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31"/>
  </p:notesMasterIdLst>
  <p:sldIdLst>
    <p:sldId id="321" r:id="rId3"/>
    <p:sldId id="325" r:id="rId4"/>
    <p:sldId id="388" r:id="rId5"/>
    <p:sldId id="373" r:id="rId6"/>
    <p:sldId id="367" r:id="rId7"/>
    <p:sldId id="497" r:id="rId8"/>
    <p:sldId id="498" r:id="rId9"/>
    <p:sldId id="387" r:id="rId10"/>
    <p:sldId id="447" r:id="rId11"/>
    <p:sldId id="468" r:id="rId12"/>
    <p:sldId id="495" r:id="rId13"/>
    <p:sldId id="485" r:id="rId14"/>
    <p:sldId id="496" r:id="rId15"/>
    <p:sldId id="389" r:id="rId16"/>
    <p:sldId id="395" r:id="rId17"/>
    <p:sldId id="475" r:id="rId18"/>
    <p:sldId id="459" r:id="rId19"/>
    <p:sldId id="400" r:id="rId20"/>
    <p:sldId id="499" r:id="rId21"/>
    <p:sldId id="501" r:id="rId22"/>
    <p:sldId id="500" r:id="rId23"/>
    <p:sldId id="420" r:id="rId24"/>
    <p:sldId id="405" r:id="rId25"/>
    <p:sldId id="384" r:id="rId26"/>
    <p:sldId id="492" r:id="rId27"/>
    <p:sldId id="502" r:id="rId28"/>
    <p:sldId id="453" r:id="rId29"/>
    <p:sldId id="406" r:id="rId30"/>
  </p:sldIdLst>
  <p:sldSz cx="9144000" cy="6858000" type="screen4x3"/>
  <p:notesSz cx="6769100" cy="9906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ＭＳ Ｐゴシック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ＭＳ Ｐゴシック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ＭＳ Ｐゴシック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ＭＳ Ｐゴシック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7034"/>
    <a:srgbClr val="F9D592"/>
    <a:srgbClr val="A54E24"/>
    <a:srgbClr val="A84E10"/>
    <a:srgbClr val="F9A641"/>
    <a:srgbClr val="A7992B"/>
    <a:srgbClr val="A84422"/>
    <a:srgbClr val="F9A845"/>
    <a:srgbClr val="DFD5CA"/>
    <a:srgbClr val="F2BD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Estilo Médio 4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22" autoAdjust="0"/>
    <p:restoredTop sz="97824"/>
  </p:normalViewPr>
  <p:slideViewPr>
    <p:cSldViewPr snapToGrid="0" snapToObjects="1">
      <p:cViewPr varScale="1">
        <p:scale>
          <a:sx n="68" d="100"/>
          <a:sy n="68" d="100"/>
        </p:scale>
        <p:origin x="120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29D9D8-D674-4683-A116-3AA9807954F9}" type="doc">
      <dgm:prSet loTypeId="urn:microsoft.com/office/officeart/2008/layout/VerticalCurvedList" loCatId="list" qsTypeId="urn:microsoft.com/office/officeart/2005/8/quickstyle/3d4" qsCatId="3D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5854B1FC-F11F-4BF2-8939-48B989CC7ACB}">
      <dgm:prSet custT="1"/>
      <dgm:spPr>
        <a:solidFill>
          <a:schemeClr val="bg1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gm:spPr>
      <dgm:t>
        <a:bodyPr spcFirstLastPara="0" vert="horz" wrap="square" lIns="761254" tIns="50800" rIns="50800" bIns="50800" numCol="1" spcCol="1270" anchor="ctr" anchorCtr="0"/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pt-BR" sz="1800" b="1" kern="1200" noProof="0" dirty="0">
              <a:solidFill>
                <a:schemeClr val="tx1"/>
              </a:solidFill>
              <a:latin typeface="+mn-lt"/>
              <a:ea typeface="+mn-ea"/>
              <a:cs typeface="+mn-cs"/>
            </a:rPr>
            <a:t>HISTÓRICO</a:t>
          </a:r>
        </a:p>
      </dgm:t>
    </dgm:pt>
    <dgm:pt modelId="{77C8B61F-BE7C-4A7D-A929-9588AB38E64A}" type="parTrans" cxnId="{EFA73F82-F57C-4352-9136-907138A8B046}">
      <dgm:prSet/>
      <dgm:spPr/>
      <dgm:t>
        <a:bodyPr/>
        <a:lstStyle/>
        <a:p>
          <a:endParaRPr lang="pt-BR" sz="1800" b="0">
            <a:latin typeface="Cambria" pitchFamily="18" charset="0"/>
          </a:endParaRPr>
        </a:p>
      </dgm:t>
    </dgm:pt>
    <dgm:pt modelId="{4CF345D7-D77B-4A09-AC23-8D81D096939C}" type="sibTrans" cxnId="{EFA73F82-F57C-4352-9136-907138A8B046}">
      <dgm:prSet/>
      <dgm:spPr/>
      <dgm:t>
        <a:bodyPr/>
        <a:lstStyle/>
        <a:p>
          <a:endParaRPr lang="pt-BR" sz="1800" b="0">
            <a:latin typeface="Cambria" pitchFamily="18" charset="0"/>
          </a:endParaRPr>
        </a:p>
      </dgm:t>
    </dgm:pt>
    <dgm:pt modelId="{482FA607-C8F0-4B95-9F0D-B9B6D99A7D4A}">
      <dgm:prSet custT="1"/>
      <dgm:spPr/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1200"/>
            </a:spcAft>
            <a:buNone/>
          </a:pPr>
          <a:r>
            <a:rPr lang="pt-BR" sz="1800" b="1" dirty="0">
              <a:solidFill>
                <a:schemeClr val="tx1"/>
              </a:solidFill>
              <a:latin typeface="+mn-lt"/>
              <a:ea typeface="+mn-ea"/>
              <a:cs typeface="+mn-cs"/>
            </a:rPr>
            <a:t>NOVOS PRODUTOS, NEGÓCIOS E SERVIÇOS</a:t>
          </a:r>
          <a:endParaRPr lang="pt-BR" sz="1800" b="1" dirty="0">
            <a:solidFill>
              <a:schemeClr val="tx1"/>
            </a:solidFill>
            <a:latin typeface="+mn-lt"/>
          </a:endParaRPr>
        </a:p>
      </dgm:t>
    </dgm:pt>
    <dgm:pt modelId="{EDA2A23A-A5CD-46BA-8FF7-E62917797F04}" type="parTrans" cxnId="{DBA043BC-34E5-4BBB-9DFD-7424DB277D91}">
      <dgm:prSet/>
      <dgm:spPr/>
      <dgm:t>
        <a:bodyPr/>
        <a:lstStyle/>
        <a:p>
          <a:endParaRPr lang="pt-BR" sz="1800" b="0">
            <a:latin typeface="Cambria" pitchFamily="18" charset="0"/>
          </a:endParaRPr>
        </a:p>
      </dgm:t>
    </dgm:pt>
    <dgm:pt modelId="{5667807B-87D4-41A2-BAE9-30B4C19B96E9}" type="sibTrans" cxnId="{DBA043BC-34E5-4BBB-9DFD-7424DB277D91}">
      <dgm:prSet/>
      <dgm:spPr/>
      <dgm:t>
        <a:bodyPr/>
        <a:lstStyle/>
        <a:p>
          <a:endParaRPr lang="pt-BR" sz="1800" b="0">
            <a:latin typeface="Cambria" pitchFamily="18" charset="0"/>
          </a:endParaRPr>
        </a:p>
      </dgm:t>
    </dgm:pt>
    <dgm:pt modelId="{3B53DDAB-BFB1-4385-9433-F551661EDD26}">
      <dgm:prSet custT="1"/>
      <dgm:spPr/>
      <dgm:t>
        <a:bodyPr/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pt-BR" sz="18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SISTEMAS, REGRAS E PROCEDIMENTOS</a:t>
          </a:r>
        </a:p>
      </dgm:t>
    </dgm:pt>
    <dgm:pt modelId="{D4CBF70D-5664-4265-8998-4819CF6D78AE}" type="parTrans" cxnId="{6078DBFA-E82A-4D8C-9A75-D5A3491D4EA3}">
      <dgm:prSet/>
      <dgm:spPr/>
      <dgm:t>
        <a:bodyPr/>
        <a:lstStyle/>
        <a:p>
          <a:endParaRPr lang="pt-BR" sz="1800"/>
        </a:p>
      </dgm:t>
    </dgm:pt>
    <dgm:pt modelId="{727A98ED-8F2F-4275-B378-4374297548D6}" type="sibTrans" cxnId="{6078DBFA-E82A-4D8C-9A75-D5A3491D4EA3}">
      <dgm:prSet/>
      <dgm:spPr/>
      <dgm:t>
        <a:bodyPr/>
        <a:lstStyle/>
        <a:p>
          <a:endParaRPr lang="pt-BR" sz="1800"/>
        </a:p>
      </dgm:t>
    </dgm:pt>
    <dgm:pt modelId="{FB74F44C-3D86-4751-A8A1-B9FBC399DDB2}">
      <dgm:prSet custT="1"/>
      <dgm:spPr>
        <a:solidFill>
          <a:schemeClr val="bg1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1200"/>
            </a:spcAft>
          </a:pPr>
          <a:r>
            <a:rPr lang="pt-BR" sz="1800" b="1" dirty="0">
              <a:solidFill>
                <a:schemeClr val="tx1"/>
              </a:solidFill>
              <a:latin typeface="+mn-lt"/>
            </a:rPr>
            <a:t>MOTIVAÇÃO</a:t>
          </a:r>
        </a:p>
      </dgm:t>
    </dgm:pt>
    <dgm:pt modelId="{8F561F92-9517-4F63-94E3-D2CFE95F694D}" type="sibTrans" cxnId="{4FE3D68C-79C8-490C-9B5F-066C0179DB28}">
      <dgm:prSet/>
      <dgm:spPr>
        <a:solidFill>
          <a:schemeClr val="accent6">
            <a:lumMod val="75000"/>
          </a:schemeClr>
        </a:solidFill>
        <a:ln>
          <a:solidFill>
            <a:srgbClr val="E97034"/>
          </a:solidFill>
        </a:ln>
      </dgm:spPr>
      <dgm:t>
        <a:bodyPr/>
        <a:lstStyle/>
        <a:p>
          <a:endParaRPr lang="pt-BR" sz="1800" b="0">
            <a:latin typeface="Cambria" pitchFamily="18" charset="0"/>
          </a:endParaRPr>
        </a:p>
      </dgm:t>
    </dgm:pt>
    <dgm:pt modelId="{7E6F4485-5403-459A-901D-E9B3FF872267}" type="parTrans" cxnId="{4FE3D68C-79C8-490C-9B5F-066C0179DB28}">
      <dgm:prSet/>
      <dgm:spPr/>
      <dgm:t>
        <a:bodyPr/>
        <a:lstStyle/>
        <a:p>
          <a:endParaRPr lang="pt-BR" sz="1800" b="0">
            <a:latin typeface="Cambria" pitchFamily="18" charset="0"/>
          </a:endParaRPr>
        </a:p>
      </dgm:t>
    </dgm:pt>
    <dgm:pt modelId="{6EAD07B1-F523-441F-9488-80E8DA1ECEF1}">
      <dgm:prSet custT="1"/>
      <dgm:spPr/>
      <dgm:t>
        <a:bodyPr/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pt-BR" sz="18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CONSIDERAÇÕES FINAIS</a:t>
          </a:r>
        </a:p>
      </dgm:t>
    </dgm:pt>
    <dgm:pt modelId="{316C9F7C-F3D8-4537-AAE0-A5B66A75E114}" type="parTrans" cxnId="{A7026921-F6ED-4EEC-BECE-11D1A19B971D}">
      <dgm:prSet/>
      <dgm:spPr/>
      <dgm:t>
        <a:bodyPr/>
        <a:lstStyle/>
        <a:p>
          <a:endParaRPr lang="pt-BR" sz="1800"/>
        </a:p>
      </dgm:t>
    </dgm:pt>
    <dgm:pt modelId="{D4C59705-6442-49DD-A4B0-DA5FA04B6C50}" type="sibTrans" cxnId="{A7026921-F6ED-4EEC-BECE-11D1A19B971D}">
      <dgm:prSet/>
      <dgm:spPr/>
      <dgm:t>
        <a:bodyPr/>
        <a:lstStyle/>
        <a:p>
          <a:endParaRPr lang="pt-BR" sz="1800"/>
        </a:p>
      </dgm:t>
    </dgm:pt>
    <dgm:pt modelId="{70DA9CE5-40CE-479C-A7B4-B8DE9A4BE50B}" type="pres">
      <dgm:prSet presAssocID="{AB29D9D8-D674-4683-A116-3AA9807954F9}" presName="Name0" presStyleCnt="0">
        <dgm:presLayoutVars>
          <dgm:chMax val="7"/>
          <dgm:chPref val="7"/>
          <dgm:dir/>
        </dgm:presLayoutVars>
      </dgm:prSet>
      <dgm:spPr/>
    </dgm:pt>
    <dgm:pt modelId="{D5495E9B-C424-49BE-A736-9A3F90659F42}" type="pres">
      <dgm:prSet presAssocID="{AB29D9D8-D674-4683-A116-3AA9807954F9}" presName="Name1" presStyleCnt="0"/>
      <dgm:spPr/>
    </dgm:pt>
    <dgm:pt modelId="{69827951-BD9B-4331-AF59-8DBCF45369F0}" type="pres">
      <dgm:prSet presAssocID="{AB29D9D8-D674-4683-A116-3AA9807954F9}" presName="cycle" presStyleCnt="0"/>
      <dgm:spPr/>
    </dgm:pt>
    <dgm:pt modelId="{70C1FC0E-E67F-4DD6-9132-C4D0519923CE}" type="pres">
      <dgm:prSet presAssocID="{AB29D9D8-D674-4683-A116-3AA9807954F9}" presName="srcNode" presStyleLbl="node1" presStyleIdx="0" presStyleCnt="5"/>
      <dgm:spPr/>
    </dgm:pt>
    <dgm:pt modelId="{81FFA6CD-3322-4D1F-863F-D93D159FC0F3}" type="pres">
      <dgm:prSet presAssocID="{AB29D9D8-D674-4683-A116-3AA9807954F9}" presName="conn" presStyleLbl="parChTrans1D2" presStyleIdx="0" presStyleCnt="1"/>
      <dgm:spPr/>
    </dgm:pt>
    <dgm:pt modelId="{B0C58918-808A-4E33-9285-40C549798D88}" type="pres">
      <dgm:prSet presAssocID="{AB29D9D8-D674-4683-A116-3AA9807954F9}" presName="extraNode" presStyleLbl="node1" presStyleIdx="0" presStyleCnt="5"/>
      <dgm:spPr/>
    </dgm:pt>
    <dgm:pt modelId="{44C816D6-9A65-4E30-AB14-2F0C8B6D6D9A}" type="pres">
      <dgm:prSet presAssocID="{AB29D9D8-D674-4683-A116-3AA9807954F9}" presName="dstNode" presStyleLbl="node1" presStyleIdx="0" presStyleCnt="5"/>
      <dgm:spPr/>
    </dgm:pt>
    <dgm:pt modelId="{BB8E7029-F423-40FB-A3AD-E633B4665B80}" type="pres">
      <dgm:prSet presAssocID="{FB74F44C-3D86-4751-A8A1-B9FBC399DDB2}" presName="text_1" presStyleLbl="node1" presStyleIdx="0" presStyleCnt="5" custScaleY="107159">
        <dgm:presLayoutVars>
          <dgm:bulletEnabled val="1"/>
        </dgm:presLayoutVars>
      </dgm:prSet>
      <dgm:spPr/>
    </dgm:pt>
    <dgm:pt modelId="{D76BD9F9-4E05-49CE-BD78-3FF823D79096}" type="pres">
      <dgm:prSet presAssocID="{FB74F44C-3D86-4751-A8A1-B9FBC399DDB2}" presName="accent_1" presStyleCnt="0"/>
      <dgm:spPr/>
    </dgm:pt>
    <dgm:pt modelId="{C3224367-EB59-437F-816E-CED84AFECCB7}" type="pres">
      <dgm:prSet presAssocID="{FB74F44C-3D86-4751-A8A1-B9FBC399DDB2}" presName="accentRepeatNode" presStyleLbl="solidFgAcc1" presStyleIdx="0" presStyleCnt="5" custScaleX="51316" custScaleY="51316"/>
      <dgm:spPr>
        <a:ln>
          <a:solidFill>
            <a:srgbClr val="E97034"/>
          </a:solidFill>
        </a:ln>
      </dgm:spPr>
    </dgm:pt>
    <dgm:pt modelId="{136D8FCA-A4C5-4509-B60C-ADE06C202A4E}" type="pres">
      <dgm:prSet presAssocID="{5854B1FC-F11F-4BF2-8939-48B989CC7ACB}" presName="text_2" presStyleLbl="node1" presStyleIdx="1" presStyleCnt="5" custScaleY="92451">
        <dgm:presLayoutVars>
          <dgm:bulletEnabled val="1"/>
        </dgm:presLayoutVars>
      </dgm:prSet>
      <dgm:spPr>
        <a:xfrm>
          <a:off x="1250878" y="1702940"/>
          <a:ext cx="9075140" cy="1389418"/>
        </a:xfrm>
        <a:prstGeom prst="rect">
          <a:avLst/>
        </a:prstGeom>
      </dgm:spPr>
    </dgm:pt>
    <dgm:pt modelId="{10A281A9-4BCC-416E-8DF7-0DCBB6F2F0BA}" type="pres">
      <dgm:prSet presAssocID="{5854B1FC-F11F-4BF2-8939-48B989CC7ACB}" presName="accent_2" presStyleCnt="0"/>
      <dgm:spPr/>
    </dgm:pt>
    <dgm:pt modelId="{0C8C656D-C810-49BF-AE30-CBDF91A01284}" type="pres">
      <dgm:prSet presAssocID="{5854B1FC-F11F-4BF2-8939-48B989CC7ACB}" presName="accentRepeatNode" presStyleLbl="solidFgAcc1" presStyleIdx="1" presStyleCnt="5" custScaleX="51316" custScaleY="51316"/>
      <dgm:spPr>
        <a:xfrm>
          <a:off x="875364" y="1663075"/>
          <a:ext cx="489691" cy="489691"/>
        </a:xfrm>
        <a:prstGeom prst="ellipse">
          <a:avLst/>
        </a:prstGeom>
        <a:solidFill>
          <a:prstClr val="white">
            <a:hueOff val="0"/>
            <a:satOff val="0"/>
            <a:lumOff val="0"/>
            <a:alphaOff val="0"/>
          </a:prstClr>
        </a:solidFill>
        <a:ln w="9525" cap="flat" cmpd="sng" algn="ctr">
          <a:solidFill>
            <a:srgbClr val="E97034"/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gm:spPr>
    </dgm:pt>
    <dgm:pt modelId="{B9DEA5E1-DD97-47F9-812D-EF1568DCDF85}" type="pres">
      <dgm:prSet presAssocID="{482FA607-C8F0-4B95-9F0D-B9B6D99A7D4A}" presName="text_3" presStyleLbl="node1" presStyleIdx="2" presStyleCnt="5">
        <dgm:presLayoutVars>
          <dgm:bulletEnabled val="1"/>
        </dgm:presLayoutVars>
      </dgm:prSet>
      <dgm:spPr/>
    </dgm:pt>
    <dgm:pt modelId="{CD6D3BD4-C84A-489D-8135-30B3EA2EE8C9}" type="pres">
      <dgm:prSet presAssocID="{482FA607-C8F0-4B95-9F0D-B9B6D99A7D4A}" presName="accent_3" presStyleCnt="0"/>
      <dgm:spPr/>
    </dgm:pt>
    <dgm:pt modelId="{9F92F477-8FFA-45BB-B3E2-9F8031B5A0F7}" type="pres">
      <dgm:prSet presAssocID="{482FA607-C8F0-4B95-9F0D-B9B6D99A7D4A}" presName="accentRepeatNode" presStyleLbl="solidFgAcc1" presStyleIdx="2" presStyleCnt="5" custScaleX="51316" custScaleY="51316"/>
      <dgm:spPr>
        <a:xfrm>
          <a:off x="1043261" y="2807828"/>
          <a:ext cx="489691" cy="489691"/>
        </a:xfrm>
        <a:prstGeom prst="ellipse">
          <a:avLst/>
        </a:prstGeom>
        <a:solidFill>
          <a:prstClr val="white">
            <a:hueOff val="0"/>
            <a:satOff val="0"/>
            <a:lumOff val="0"/>
            <a:alphaOff val="0"/>
          </a:prstClr>
        </a:solidFill>
        <a:ln w="9525" cap="flat" cmpd="sng" algn="ctr">
          <a:solidFill>
            <a:srgbClr val="E97034"/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gm:spPr>
    </dgm:pt>
    <dgm:pt modelId="{C8148D26-4CAA-4BF6-81A1-E90C387DFB0A}" type="pres">
      <dgm:prSet presAssocID="{3B53DDAB-BFB1-4385-9433-F551661EDD26}" presName="text_4" presStyleLbl="node1" presStyleIdx="3" presStyleCnt="5">
        <dgm:presLayoutVars>
          <dgm:bulletEnabled val="1"/>
        </dgm:presLayoutVars>
      </dgm:prSet>
      <dgm:spPr/>
    </dgm:pt>
    <dgm:pt modelId="{A17305AB-1DD6-40EF-B640-B2A2641D114F}" type="pres">
      <dgm:prSet presAssocID="{3B53DDAB-BFB1-4385-9433-F551661EDD26}" presName="accent_4" presStyleCnt="0"/>
      <dgm:spPr/>
    </dgm:pt>
    <dgm:pt modelId="{EFF37A43-5438-4CE5-B4B7-F104BFC06243}" type="pres">
      <dgm:prSet presAssocID="{3B53DDAB-BFB1-4385-9433-F551661EDD26}" presName="accentRepeatNode" presStyleLbl="solidFgAcc1" presStyleIdx="3" presStyleCnt="5" custScaleX="53986" custScaleY="56921"/>
      <dgm:spPr>
        <a:xfrm>
          <a:off x="282621" y="5077470"/>
          <a:ext cx="581100" cy="529417"/>
        </a:xfrm>
        <a:prstGeom prst="ellipse">
          <a:avLst/>
        </a:prstGeom>
        <a:solidFill>
          <a:prstClr val="white">
            <a:hueOff val="0"/>
            <a:satOff val="0"/>
            <a:lumOff val="0"/>
            <a:alphaOff val="0"/>
          </a:prstClr>
        </a:solidFill>
        <a:ln w="9525" cap="flat" cmpd="sng" algn="ctr">
          <a:solidFill>
            <a:srgbClr val="E97034"/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gm:spPr>
    </dgm:pt>
    <dgm:pt modelId="{91A8FB2B-CAB7-4B36-8A5F-4FFB46B24B55}" type="pres">
      <dgm:prSet presAssocID="{6EAD07B1-F523-441F-9488-80E8DA1ECEF1}" presName="text_5" presStyleLbl="node1" presStyleIdx="4" presStyleCnt="5">
        <dgm:presLayoutVars>
          <dgm:bulletEnabled val="1"/>
        </dgm:presLayoutVars>
      </dgm:prSet>
      <dgm:spPr/>
    </dgm:pt>
    <dgm:pt modelId="{EBC2DED7-B342-405A-9BC0-3D6F445F1216}" type="pres">
      <dgm:prSet presAssocID="{6EAD07B1-F523-441F-9488-80E8DA1ECEF1}" presName="accent_5" presStyleCnt="0"/>
      <dgm:spPr/>
    </dgm:pt>
    <dgm:pt modelId="{41978673-6FDA-4278-9C86-835E642C1BCA}" type="pres">
      <dgm:prSet presAssocID="{6EAD07B1-F523-441F-9488-80E8DA1ECEF1}" presName="accentRepeatNode" presStyleLbl="solidFgAcc1" presStyleIdx="4" presStyleCnt="5" custScaleX="62349" custScaleY="55172"/>
      <dgm:spPr>
        <a:xfrm>
          <a:off x="81506" y="5203588"/>
          <a:ext cx="693567" cy="693567"/>
        </a:xfrm>
        <a:prstGeom prst="ellipse">
          <a:avLst/>
        </a:prstGeom>
        <a:solidFill>
          <a:prstClr val="white">
            <a:hueOff val="0"/>
            <a:satOff val="0"/>
            <a:lumOff val="0"/>
            <a:alphaOff val="0"/>
          </a:prstClr>
        </a:solidFill>
        <a:ln w="9525" cap="flat" cmpd="sng" algn="ctr">
          <a:solidFill>
            <a:srgbClr val="E97034"/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gm:spPr>
    </dgm:pt>
  </dgm:ptLst>
  <dgm:cxnLst>
    <dgm:cxn modelId="{A7026921-F6ED-4EEC-BECE-11D1A19B971D}" srcId="{AB29D9D8-D674-4683-A116-3AA9807954F9}" destId="{6EAD07B1-F523-441F-9488-80E8DA1ECEF1}" srcOrd="4" destOrd="0" parTransId="{316C9F7C-F3D8-4537-AAE0-A5B66A75E114}" sibTransId="{D4C59705-6442-49DD-A4B0-DA5FA04B6C50}"/>
    <dgm:cxn modelId="{26C71A4E-D3E0-4A97-8879-6A0FDFAFCC98}" type="presOf" srcId="{482FA607-C8F0-4B95-9F0D-B9B6D99A7D4A}" destId="{B9DEA5E1-DD97-47F9-812D-EF1568DCDF85}" srcOrd="0" destOrd="0" presId="urn:microsoft.com/office/officeart/2008/layout/VerticalCurvedList"/>
    <dgm:cxn modelId="{EFA73F82-F57C-4352-9136-907138A8B046}" srcId="{AB29D9D8-D674-4683-A116-3AA9807954F9}" destId="{5854B1FC-F11F-4BF2-8939-48B989CC7ACB}" srcOrd="1" destOrd="0" parTransId="{77C8B61F-BE7C-4A7D-A929-9588AB38E64A}" sibTransId="{4CF345D7-D77B-4A09-AC23-8D81D096939C}"/>
    <dgm:cxn modelId="{4FE3D68C-79C8-490C-9B5F-066C0179DB28}" srcId="{AB29D9D8-D674-4683-A116-3AA9807954F9}" destId="{FB74F44C-3D86-4751-A8A1-B9FBC399DDB2}" srcOrd="0" destOrd="0" parTransId="{7E6F4485-5403-459A-901D-E9B3FF872267}" sibTransId="{8F561F92-9517-4F63-94E3-D2CFE95F694D}"/>
    <dgm:cxn modelId="{45989C90-3689-4AE3-9AEB-701460AC37F1}" type="presOf" srcId="{FB74F44C-3D86-4751-A8A1-B9FBC399DDB2}" destId="{BB8E7029-F423-40FB-A3AD-E633B4665B80}" srcOrd="0" destOrd="0" presId="urn:microsoft.com/office/officeart/2008/layout/VerticalCurvedList"/>
    <dgm:cxn modelId="{9ABE3296-497C-4BC2-A78D-D592AC551B82}" type="presOf" srcId="{5854B1FC-F11F-4BF2-8939-48B989CC7ACB}" destId="{136D8FCA-A4C5-4509-B60C-ADE06C202A4E}" srcOrd="0" destOrd="0" presId="urn:microsoft.com/office/officeart/2008/layout/VerticalCurvedList"/>
    <dgm:cxn modelId="{DDBF7BBA-AE11-41CA-A3F8-446C132D45BA}" type="presOf" srcId="{6EAD07B1-F523-441F-9488-80E8DA1ECEF1}" destId="{91A8FB2B-CAB7-4B36-8A5F-4FFB46B24B55}" srcOrd="0" destOrd="0" presId="urn:microsoft.com/office/officeart/2008/layout/VerticalCurvedList"/>
    <dgm:cxn modelId="{DBA043BC-34E5-4BBB-9DFD-7424DB277D91}" srcId="{AB29D9D8-D674-4683-A116-3AA9807954F9}" destId="{482FA607-C8F0-4B95-9F0D-B9B6D99A7D4A}" srcOrd="2" destOrd="0" parTransId="{EDA2A23A-A5CD-46BA-8FF7-E62917797F04}" sibTransId="{5667807B-87D4-41A2-BAE9-30B4C19B96E9}"/>
    <dgm:cxn modelId="{D4588CCF-8F7F-4516-A9F4-8A0782C68170}" type="presOf" srcId="{AB29D9D8-D674-4683-A116-3AA9807954F9}" destId="{70DA9CE5-40CE-479C-A7B4-B8DE9A4BE50B}" srcOrd="0" destOrd="0" presId="urn:microsoft.com/office/officeart/2008/layout/VerticalCurvedList"/>
    <dgm:cxn modelId="{C23253E0-BA8B-4A57-8D7A-ACDDD9177868}" type="presOf" srcId="{3B53DDAB-BFB1-4385-9433-F551661EDD26}" destId="{C8148D26-4CAA-4BF6-81A1-E90C387DFB0A}" srcOrd="0" destOrd="0" presId="urn:microsoft.com/office/officeart/2008/layout/VerticalCurvedList"/>
    <dgm:cxn modelId="{D2ECFEF3-0E42-4B4C-B999-77C57BE1D50F}" type="presOf" srcId="{8F561F92-9517-4F63-94E3-D2CFE95F694D}" destId="{81FFA6CD-3322-4D1F-863F-D93D159FC0F3}" srcOrd="0" destOrd="0" presId="urn:microsoft.com/office/officeart/2008/layout/VerticalCurvedList"/>
    <dgm:cxn modelId="{6078DBFA-E82A-4D8C-9A75-D5A3491D4EA3}" srcId="{AB29D9D8-D674-4683-A116-3AA9807954F9}" destId="{3B53DDAB-BFB1-4385-9433-F551661EDD26}" srcOrd="3" destOrd="0" parTransId="{D4CBF70D-5664-4265-8998-4819CF6D78AE}" sibTransId="{727A98ED-8F2F-4275-B378-4374297548D6}"/>
    <dgm:cxn modelId="{5FDBB365-A182-4563-9C09-10109A37E02E}" type="presParOf" srcId="{70DA9CE5-40CE-479C-A7B4-B8DE9A4BE50B}" destId="{D5495E9B-C424-49BE-A736-9A3F90659F42}" srcOrd="0" destOrd="0" presId="urn:microsoft.com/office/officeart/2008/layout/VerticalCurvedList"/>
    <dgm:cxn modelId="{D27EE8C8-9120-43E3-AA5A-14996F902694}" type="presParOf" srcId="{D5495E9B-C424-49BE-A736-9A3F90659F42}" destId="{69827951-BD9B-4331-AF59-8DBCF45369F0}" srcOrd="0" destOrd="0" presId="urn:microsoft.com/office/officeart/2008/layout/VerticalCurvedList"/>
    <dgm:cxn modelId="{B1CB76EF-982A-4ADD-96F2-71B027469F01}" type="presParOf" srcId="{69827951-BD9B-4331-AF59-8DBCF45369F0}" destId="{70C1FC0E-E67F-4DD6-9132-C4D0519923CE}" srcOrd="0" destOrd="0" presId="urn:microsoft.com/office/officeart/2008/layout/VerticalCurvedList"/>
    <dgm:cxn modelId="{7D5F2AF9-B126-4349-A7D9-30A66234C6EE}" type="presParOf" srcId="{69827951-BD9B-4331-AF59-8DBCF45369F0}" destId="{81FFA6CD-3322-4D1F-863F-D93D159FC0F3}" srcOrd="1" destOrd="0" presId="urn:microsoft.com/office/officeart/2008/layout/VerticalCurvedList"/>
    <dgm:cxn modelId="{C187ECBE-7D0E-43FD-A6C0-FD0C7DB3A2D3}" type="presParOf" srcId="{69827951-BD9B-4331-AF59-8DBCF45369F0}" destId="{B0C58918-808A-4E33-9285-40C549798D88}" srcOrd="2" destOrd="0" presId="urn:microsoft.com/office/officeart/2008/layout/VerticalCurvedList"/>
    <dgm:cxn modelId="{6E3E295D-4001-463E-8EF6-E33493EE67AA}" type="presParOf" srcId="{69827951-BD9B-4331-AF59-8DBCF45369F0}" destId="{44C816D6-9A65-4E30-AB14-2F0C8B6D6D9A}" srcOrd="3" destOrd="0" presId="urn:microsoft.com/office/officeart/2008/layout/VerticalCurvedList"/>
    <dgm:cxn modelId="{96534317-F00F-4A1A-9EA3-6C8E59E0022C}" type="presParOf" srcId="{D5495E9B-C424-49BE-A736-9A3F90659F42}" destId="{BB8E7029-F423-40FB-A3AD-E633B4665B80}" srcOrd="1" destOrd="0" presId="urn:microsoft.com/office/officeart/2008/layout/VerticalCurvedList"/>
    <dgm:cxn modelId="{27DD2FCE-C1A1-4D08-87A4-9FC9CBA427B3}" type="presParOf" srcId="{D5495E9B-C424-49BE-A736-9A3F90659F42}" destId="{D76BD9F9-4E05-49CE-BD78-3FF823D79096}" srcOrd="2" destOrd="0" presId="urn:microsoft.com/office/officeart/2008/layout/VerticalCurvedList"/>
    <dgm:cxn modelId="{E85DBEDC-C351-44D8-BC2B-F6FD16C7C0F4}" type="presParOf" srcId="{D76BD9F9-4E05-49CE-BD78-3FF823D79096}" destId="{C3224367-EB59-437F-816E-CED84AFECCB7}" srcOrd="0" destOrd="0" presId="urn:microsoft.com/office/officeart/2008/layout/VerticalCurvedList"/>
    <dgm:cxn modelId="{780E3FFC-6337-4AC5-8F2C-95FA4470A85F}" type="presParOf" srcId="{D5495E9B-C424-49BE-A736-9A3F90659F42}" destId="{136D8FCA-A4C5-4509-B60C-ADE06C202A4E}" srcOrd="3" destOrd="0" presId="urn:microsoft.com/office/officeart/2008/layout/VerticalCurvedList"/>
    <dgm:cxn modelId="{BC3EAB48-F270-43FE-9A14-191872BCC3AE}" type="presParOf" srcId="{D5495E9B-C424-49BE-A736-9A3F90659F42}" destId="{10A281A9-4BCC-416E-8DF7-0DCBB6F2F0BA}" srcOrd="4" destOrd="0" presId="urn:microsoft.com/office/officeart/2008/layout/VerticalCurvedList"/>
    <dgm:cxn modelId="{FE03A786-5194-4905-B62C-652A5C1AF4AF}" type="presParOf" srcId="{10A281A9-4BCC-416E-8DF7-0DCBB6F2F0BA}" destId="{0C8C656D-C810-49BF-AE30-CBDF91A01284}" srcOrd="0" destOrd="0" presId="urn:microsoft.com/office/officeart/2008/layout/VerticalCurvedList"/>
    <dgm:cxn modelId="{5408A6EE-F444-4290-9471-5BF3725FAA77}" type="presParOf" srcId="{D5495E9B-C424-49BE-A736-9A3F90659F42}" destId="{B9DEA5E1-DD97-47F9-812D-EF1568DCDF85}" srcOrd="5" destOrd="0" presId="urn:microsoft.com/office/officeart/2008/layout/VerticalCurvedList"/>
    <dgm:cxn modelId="{7B4610F2-78D6-426C-9EA8-0C5DC43BF807}" type="presParOf" srcId="{D5495E9B-C424-49BE-A736-9A3F90659F42}" destId="{CD6D3BD4-C84A-489D-8135-30B3EA2EE8C9}" srcOrd="6" destOrd="0" presId="urn:microsoft.com/office/officeart/2008/layout/VerticalCurvedList"/>
    <dgm:cxn modelId="{04552E04-D3F9-4F82-A4B9-C113EECB18DB}" type="presParOf" srcId="{CD6D3BD4-C84A-489D-8135-30B3EA2EE8C9}" destId="{9F92F477-8FFA-45BB-B3E2-9F8031B5A0F7}" srcOrd="0" destOrd="0" presId="urn:microsoft.com/office/officeart/2008/layout/VerticalCurvedList"/>
    <dgm:cxn modelId="{5622B559-89EC-4639-865D-4896CFAD11BE}" type="presParOf" srcId="{D5495E9B-C424-49BE-A736-9A3F90659F42}" destId="{C8148D26-4CAA-4BF6-81A1-E90C387DFB0A}" srcOrd="7" destOrd="0" presId="urn:microsoft.com/office/officeart/2008/layout/VerticalCurvedList"/>
    <dgm:cxn modelId="{08B481C8-1E63-498A-98BB-A9C291E3FF92}" type="presParOf" srcId="{D5495E9B-C424-49BE-A736-9A3F90659F42}" destId="{A17305AB-1DD6-40EF-B640-B2A2641D114F}" srcOrd="8" destOrd="0" presId="urn:microsoft.com/office/officeart/2008/layout/VerticalCurvedList"/>
    <dgm:cxn modelId="{554CA13F-EB2B-47BA-B5B3-3691B051251B}" type="presParOf" srcId="{A17305AB-1DD6-40EF-B640-B2A2641D114F}" destId="{EFF37A43-5438-4CE5-B4B7-F104BFC06243}" srcOrd="0" destOrd="0" presId="urn:microsoft.com/office/officeart/2008/layout/VerticalCurvedList"/>
    <dgm:cxn modelId="{65D6DF44-94E7-43C1-AE1E-9A2DCD3F54E7}" type="presParOf" srcId="{D5495E9B-C424-49BE-A736-9A3F90659F42}" destId="{91A8FB2B-CAB7-4B36-8A5F-4FFB46B24B55}" srcOrd="9" destOrd="0" presId="urn:microsoft.com/office/officeart/2008/layout/VerticalCurvedList"/>
    <dgm:cxn modelId="{74B0D131-3DB6-410C-B624-E7F3A35A260A}" type="presParOf" srcId="{D5495E9B-C424-49BE-A736-9A3F90659F42}" destId="{EBC2DED7-B342-405A-9BC0-3D6F445F1216}" srcOrd="10" destOrd="0" presId="urn:microsoft.com/office/officeart/2008/layout/VerticalCurvedList"/>
    <dgm:cxn modelId="{5ECA2AC7-05D9-4566-8618-D37B572BB506}" type="presParOf" srcId="{EBC2DED7-B342-405A-9BC0-3D6F445F1216}" destId="{41978673-6FDA-4278-9C86-835E642C1BC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FFA6CD-3322-4D1F-863F-D93D159FC0F3}">
      <dsp:nvSpPr>
        <dsp:cNvPr id="0" name=""/>
        <dsp:cNvSpPr/>
      </dsp:nvSpPr>
      <dsp:spPr>
        <a:xfrm>
          <a:off x="-6903879" y="-1055519"/>
          <a:ext cx="8216387" cy="8216387"/>
        </a:xfrm>
        <a:prstGeom prst="blockArc">
          <a:avLst>
            <a:gd name="adj1" fmla="val 18900000"/>
            <a:gd name="adj2" fmla="val 2700000"/>
            <a:gd name="adj3" fmla="val 263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rgbClr val="E97034"/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8E7029-F423-40FB-A3AD-E633B4665B80}">
      <dsp:nvSpPr>
        <dsp:cNvPr id="0" name=""/>
        <dsp:cNvSpPr/>
      </dsp:nvSpPr>
      <dsp:spPr>
        <a:xfrm>
          <a:off x="573171" y="354135"/>
          <a:ext cx="5594429" cy="818065"/>
        </a:xfrm>
        <a:prstGeom prst="rect">
          <a:avLst/>
        </a:prstGeom>
        <a:solidFill>
          <a:schemeClr val="bg1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595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pt-BR" sz="1800" b="1" kern="1200" dirty="0">
              <a:solidFill>
                <a:schemeClr val="tx1"/>
              </a:solidFill>
              <a:latin typeface="+mn-lt"/>
            </a:rPr>
            <a:t>MOTIVAÇÃO</a:t>
          </a:r>
        </a:p>
      </dsp:txBody>
      <dsp:txXfrm>
        <a:off x="573171" y="354135"/>
        <a:ext cx="5594429" cy="818065"/>
      </dsp:txXfrm>
    </dsp:sp>
    <dsp:sp modelId="{C3224367-EB59-437F-816E-CED84AFECCB7}">
      <dsp:nvSpPr>
        <dsp:cNvPr id="0" name=""/>
        <dsp:cNvSpPr/>
      </dsp:nvSpPr>
      <dsp:spPr>
        <a:xfrm>
          <a:off x="328325" y="518322"/>
          <a:ext cx="489691" cy="48969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E97034"/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6D8FCA-A4C5-4509-B60C-ADE06C202A4E}">
      <dsp:nvSpPr>
        <dsp:cNvPr id="0" name=""/>
        <dsp:cNvSpPr/>
      </dsp:nvSpPr>
      <dsp:spPr>
        <a:xfrm>
          <a:off x="1120210" y="1555029"/>
          <a:ext cx="5047390" cy="705782"/>
        </a:xfrm>
        <a:prstGeom prst="rect">
          <a:avLst/>
        </a:prstGeom>
        <a:solidFill>
          <a:schemeClr val="bg1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1254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pt-BR" sz="1800" b="1" kern="1200" noProof="0" dirty="0">
              <a:solidFill>
                <a:schemeClr val="tx1"/>
              </a:solidFill>
              <a:latin typeface="+mn-lt"/>
              <a:ea typeface="+mn-ea"/>
              <a:cs typeface="+mn-cs"/>
            </a:rPr>
            <a:t>HISTÓRICO</a:t>
          </a:r>
        </a:p>
      </dsp:txBody>
      <dsp:txXfrm>
        <a:off x="1120210" y="1555029"/>
        <a:ext cx="5047390" cy="705782"/>
      </dsp:txXfrm>
    </dsp:sp>
    <dsp:sp modelId="{0C8C656D-C810-49BF-AE30-CBDF91A01284}">
      <dsp:nvSpPr>
        <dsp:cNvPr id="0" name=""/>
        <dsp:cNvSpPr/>
      </dsp:nvSpPr>
      <dsp:spPr>
        <a:xfrm>
          <a:off x="875364" y="1663075"/>
          <a:ext cx="489691" cy="489691"/>
        </a:xfrm>
        <a:prstGeom prst="ellipse">
          <a:avLst/>
        </a:prstGeom>
        <a:solidFill>
          <a:prstClr val="white">
            <a:hueOff val="0"/>
            <a:satOff val="0"/>
            <a:lumOff val="0"/>
            <a:alphaOff val="0"/>
          </a:prstClr>
        </a:solidFill>
        <a:ln w="9525" cap="flat" cmpd="sng" algn="ctr">
          <a:solidFill>
            <a:srgbClr val="E97034"/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DEA5E1-DD97-47F9-812D-EF1568DCDF85}">
      <dsp:nvSpPr>
        <dsp:cNvPr id="0" name=""/>
        <dsp:cNvSpPr/>
      </dsp:nvSpPr>
      <dsp:spPr>
        <a:xfrm>
          <a:off x="1288107" y="2670967"/>
          <a:ext cx="4879493" cy="7634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595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pt-BR" sz="18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NOVOS PRODUTOS, NEGÓCIOS E SERVIÇOS</a:t>
          </a:r>
          <a:endParaRPr lang="pt-BR" sz="1800" b="1" kern="1200" dirty="0">
            <a:solidFill>
              <a:schemeClr val="tx1"/>
            </a:solidFill>
            <a:latin typeface="+mn-lt"/>
          </a:endParaRPr>
        </a:p>
      </dsp:txBody>
      <dsp:txXfrm>
        <a:off x="1288107" y="2670967"/>
        <a:ext cx="4879493" cy="763412"/>
      </dsp:txXfrm>
    </dsp:sp>
    <dsp:sp modelId="{9F92F477-8FFA-45BB-B3E2-9F8031B5A0F7}">
      <dsp:nvSpPr>
        <dsp:cNvPr id="0" name=""/>
        <dsp:cNvSpPr/>
      </dsp:nvSpPr>
      <dsp:spPr>
        <a:xfrm>
          <a:off x="1043261" y="2807828"/>
          <a:ext cx="489691" cy="489691"/>
        </a:xfrm>
        <a:prstGeom prst="ellipse">
          <a:avLst/>
        </a:prstGeom>
        <a:solidFill>
          <a:prstClr val="white">
            <a:hueOff val="0"/>
            <a:satOff val="0"/>
            <a:lumOff val="0"/>
            <a:alphaOff val="0"/>
          </a:prstClr>
        </a:solidFill>
        <a:ln w="9525" cap="flat" cmpd="sng" algn="ctr">
          <a:solidFill>
            <a:srgbClr val="E97034"/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148D26-4CAA-4BF6-81A1-E90C387DFB0A}">
      <dsp:nvSpPr>
        <dsp:cNvPr id="0" name=""/>
        <dsp:cNvSpPr/>
      </dsp:nvSpPr>
      <dsp:spPr>
        <a:xfrm>
          <a:off x="1120210" y="3815720"/>
          <a:ext cx="5047390" cy="7634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5959" tIns="45720" rIns="45720" bIns="4572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pt-BR" sz="18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SISTEMAS, REGRAS E PROCEDIMENTOS</a:t>
          </a:r>
        </a:p>
      </dsp:txBody>
      <dsp:txXfrm>
        <a:off x="1120210" y="3815720"/>
        <a:ext cx="5047390" cy="763412"/>
      </dsp:txXfrm>
    </dsp:sp>
    <dsp:sp modelId="{EFF37A43-5438-4CE5-B4B7-F104BFC06243}">
      <dsp:nvSpPr>
        <dsp:cNvPr id="0" name=""/>
        <dsp:cNvSpPr/>
      </dsp:nvSpPr>
      <dsp:spPr>
        <a:xfrm>
          <a:off x="862625" y="3925837"/>
          <a:ext cx="515169" cy="543177"/>
        </a:xfrm>
        <a:prstGeom prst="ellipse">
          <a:avLst/>
        </a:prstGeom>
        <a:solidFill>
          <a:prstClr val="white">
            <a:hueOff val="0"/>
            <a:satOff val="0"/>
            <a:lumOff val="0"/>
            <a:alphaOff val="0"/>
          </a:prstClr>
        </a:solidFill>
        <a:ln w="9525" cap="flat" cmpd="sng" algn="ctr">
          <a:solidFill>
            <a:srgbClr val="E97034"/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A8FB2B-CAB7-4B36-8A5F-4FFB46B24B55}">
      <dsp:nvSpPr>
        <dsp:cNvPr id="0" name=""/>
        <dsp:cNvSpPr/>
      </dsp:nvSpPr>
      <dsp:spPr>
        <a:xfrm>
          <a:off x="573171" y="4960473"/>
          <a:ext cx="5594429" cy="7634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5959" tIns="45720" rIns="45720" bIns="4572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1200"/>
            </a:spcAft>
            <a:buNone/>
          </a:pPr>
          <a:r>
            <a:rPr lang="pt-BR" sz="18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CONSIDERAÇÕES FINAIS</a:t>
          </a:r>
        </a:p>
      </dsp:txBody>
      <dsp:txXfrm>
        <a:off x="573171" y="4960473"/>
        <a:ext cx="5594429" cy="763412"/>
      </dsp:txXfrm>
    </dsp:sp>
    <dsp:sp modelId="{41978673-6FDA-4278-9C86-835E642C1BCA}">
      <dsp:nvSpPr>
        <dsp:cNvPr id="0" name=""/>
        <dsp:cNvSpPr/>
      </dsp:nvSpPr>
      <dsp:spPr>
        <a:xfrm>
          <a:off x="275683" y="5078935"/>
          <a:ext cx="594975" cy="526487"/>
        </a:xfrm>
        <a:prstGeom prst="ellipse">
          <a:avLst/>
        </a:prstGeom>
        <a:solidFill>
          <a:prstClr val="white">
            <a:hueOff val="0"/>
            <a:satOff val="0"/>
            <a:lumOff val="0"/>
            <a:alphaOff val="0"/>
          </a:prstClr>
        </a:solidFill>
        <a:ln w="9525" cap="flat" cmpd="sng" algn="ctr">
          <a:solidFill>
            <a:srgbClr val="E97034"/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34257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A1DB0F-4FE8-2443-BBCA-F81BAA0CE542}" type="datetimeFigureOut">
              <a:rPr lang="pt-BR" smtClean="0"/>
              <a:t>13/12/2017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55700" y="1238250"/>
            <a:ext cx="44577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6910" y="4767262"/>
            <a:ext cx="5415280" cy="3900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34257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B94A94-AF7E-B94D-BA12-AB0754C58C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9472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1736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652793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464359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2294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0912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334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71725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2028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32456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27451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6222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31444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4290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6537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73947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9576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8741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82021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87413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87413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87413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66932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11141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5585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87148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75527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75510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4A94-AF7E-B94D-BA12-AB0754C58C58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8837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D803F6-9F29-E641-9AD1-64C7C09EEF4F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A49D3D-4A2D-D84B-B0B3-8E16814A1779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419747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55E65B-BB49-2644-B216-203C9BE3070C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728C54-F45F-114D-B120-72EBFFB498E6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001817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016612-B80C-0F4B-91EE-F585BCEA910E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ADF2B9-3C1D-CF49-AA4F-3CDFE8B637AC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269518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7362A7-EF37-3740-B005-C3A3D69FC4F7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821B91-125B-724A-BFF6-B4839251A0D9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541783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9E3E2E-0B7D-654F-8FB4-74ADD28A16E3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A08797-D576-8E44-A920-ECA02AB847F6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209482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DAB523-F1F2-5643-AC72-CD5828D24C89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A0510-5206-FA45-889F-39B51BA3CE09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831540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AA5116-DA0F-3640-B670-5BEF2E08EAE5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7B7BA3-63B5-B04E-8CA5-EF5E8E717505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676705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B18ED9-1D9B-E648-861A-66BB4CBDA84C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DA3A4E-4F45-7047-BB26-BD418F21C605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10061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F3A884-78D5-AA49-B213-66827A9E9FB1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ABB91A-92FF-D946-97F6-67DB69FC38DD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408941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83072D-B3A3-5044-AA5A-F5AF4EB7094D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995D7-9955-014E-80CE-3185C02F96E4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925838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B40AE8-5588-654D-BB04-56A621A3970D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2B250B-DAF8-0644-B016-A1897411588C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688864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2827" y="245472"/>
            <a:ext cx="7314286" cy="1300163"/>
          </a:xfrm>
        </p:spPr>
        <p:txBody>
          <a:bodyPr anchor="ctr"/>
          <a:lstStyle>
            <a:lvl1pPr algn="r">
              <a:defRPr/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14734" y="1596789"/>
            <a:ext cx="7707429" cy="4462818"/>
          </a:xfrm>
        </p:spPr>
        <p:txBody>
          <a:bodyPr/>
          <a:lstStyle>
            <a:lvl1pPr>
              <a:defRPr sz="1137"/>
            </a:lvl1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3" y="6356357"/>
            <a:ext cx="2133601" cy="36512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259952">
              <a:defRPr/>
            </a:pPr>
            <a:fld id="{859189E7-6BFF-4255-A771-F2C32D5A2DAF}" type="datetimeFigureOut">
              <a:rPr lang="pt-BR" smtClean="0">
                <a:solidFill>
                  <a:srgbClr val="4D5B6B"/>
                </a:solidFill>
                <a:latin typeface="Arial" charset="0"/>
              </a:rPr>
              <a:pPr defTabSz="259952">
                <a:defRPr/>
              </a:pPr>
              <a:t>13/12/2017</a:t>
            </a:fld>
            <a:endParaRPr lang="pt-BR">
              <a:solidFill>
                <a:srgbClr val="4D5B6B"/>
              </a:solidFill>
              <a:latin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2EF2A-1A41-4C56-8744-1B7E6A7C1C85}" type="slidenum">
              <a:rPr lang="pt-BR">
                <a:solidFill>
                  <a:srgbClr val="4D5B6B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472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2827" y="245472"/>
            <a:ext cx="7314286" cy="1300163"/>
          </a:xfrm>
        </p:spPr>
        <p:txBody>
          <a:bodyPr anchor="ctr"/>
          <a:lstStyle>
            <a:lvl1pPr algn="r">
              <a:defRPr/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21931" y="1749973"/>
            <a:ext cx="7707429" cy="4309633"/>
          </a:xfrm>
        </p:spPr>
        <p:txBody>
          <a:bodyPr/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3" y="6356357"/>
            <a:ext cx="2133601" cy="36512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259952">
              <a:defRPr/>
            </a:pPr>
            <a:fld id="{859189E7-6BFF-4255-A771-F2C32D5A2DAF}" type="datetimeFigureOut">
              <a:rPr lang="pt-BR" smtClean="0">
                <a:solidFill>
                  <a:srgbClr val="4D5B6B"/>
                </a:solidFill>
                <a:latin typeface="Arial" charset="0"/>
              </a:rPr>
              <a:pPr defTabSz="259952">
                <a:defRPr/>
              </a:pPr>
              <a:t>13/12/2017</a:t>
            </a:fld>
            <a:endParaRPr lang="pt-BR">
              <a:solidFill>
                <a:srgbClr val="4D5B6B"/>
              </a:solidFill>
              <a:latin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2EF2A-1A41-4C56-8744-1B7E6A7C1C85}" type="slidenum">
              <a:rPr lang="pt-BR">
                <a:solidFill>
                  <a:srgbClr val="4D5B6B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658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894801" y="1897041"/>
            <a:ext cx="3223471" cy="4067033"/>
          </a:xfrm>
        </p:spPr>
        <p:txBody>
          <a:bodyPr/>
          <a:lstStyle>
            <a:lvl1pPr>
              <a:defRPr sz="1592"/>
            </a:lvl1pPr>
            <a:lvl2pPr>
              <a:defRPr sz="1364"/>
            </a:lvl2pPr>
            <a:lvl3pPr>
              <a:defRPr sz="1137"/>
            </a:lvl3pPr>
            <a:lvl4pPr>
              <a:defRPr sz="1024"/>
            </a:lvl4pPr>
            <a:lvl5pPr>
              <a:defRPr sz="1024"/>
            </a:lvl5pPr>
            <a:lvl6pPr>
              <a:defRPr sz="1024"/>
            </a:lvl6pPr>
            <a:lvl7pPr>
              <a:defRPr sz="1024"/>
            </a:lvl7pPr>
            <a:lvl8pPr>
              <a:defRPr sz="1024"/>
            </a:lvl8pPr>
            <a:lvl9pPr>
              <a:defRPr sz="1024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534207" y="1897041"/>
            <a:ext cx="3207569" cy="4067033"/>
          </a:xfrm>
        </p:spPr>
        <p:txBody>
          <a:bodyPr/>
          <a:lstStyle>
            <a:lvl1pPr>
              <a:defRPr sz="1592"/>
            </a:lvl1pPr>
            <a:lvl2pPr>
              <a:defRPr sz="1364"/>
            </a:lvl2pPr>
            <a:lvl3pPr>
              <a:defRPr sz="1137"/>
            </a:lvl3pPr>
            <a:lvl4pPr>
              <a:defRPr sz="1024"/>
            </a:lvl4pPr>
            <a:lvl5pPr>
              <a:defRPr sz="1024"/>
            </a:lvl5pPr>
            <a:lvl6pPr>
              <a:defRPr sz="1024"/>
            </a:lvl6pPr>
            <a:lvl7pPr>
              <a:defRPr sz="1024"/>
            </a:lvl7pPr>
            <a:lvl8pPr>
              <a:defRPr sz="1024"/>
            </a:lvl8pPr>
            <a:lvl9pPr>
              <a:defRPr sz="1024"/>
            </a:lvl9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3" y="6356357"/>
            <a:ext cx="2133601" cy="36512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259952">
              <a:defRPr/>
            </a:pPr>
            <a:fld id="{B3C2909C-EADF-4E95-9C23-6F172D69AA0A}" type="datetimeFigureOut">
              <a:rPr lang="pt-BR" smtClean="0">
                <a:solidFill>
                  <a:srgbClr val="4D5B6B"/>
                </a:solidFill>
                <a:latin typeface="Arial" charset="0"/>
              </a:rPr>
              <a:pPr defTabSz="259952">
                <a:defRPr/>
              </a:pPr>
              <a:t>13/12/2017</a:t>
            </a:fld>
            <a:endParaRPr lang="pt-BR">
              <a:solidFill>
                <a:srgbClr val="4D5B6B"/>
              </a:solidFill>
              <a:latin typeface="Arial" charset="0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078DB-D326-4FF5-BDB9-B7EAFB207E3C}" type="slidenum">
              <a:rPr lang="pt-BR">
                <a:solidFill>
                  <a:srgbClr val="4D5B6B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95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1364" b="1"/>
            </a:lvl1pPr>
            <a:lvl2pPr marL="259952" indent="0">
              <a:buNone/>
              <a:defRPr sz="1137" b="1"/>
            </a:lvl2pPr>
            <a:lvl3pPr marL="519905" indent="0">
              <a:buNone/>
              <a:defRPr sz="1024" b="1"/>
            </a:lvl3pPr>
            <a:lvl4pPr marL="779858" indent="0">
              <a:buNone/>
              <a:defRPr sz="910" b="1"/>
            </a:lvl4pPr>
            <a:lvl5pPr marL="1039810" indent="0">
              <a:buNone/>
              <a:defRPr sz="910" b="1"/>
            </a:lvl5pPr>
            <a:lvl6pPr marL="1299763" indent="0">
              <a:buNone/>
              <a:defRPr sz="910" b="1"/>
            </a:lvl6pPr>
            <a:lvl7pPr marL="1559715" indent="0">
              <a:buNone/>
              <a:defRPr sz="910" b="1"/>
            </a:lvl7pPr>
            <a:lvl8pPr marL="1819667" indent="0">
              <a:buNone/>
              <a:defRPr sz="910" b="1"/>
            </a:lvl8pPr>
            <a:lvl9pPr marL="2079620" indent="0">
              <a:buNone/>
              <a:defRPr sz="91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2" y="2174876"/>
            <a:ext cx="4040188" cy="3951288"/>
          </a:xfrm>
        </p:spPr>
        <p:txBody>
          <a:bodyPr/>
          <a:lstStyle>
            <a:lvl1pPr>
              <a:defRPr sz="1364"/>
            </a:lvl1pPr>
            <a:lvl2pPr>
              <a:defRPr sz="1137"/>
            </a:lvl2pPr>
            <a:lvl3pPr>
              <a:defRPr sz="1024"/>
            </a:lvl3pPr>
            <a:lvl4pPr>
              <a:defRPr sz="910"/>
            </a:lvl4pPr>
            <a:lvl5pPr>
              <a:defRPr sz="910"/>
            </a:lvl5pPr>
            <a:lvl6pPr>
              <a:defRPr sz="910"/>
            </a:lvl6pPr>
            <a:lvl7pPr>
              <a:defRPr sz="910"/>
            </a:lvl7pPr>
            <a:lvl8pPr>
              <a:defRPr sz="910"/>
            </a:lvl8pPr>
            <a:lvl9pPr>
              <a:defRPr sz="91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6" cy="639762"/>
          </a:xfrm>
        </p:spPr>
        <p:txBody>
          <a:bodyPr anchor="b"/>
          <a:lstStyle>
            <a:lvl1pPr marL="0" indent="0">
              <a:buNone/>
              <a:defRPr sz="1364" b="1"/>
            </a:lvl1pPr>
            <a:lvl2pPr marL="259952" indent="0">
              <a:buNone/>
              <a:defRPr sz="1137" b="1"/>
            </a:lvl2pPr>
            <a:lvl3pPr marL="519905" indent="0">
              <a:buNone/>
              <a:defRPr sz="1024" b="1"/>
            </a:lvl3pPr>
            <a:lvl4pPr marL="779858" indent="0">
              <a:buNone/>
              <a:defRPr sz="910" b="1"/>
            </a:lvl4pPr>
            <a:lvl5pPr marL="1039810" indent="0">
              <a:buNone/>
              <a:defRPr sz="910" b="1"/>
            </a:lvl5pPr>
            <a:lvl6pPr marL="1299763" indent="0">
              <a:buNone/>
              <a:defRPr sz="910" b="1"/>
            </a:lvl6pPr>
            <a:lvl7pPr marL="1559715" indent="0">
              <a:buNone/>
              <a:defRPr sz="910" b="1"/>
            </a:lvl7pPr>
            <a:lvl8pPr marL="1819667" indent="0">
              <a:buNone/>
              <a:defRPr sz="910" b="1"/>
            </a:lvl8pPr>
            <a:lvl9pPr marL="2079620" indent="0">
              <a:buNone/>
              <a:defRPr sz="91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7" y="2174876"/>
            <a:ext cx="4041776" cy="3951288"/>
          </a:xfrm>
        </p:spPr>
        <p:txBody>
          <a:bodyPr/>
          <a:lstStyle>
            <a:lvl1pPr>
              <a:defRPr sz="1364"/>
            </a:lvl1pPr>
            <a:lvl2pPr>
              <a:defRPr sz="1137"/>
            </a:lvl2pPr>
            <a:lvl3pPr>
              <a:defRPr sz="1024"/>
            </a:lvl3pPr>
            <a:lvl4pPr>
              <a:defRPr sz="910"/>
            </a:lvl4pPr>
            <a:lvl5pPr>
              <a:defRPr sz="910"/>
            </a:lvl5pPr>
            <a:lvl6pPr>
              <a:defRPr sz="910"/>
            </a:lvl6pPr>
            <a:lvl7pPr>
              <a:defRPr sz="910"/>
            </a:lvl7pPr>
            <a:lvl8pPr>
              <a:defRPr sz="910"/>
            </a:lvl8pPr>
            <a:lvl9pPr>
              <a:defRPr sz="910"/>
            </a:lvl9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7D389-8377-4A92-8497-8F1A78C2AF4F}" type="slidenum">
              <a:rPr lang="pt-BR">
                <a:solidFill>
                  <a:srgbClr val="4D5B6B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343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44F44-A2E5-47A6-A585-1E7F41D5219A}" type="slidenum">
              <a:rPr lang="pt-BR">
                <a:solidFill>
                  <a:srgbClr val="4D5B6B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876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  <p:sp>
        <p:nvSpPr>
          <p:cNvPr id="3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3E751-A757-4297-891F-51F6304801FF}" type="slidenum">
              <a:rPr lang="pt-BR">
                <a:solidFill>
                  <a:srgbClr val="4D5B6B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4D5B6B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3313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/>
          <p:cNvGrpSpPr/>
          <p:nvPr userDrawn="1"/>
        </p:nvGrpSpPr>
        <p:grpSpPr>
          <a:xfrm>
            <a:off x="1" y="0"/>
            <a:ext cx="9144002" cy="6858000"/>
            <a:chOff x="0" y="0"/>
            <a:chExt cx="12061827" cy="6859588"/>
          </a:xfrm>
        </p:grpSpPr>
        <p:pic>
          <p:nvPicPr>
            <p:cNvPr id="3" name="Picture 3" descr="PPT THYMOS FINAL.pdf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061827" cy="685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 descr="PPT THYMOS FINAL.pdf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210" r="7390"/>
            <a:stretch/>
          </p:blipFill>
          <p:spPr bwMode="auto">
            <a:xfrm>
              <a:off x="9818821" y="0"/>
              <a:ext cx="2243006" cy="685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3" descr="PPT THYMOS FINAL.pdf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210" r="7390"/>
            <a:stretch/>
          </p:blipFill>
          <p:spPr bwMode="auto">
            <a:xfrm rot="16200000">
              <a:off x="4404138" y="0"/>
              <a:ext cx="2243006" cy="685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Picture 3" descr="PPT THYMOS FINAL.pdf"/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842" t="36658" r="27724" b="36681"/>
            <a:stretch/>
          </p:blipFill>
          <p:spPr bwMode="auto">
            <a:xfrm>
              <a:off x="251746" y="304799"/>
              <a:ext cx="3550557" cy="1494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151037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 userDrawn="1"/>
        </p:nvGrpSpPr>
        <p:grpSpPr>
          <a:xfrm>
            <a:off x="0" y="0"/>
            <a:ext cx="9144000" cy="6858000"/>
            <a:chOff x="0" y="0"/>
            <a:chExt cx="10801350" cy="6858000"/>
          </a:xfrm>
        </p:grpSpPr>
        <p:pic>
          <p:nvPicPr>
            <p:cNvPr id="3" name="Picture 3" descr="PPT THYMOS FINAL.pdf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80135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Picture 3" descr="PPT THYMOS FINAL.pdf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291" y="0"/>
              <a:ext cx="980677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187933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6" y="1267485"/>
            <a:ext cx="7235981" cy="5133316"/>
          </a:xfrm>
        </p:spPr>
        <p:txBody>
          <a:bodyPr/>
          <a:lstStyle>
            <a:lvl1pPr>
              <a:defRPr sz="1820"/>
            </a:lvl1pPr>
          </a:lstStyle>
          <a:p>
            <a:r>
              <a:rPr lang="pt-BR" dirty="0"/>
              <a:t>Clique para editar o título mestre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>
              <a:solidFill>
                <a:srgbClr val="4D5B6B">
                  <a:lumMod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73" y="236421"/>
            <a:ext cx="785301" cy="365124"/>
          </a:xfrm>
        </p:spPr>
        <p:txBody>
          <a:bodyPr/>
          <a:lstStyle>
            <a:lvl1pPr>
              <a:defRPr sz="796"/>
            </a:lvl1pPr>
          </a:lstStyle>
          <a:p>
            <a:pPr>
              <a:defRPr/>
            </a:pPr>
            <a:fld id="{FAC06F01-C36B-4C2B-9C17-479771BB7410}" type="slidenum">
              <a:rPr lang="fr-FR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67603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255440" eaLnBrk="0" fontAlgn="base" hangingPunct="0">
                <a:lnSpc>
                  <a:spcPct val="150000"/>
                </a:lnSpc>
                <a:spcBef>
                  <a:spcPct val="500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Tx/>
                <a:buChar char="•"/>
              </a:pPr>
              <a:endParaRPr lang="en-US" sz="1364">
                <a:solidFill>
                  <a:srgbClr val="4D5B6B"/>
                </a:solidFill>
                <a:latin typeface="Arial" charset="0"/>
                <a:ea typeface="ＭＳ Ｐゴシック" charset="-128"/>
                <a:cs typeface="Lucida Sans Unicode" pitchFamily="34" charset="0"/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255440" eaLnBrk="0" fontAlgn="base" hangingPunct="0">
                <a:lnSpc>
                  <a:spcPct val="150000"/>
                </a:lnSpc>
                <a:spcBef>
                  <a:spcPct val="500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Tx/>
                <a:buChar char="•"/>
              </a:pPr>
              <a:endParaRPr lang="en-US" sz="1364">
                <a:solidFill>
                  <a:srgbClr val="4D5B6B"/>
                </a:solidFill>
                <a:latin typeface="Arial" charset="0"/>
                <a:ea typeface="ＭＳ Ｐゴシック" charset="-128"/>
                <a:cs typeface="Lucida Sans Unicode" pitchFamily="34" charset="0"/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255440" eaLnBrk="0" fontAlgn="base" hangingPunct="0">
                <a:lnSpc>
                  <a:spcPct val="150000"/>
                </a:lnSpc>
                <a:spcBef>
                  <a:spcPct val="500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Tx/>
                <a:buChar char="•"/>
              </a:pPr>
              <a:endParaRPr lang="en-US" sz="1364">
                <a:solidFill>
                  <a:srgbClr val="4D5B6B"/>
                </a:solidFill>
                <a:latin typeface="Arial" charset="0"/>
                <a:ea typeface="ＭＳ Ｐゴシック" charset="-128"/>
                <a:cs typeface="Lucida Sans Unicode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73571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4250" y="1248104"/>
            <a:ext cx="7820189" cy="5231525"/>
          </a:xfrm>
        </p:spPr>
        <p:txBody>
          <a:bodyPr>
            <a:normAutofit/>
          </a:bodyPr>
          <a:lstStyle>
            <a:lvl1pPr>
              <a:defRPr sz="1592"/>
            </a:lvl1pPr>
            <a:lvl2pPr>
              <a:defRPr sz="1024">
                <a:solidFill>
                  <a:schemeClr val="tx1"/>
                </a:solidFill>
              </a:defRPr>
            </a:lvl2pPr>
            <a:lvl3pPr>
              <a:defRPr sz="1024">
                <a:solidFill>
                  <a:schemeClr val="tx1"/>
                </a:solidFill>
              </a:defRPr>
            </a:lvl3pPr>
            <a:lvl4pPr>
              <a:defRPr sz="1024">
                <a:solidFill>
                  <a:schemeClr val="tx1"/>
                </a:solidFill>
              </a:defRPr>
            </a:lvl4pPr>
            <a:lvl5pPr>
              <a:defRPr sz="1024">
                <a:solidFill>
                  <a:schemeClr val="tx1"/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6361" y="1"/>
            <a:ext cx="6438080" cy="1143000"/>
          </a:xfrm>
        </p:spPr>
        <p:txBody>
          <a:bodyPr>
            <a:noAutofit/>
          </a:bodyPr>
          <a:lstStyle>
            <a:lvl1pPr algn="r">
              <a:defRPr sz="2047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pt-BR" dirty="0"/>
              <a:t>Clique para editar o título mestre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729828" y="6492884"/>
            <a:ext cx="381000" cy="365124"/>
          </a:xfrm>
        </p:spPr>
        <p:txBody>
          <a:bodyPr/>
          <a:lstStyle/>
          <a:p>
            <a:pPr>
              <a:defRPr/>
            </a:pPr>
            <a:fld id="{FAC06F01-C36B-4C2B-9C17-479771BB7410}" type="slidenum">
              <a:rPr lang="fr-FR">
                <a:solidFill>
                  <a:srgbClr val="675D59">
                    <a:lumMod val="60000"/>
                    <a:lumOff val="40000"/>
                  </a:srgbClr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fr-FR">
              <a:solidFill>
                <a:srgbClr val="4D5B6B">
                  <a:lumMod val="75000"/>
                </a:srgbClr>
              </a:solidFill>
            </a:endParaRPr>
          </a:p>
        </p:txBody>
      </p:sp>
      <p:sp>
        <p:nvSpPr>
          <p:cNvPr id="9" name="Espaço Reservado para Texto 2"/>
          <p:cNvSpPr>
            <a:spLocks noGrp="1"/>
          </p:cNvSpPr>
          <p:nvPr>
            <p:ph type="body" sz="quarter" idx="13"/>
          </p:nvPr>
        </p:nvSpPr>
        <p:spPr>
          <a:xfrm>
            <a:off x="-1" y="1023583"/>
            <a:ext cx="750627" cy="5404206"/>
          </a:xfrm>
          <a:noFill/>
        </p:spPr>
        <p:txBody>
          <a:bodyPr vert="vert270" lIns="91440" tIns="45720" rIns="91440" bIns="45720" rtlCol="0">
            <a:normAutofit/>
          </a:bodyPr>
          <a:lstStyle>
            <a:lvl1pPr>
              <a:def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  <a:lvl2pPr>
              <a:defRPr lang="pt-BR" dirty="0" smtClean="0"/>
            </a:lvl2pPr>
            <a:lvl3pPr>
              <a:defRPr lang="pt-BR" dirty="0" smtClean="0"/>
            </a:lvl3pPr>
            <a:lvl4pPr>
              <a:defRPr lang="pt-BR" dirty="0" smtClean="0"/>
            </a:lvl4pPr>
            <a:lvl5pPr>
              <a:defRPr lang="pt-BR" dirty="0"/>
            </a:lvl5pPr>
          </a:lstStyle>
          <a:p>
            <a:pPr marL="0" lvl="0" indent="0">
              <a:buNone/>
            </a:pPr>
            <a:r>
              <a:rPr lang="pt-BR" dirty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3182399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1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1137">
                <a:solidFill>
                  <a:schemeClr val="tx1"/>
                </a:solidFill>
              </a:defRPr>
            </a:lvl1pPr>
            <a:lvl2pPr marL="259952" indent="0">
              <a:buNone/>
              <a:defRPr sz="1024">
                <a:solidFill>
                  <a:schemeClr val="tx1">
                    <a:tint val="75000"/>
                  </a:schemeClr>
                </a:solidFill>
              </a:defRPr>
            </a:lvl2pPr>
            <a:lvl3pPr marL="519905" indent="0">
              <a:buNone/>
              <a:defRPr sz="910">
                <a:solidFill>
                  <a:schemeClr val="tx1">
                    <a:tint val="75000"/>
                  </a:schemeClr>
                </a:solidFill>
              </a:defRPr>
            </a:lvl3pPr>
            <a:lvl4pPr marL="779858" indent="0">
              <a:buNone/>
              <a:defRPr sz="796">
                <a:solidFill>
                  <a:schemeClr val="tx1">
                    <a:tint val="75000"/>
                  </a:schemeClr>
                </a:solidFill>
              </a:defRPr>
            </a:lvl4pPr>
            <a:lvl5pPr marL="1039810" indent="0">
              <a:buNone/>
              <a:defRPr sz="796">
                <a:solidFill>
                  <a:schemeClr val="tx1">
                    <a:tint val="75000"/>
                  </a:schemeClr>
                </a:solidFill>
              </a:defRPr>
            </a:lvl5pPr>
            <a:lvl6pPr marL="1299763" indent="0">
              <a:buNone/>
              <a:defRPr sz="796">
                <a:solidFill>
                  <a:schemeClr val="tx1">
                    <a:tint val="75000"/>
                  </a:schemeClr>
                </a:solidFill>
              </a:defRPr>
            </a:lvl6pPr>
            <a:lvl7pPr marL="1559715" indent="0">
              <a:buNone/>
              <a:defRPr sz="796">
                <a:solidFill>
                  <a:schemeClr val="tx1">
                    <a:tint val="75000"/>
                  </a:schemeClr>
                </a:solidFill>
              </a:defRPr>
            </a:lvl7pPr>
            <a:lvl8pPr marL="1819667" indent="0">
              <a:buNone/>
              <a:defRPr sz="796">
                <a:solidFill>
                  <a:schemeClr val="tx1">
                    <a:tint val="75000"/>
                  </a:schemeClr>
                </a:solidFill>
              </a:defRPr>
            </a:lvl8pPr>
            <a:lvl9pPr marL="2079620" indent="0">
              <a:buNone/>
              <a:defRPr sz="79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2" y="5257800"/>
            <a:ext cx="7239000" cy="1143000"/>
          </a:xfrm>
        </p:spPr>
        <p:txBody>
          <a:bodyPr>
            <a:noAutofit/>
          </a:bodyPr>
          <a:lstStyle>
            <a:lvl1pPr algn="l">
              <a:defRPr sz="4094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AC06F01-C36B-4C2B-9C17-479771BB7410}" type="slidenum">
              <a:rPr lang="fr-FR">
                <a:solidFill>
                  <a:srgbClr val="675D59">
                    <a:lumMod val="60000"/>
                    <a:lumOff val="40000"/>
                  </a:srgbClr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fr-FR">
              <a:solidFill>
                <a:srgbClr val="4D5B6B">
                  <a:lumMod val="75000"/>
                </a:srgbClr>
              </a:solidFill>
            </a:endParaRPr>
          </a:p>
        </p:txBody>
      </p:sp>
      <p:sp>
        <p:nvSpPr>
          <p:cNvPr id="7" name="Espaço Reservado para Texto 2"/>
          <p:cNvSpPr>
            <a:spLocks noGrp="1"/>
          </p:cNvSpPr>
          <p:nvPr>
            <p:ph type="body" sz="quarter" idx="13"/>
          </p:nvPr>
        </p:nvSpPr>
        <p:spPr>
          <a:xfrm>
            <a:off x="-1" y="1023583"/>
            <a:ext cx="750627" cy="5404206"/>
          </a:xfrm>
          <a:noFill/>
        </p:spPr>
        <p:txBody>
          <a:bodyPr vert="vert270" lIns="91440" tIns="45720" rIns="91440" bIns="45720" rtlCol="0">
            <a:normAutofit/>
          </a:bodyPr>
          <a:lstStyle>
            <a:lvl1pPr>
              <a:def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  <a:lvl2pPr>
              <a:defRPr lang="pt-BR" dirty="0" smtClean="0"/>
            </a:lvl2pPr>
            <a:lvl3pPr>
              <a:defRPr lang="pt-BR" dirty="0" smtClean="0"/>
            </a:lvl3pPr>
            <a:lvl4pPr>
              <a:defRPr lang="pt-BR" dirty="0" smtClean="0"/>
            </a:lvl4pPr>
            <a:lvl5pPr>
              <a:defRPr lang="pt-BR" dirty="0"/>
            </a:lvl5pPr>
          </a:lstStyle>
          <a:p>
            <a:pPr marL="0" lvl="0" indent="0">
              <a:buNone/>
            </a:pPr>
            <a:r>
              <a:rPr lang="pt-BR" dirty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5015414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>
              <a:solidFill>
                <a:srgbClr val="4D5B6B">
                  <a:lumMod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C06F01-C36B-4C2B-9C17-479771BB7410}" type="slidenum">
              <a:rPr lang="fr-FR">
                <a:solidFill>
                  <a:srgbClr val="675D59">
                    <a:lumMod val="60000"/>
                    <a:lumOff val="40000"/>
                  </a:srgbClr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Espaço Reservado para Texto 2"/>
          <p:cNvSpPr>
            <a:spLocks noGrp="1"/>
          </p:cNvSpPr>
          <p:nvPr>
            <p:ph type="body" sz="quarter" idx="13"/>
          </p:nvPr>
        </p:nvSpPr>
        <p:spPr>
          <a:xfrm>
            <a:off x="-1" y="1023583"/>
            <a:ext cx="750627" cy="5404206"/>
          </a:xfrm>
          <a:noFill/>
        </p:spPr>
        <p:txBody>
          <a:bodyPr vert="vert270" lIns="91440" tIns="45720" rIns="91440" bIns="45720" rtlCol="0">
            <a:normAutofit/>
          </a:bodyPr>
          <a:lstStyle>
            <a:lvl1pPr>
              <a:def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  <a:lvl2pPr>
              <a:defRPr lang="pt-BR" dirty="0" smtClean="0"/>
            </a:lvl2pPr>
            <a:lvl3pPr>
              <a:defRPr lang="pt-BR" dirty="0" smtClean="0"/>
            </a:lvl3pPr>
            <a:lvl4pPr>
              <a:defRPr lang="pt-BR" dirty="0" smtClean="0"/>
            </a:lvl4pPr>
            <a:lvl5pPr>
              <a:defRPr lang="pt-BR" dirty="0"/>
            </a:lvl5pPr>
          </a:lstStyle>
          <a:p>
            <a:pPr marL="0" lvl="0" indent="0">
              <a:buNone/>
            </a:pPr>
            <a:r>
              <a:rPr lang="pt-BR" dirty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9124830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fr-FR">
              <a:solidFill>
                <a:srgbClr val="4D5B6B">
                  <a:lumMod val="75000"/>
                </a:srgb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AC06F01-C36B-4C2B-9C17-479771BB7410}" type="slidenum">
              <a:rPr lang="fr-FR">
                <a:solidFill>
                  <a:srgbClr val="675D59">
                    <a:lumMod val="60000"/>
                    <a:lumOff val="40000"/>
                  </a:srgbClr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12"/>
          </p:nvPr>
        </p:nvSpPr>
        <p:spPr>
          <a:xfrm>
            <a:off x="13651" y="1023582"/>
            <a:ext cx="723900" cy="5391506"/>
          </a:xfrm>
          <a:noFill/>
        </p:spPr>
        <p:txBody>
          <a:bodyPr vert="vert270"/>
          <a:lstStyle>
            <a:lvl1pPr marL="0" indent="0">
              <a:buNone/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  <a:lvl2pPr marL="259952" indent="0">
              <a:buNone/>
              <a:defRPr/>
            </a:lvl2pPr>
            <a:lvl3pPr marL="519905" indent="0">
              <a:buNone/>
              <a:defRPr/>
            </a:lvl3pPr>
            <a:lvl4pPr marL="779858" indent="0">
              <a:buNone/>
              <a:defRPr/>
            </a:lvl4pPr>
            <a:lvl5pPr marL="1039810" indent="0">
              <a:buNone/>
              <a:defRPr/>
            </a:lvl5pPr>
          </a:lstStyle>
          <a:p>
            <a:pPr lvl="0"/>
            <a:r>
              <a:rPr lang="pt-BR" dirty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0687582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17717" y="1143003"/>
            <a:ext cx="8708571" cy="4983168"/>
          </a:xfrm>
          <a:prstGeom prst="rect">
            <a:avLst/>
          </a:prstGeom>
        </p:spPr>
        <p:txBody>
          <a:bodyPr/>
          <a:lstStyle>
            <a:lvl1pPr>
              <a:buClr>
                <a:schemeClr val="tx2">
                  <a:lumMod val="60000"/>
                  <a:lumOff val="40000"/>
                </a:schemeClr>
              </a:buClr>
              <a:defRPr>
                <a:solidFill>
                  <a:srgbClr val="002060"/>
                </a:solidFill>
              </a:defRPr>
            </a:lvl1pPr>
            <a:lvl2pPr>
              <a:buClr>
                <a:schemeClr val="tx2">
                  <a:lumMod val="60000"/>
                  <a:lumOff val="40000"/>
                </a:schemeClr>
              </a:buClr>
              <a:defRPr>
                <a:solidFill>
                  <a:srgbClr val="002060"/>
                </a:solidFill>
              </a:defRPr>
            </a:lvl2pPr>
            <a:lvl3pPr>
              <a:buClr>
                <a:schemeClr val="tx2">
                  <a:lumMod val="60000"/>
                  <a:lumOff val="40000"/>
                </a:schemeClr>
              </a:buClr>
              <a:defRPr>
                <a:solidFill>
                  <a:srgbClr val="002060"/>
                </a:solidFill>
              </a:defRPr>
            </a:lvl3pPr>
            <a:lvl4pPr>
              <a:buClr>
                <a:schemeClr val="tx2">
                  <a:lumMod val="60000"/>
                  <a:lumOff val="40000"/>
                </a:schemeClr>
              </a:buClr>
              <a:defRPr>
                <a:solidFill>
                  <a:srgbClr val="002060"/>
                </a:solidFill>
              </a:defRPr>
            </a:lvl4pPr>
            <a:lvl5pPr>
              <a:buClr>
                <a:schemeClr val="tx2">
                  <a:lumMod val="60000"/>
                  <a:lumOff val="40000"/>
                </a:schemeClr>
              </a:buCl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434342">
                  <a:tint val="75000"/>
                </a:srgbClr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7" name="Espaço Reservado para Número de Slide 2"/>
          <p:cNvSpPr>
            <a:spLocks noGrp="1"/>
          </p:cNvSpPr>
          <p:nvPr>
            <p:ph type="sldNum" sz="quarter" idx="4294967295"/>
          </p:nvPr>
        </p:nvSpPr>
        <p:spPr>
          <a:xfrm>
            <a:off x="7010403" y="6477006"/>
            <a:ext cx="2133601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93C702A2-DBA4-43C6-82CD-A05F81F4FDAA}" type="slidenum">
              <a:rPr lang="en-US" sz="910" b="1" smtClean="0"/>
              <a:pPr/>
              <a:t>‹nº›</a:t>
            </a:fld>
            <a:endParaRPr lang="en-US" sz="910" b="1"/>
          </a:p>
        </p:txBody>
      </p:sp>
    </p:spTree>
    <p:extLst>
      <p:ext uri="{BB962C8B-B14F-4D97-AF65-F5344CB8AC3E}">
        <p14:creationId xmlns:p14="http://schemas.microsoft.com/office/powerpoint/2010/main" val="26003228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137" cap="all" baseline="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sz="quarter" idx="13"/>
          </p:nvPr>
        </p:nvSpPr>
        <p:spPr>
          <a:xfrm>
            <a:off x="91443" y="855662"/>
            <a:ext cx="8961120" cy="5303520"/>
          </a:xfrm>
        </p:spPr>
        <p:txBody>
          <a:bodyPr/>
          <a:lstStyle>
            <a:lvl1pPr marL="194964" indent="-194964">
              <a:spcBef>
                <a:spcPts val="341"/>
              </a:spcBef>
              <a:spcAft>
                <a:spcPts val="341"/>
              </a:spcAft>
              <a:buFont typeface="Wingdings" pitchFamily="2" charset="2"/>
              <a:buChar char="§"/>
              <a:defRPr>
                <a:solidFill>
                  <a:schemeClr val="accent1">
                    <a:lumMod val="75000"/>
                  </a:schemeClr>
                </a:solidFill>
              </a:defRPr>
            </a:lvl1pPr>
            <a:lvl2pPr>
              <a:spcBef>
                <a:spcPts val="341"/>
              </a:spcBef>
              <a:spcAft>
                <a:spcPts val="341"/>
              </a:spcAft>
              <a:defRPr>
                <a:solidFill>
                  <a:schemeClr val="accent1">
                    <a:lumMod val="75000"/>
                  </a:schemeClr>
                </a:solidFill>
              </a:defRPr>
            </a:lvl2pPr>
            <a:lvl3pPr>
              <a:spcBef>
                <a:spcPts val="341"/>
              </a:spcBef>
              <a:spcAft>
                <a:spcPts val="341"/>
              </a:spcAft>
              <a:defRPr>
                <a:solidFill>
                  <a:schemeClr val="accent1">
                    <a:lumMod val="75000"/>
                  </a:schemeClr>
                </a:solidFill>
              </a:defRPr>
            </a:lvl3pPr>
            <a:lvl4pPr>
              <a:spcBef>
                <a:spcPts val="341"/>
              </a:spcBef>
              <a:spcAft>
                <a:spcPts val="341"/>
              </a:spcAft>
              <a:defRPr>
                <a:solidFill>
                  <a:schemeClr val="accent1">
                    <a:lumMod val="75000"/>
                  </a:schemeClr>
                </a:solidFill>
              </a:defRPr>
            </a:lvl4pPr>
            <a:lvl5pPr>
              <a:spcBef>
                <a:spcPts val="341"/>
              </a:spcBef>
              <a:spcAft>
                <a:spcPts val="341"/>
              </a:spcAft>
              <a:defRPr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436B3-50D1-47BF-84A6-8273085D2C4D}" type="slidenum">
              <a:rPr lang="pt-BR">
                <a:solidFill>
                  <a:srgbClr val="675D59">
                    <a:lumMod val="60000"/>
                    <a:lumOff val="40000"/>
                  </a:srgbClr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479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137" cap="all" baseline="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sz="quarter" idx="13"/>
          </p:nvPr>
        </p:nvSpPr>
        <p:spPr>
          <a:xfrm>
            <a:off x="91443" y="855662"/>
            <a:ext cx="8961120" cy="5303520"/>
          </a:xfrm>
        </p:spPr>
        <p:txBody>
          <a:bodyPr/>
          <a:lstStyle>
            <a:lvl1pPr marL="194964" indent="-194964">
              <a:spcBef>
                <a:spcPts val="341"/>
              </a:spcBef>
              <a:spcAft>
                <a:spcPts val="341"/>
              </a:spcAft>
              <a:buFont typeface="Wingdings" pitchFamily="2" charset="2"/>
              <a:buChar char="§"/>
              <a:defRPr>
                <a:solidFill>
                  <a:schemeClr val="accent1">
                    <a:lumMod val="75000"/>
                  </a:schemeClr>
                </a:solidFill>
              </a:defRPr>
            </a:lvl1pPr>
            <a:lvl2pPr>
              <a:spcBef>
                <a:spcPts val="341"/>
              </a:spcBef>
              <a:spcAft>
                <a:spcPts val="341"/>
              </a:spcAft>
              <a:defRPr>
                <a:solidFill>
                  <a:schemeClr val="accent1">
                    <a:lumMod val="75000"/>
                  </a:schemeClr>
                </a:solidFill>
              </a:defRPr>
            </a:lvl2pPr>
            <a:lvl3pPr>
              <a:spcBef>
                <a:spcPts val="341"/>
              </a:spcBef>
              <a:spcAft>
                <a:spcPts val="341"/>
              </a:spcAft>
              <a:defRPr>
                <a:solidFill>
                  <a:schemeClr val="accent1">
                    <a:lumMod val="75000"/>
                  </a:schemeClr>
                </a:solidFill>
              </a:defRPr>
            </a:lvl3pPr>
            <a:lvl4pPr>
              <a:spcBef>
                <a:spcPts val="341"/>
              </a:spcBef>
              <a:spcAft>
                <a:spcPts val="341"/>
              </a:spcAft>
              <a:defRPr>
                <a:solidFill>
                  <a:schemeClr val="accent1">
                    <a:lumMod val="75000"/>
                  </a:schemeClr>
                </a:solidFill>
              </a:defRPr>
            </a:lvl4pPr>
            <a:lvl5pPr>
              <a:spcBef>
                <a:spcPts val="341"/>
              </a:spcBef>
              <a:spcAft>
                <a:spcPts val="341"/>
              </a:spcAft>
              <a:defRPr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436B3-50D1-47BF-84A6-8273085D2C4D}" type="slidenum">
              <a:rPr lang="pt-BR">
                <a:solidFill>
                  <a:srgbClr val="675D59">
                    <a:lumMod val="60000"/>
                    <a:lumOff val="40000"/>
                  </a:srgbClr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2490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8602" y="1371608"/>
            <a:ext cx="8686800" cy="4754569"/>
          </a:xfrm>
          <a:solidFill>
            <a:srgbClr val="E0E7E8">
              <a:alpha val="20000"/>
            </a:srgbClr>
          </a:solidFill>
          <a:ln w="9525" algn="ctr">
            <a:noFill/>
            <a:miter lim="800000"/>
            <a:headEnd/>
            <a:tailEnd/>
          </a:ln>
        </p:spPr>
        <p:txBody>
          <a:bodyPr lIns="36000" tIns="36000" rIns="36000" bIns="36000"/>
          <a:lstStyle>
            <a:lvl1pPr>
              <a:defRPr lang="pt-BR" sz="1024" kern="0" smtClean="0">
                <a:solidFill>
                  <a:schemeClr val="tx2">
                    <a:lumMod val="50000"/>
                  </a:schemeClr>
                </a:solidFill>
              </a:defRPr>
            </a:lvl1pPr>
            <a:lvl2pPr>
              <a:defRPr lang="pt-BR" sz="1024" smtClean="0">
                <a:solidFill>
                  <a:schemeClr val="tx2">
                    <a:lumMod val="50000"/>
                  </a:schemeClr>
                </a:solidFill>
              </a:defRPr>
            </a:lvl2pPr>
            <a:lvl3pPr>
              <a:defRPr lang="pt-BR" sz="1024" smtClean="0">
                <a:solidFill>
                  <a:schemeClr val="tx2">
                    <a:lumMod val="50000"/>
                  </a:schemeClr>
                </a:solidFill>
              </a:defRPr>
            </a:lvl3pPr>
            <a:lvl4pPr>
              <a:defRPr lang="pt-BR" sz="1024" smtClean="0">
                <a:solidFill>
                  <a:schemeClr val="tx2">
                    <a:lumMod val="50000"/>
                  </a:schemeClr>
                </a:solidFill>
              </a:defRPr>
            </a:lvl4pPr>
            <a:lvl5pPr>
              <a:defRPr lang="pt-BR" sz="1024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2"/>
          </p:nvPr>
        </p:nvSpPr>
        <p:spPr>
          <a:xfrm>
            <a:off x="228602" y="762000"/>
            <a:ext cx="8686800" cy="548640"/>
          </a:xfr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none"/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marL="194964" indent="-194964">
              <a:buFont typeface="+mj-lt"/>
              <a:buNone/>
              <a:defRPr kumimoji="0" lang="pt-BR" sz="1024" b="1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itchFamily="18" charset="0"/>
              </a:defRPr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ct val="20000"/>
              </a:spcAft>
              <a:buClr>
                <a:srgbClr val="CDD7D9"/>
              </a:buClr>
              <a:buSzPct val="80000"/>
              <a:tabLst/>
            </a:pPr>
            <a:r>
              <a:rPr lang="pt-BR" dirty="0"/>
              <a:t>Clique para editar o texto mestre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pt-BR">
              <a:solidFill>
                <a:srgbClr val="595959">
                  <a:lumMod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771DE88-E38C-429F-9250-8773BC3E3853}" type="slidenum">
              <a:rPr>
                <a:solidFill>
                  <a:srgbClr val="595959">
                    <a:lumMod val="75000"/>
                  </a:srgbClr>
                </a:solidFill>
              </a:rPr>
              <a:pPr/>
              <a:t>‹nº›</a:t>
            </a:fld>
            <a:endParaRPr>
              <a:solidFill>
                <a:srgbClr val="595959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1403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e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" y="238126"/>
            <a:ext cx="6556375" cy="503238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abela 2"/>
          <p:cNvSpPr>
            <a:spLocks noGrp="1"/>
          </p:cNvSpPr>
          <p:nvPr>
            <p:ph type="tbl" idx="1"/>
          </p:nvPr>
        </p:nvSpPr>
        <p:spPr>
          <a:xfrm>
            <a:off x="117476" y="817563"/>
            <a:ext cx="8916988" cy="4838700"/>
          </a:xfrm>
        </p:spPr>
        <p:txBody>
          <a:bodyPr/>
          <a:lstStyle/>
          <a:p>
            <a:r>
              <a:rPr lang="pt-BR"/>
              <a:t>Clique no ícone para adicionar tabela</a:t>
            </a:r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pt-BR">
              <a:solidFill>
                <a:srgbClr val="595959">
                  <a:lumMod val="75000"/>
                </a:srgbClr>
              </a:solidFill>
            </a:endParaRPr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771DE88-E38C-429F-9250-8773BC3E3853}" type="slidenum">
              <a:rPr>
                <a:solidFill>
                  <a:srgbClr val="595959">
                    <a:lumMod val="75000"/>
                  </a:srgbClr>
                </a:solidFill>
              </a:rPr>
              <a:pPr/>
              <a:t>‹nº›</a:t>
            </a:fld>
            <a:endParaRPr>
              <a:solidFill>
                <a:srgbClr val="595959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9287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4249" y="1248105"/>
            <a:ext cx="7820189" cy="5231525"/>
          </a:xfrm>
        </p:spPr>
        <p:txBody>
          <a:bodyPr lIns="97969" tIns="48984" rIns="97969" bIns="48984">
            <a:normAutofit/>
          </a:bodyPr>
          <a:lstStyle>
            <a:lvl1pPr>
              <a:defRPr sz="1706">
                <a:solidFill>
                  <a:schemeClr val="tx1"/>
                </a:solidFill>
              </a:defRPr>
            </a:lvl1pPr>
            <a:lvl2pPr>
              <a:defRPr sz="1478">
                <a:solidFill>
                  <a:schemeClr val="tx1"/>
                </a:solidFill>
              </a:defRPr>
            </a:lvl2pPr>
            <a:lvl3pPr>
              <a:defRPr sz="1194">
                <a:solidFill>
                  <a:schemeClr val="tx1"/>
                </a:solidFill>
              </a:defRPr>
            </a:lvl3pPr>
            <a:lvl4pPr>
              <a:defRPr sz="1080">
                <a:solidFill>
                  <a:schemeClr val="tx1"/>
                </a:solidFill>
              </a:defRPr>
            </a:lvl4pPr>
            <a:lvl5pPr>
              <a:defRPr sz="1080">
                <a:solidFill>
                  <a:schemeClr val="tx1"/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6361" y="1"/>
            <a:ext cx="6438080" cy="1143000"/>
          </a:xfrm>
          <a:solidFill>
            <a:schemeClr val="bg1"/>
          </a:solidFill>
        </p:spPr>
        <p:txBody>
          <a:bodyPr vert="horz" lIns="97969" tIns="48984" rIns="97969" bIns="48984" rtlCol="0" anchor="ctr">
            <a:noAutofit/>
          </a:bodyPr>
          <a:lstStyle>
            <a:lvl1pPr>
              <a:defRPr lang="en-US" dirty="0"/>
            </a:lvl1pPr>
          </a:lstStyle>
          <a:p>
            <a:pPr lvl="0"/>
            <a:r>
              <a:rPr lang="pt-BR" dirty="0"/>
              <a:t>Clique para editar o título mestre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729827" y="6492903"/>
            <a:ext cx="381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AC06F01-C36B-4C2B-9C17-479771BB7410}" type="slidenum">
              <a:rPr lang="fr-FR">
                <a:solidFill>
                  <a:srgbClr val="675D59">
                    <a:lumMod val="60000"/>
                    <a:lumOff val="40000"/>
                  </a:srgbClr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fr-FR">
              <a:solidFill>
                <a:srgbClr val="4D5B6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2170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Sub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" y="411482"/>
            <a:ext cx="6438378" cy="35634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8"/>
          <p:cNvSpPr>
            <a:spLocks noGrp="1"/>
          </p:cNvSpPr>
          <p:nvPr>
            <p:ph sz="quarter" idx="13"/>
          </p:nvPr>
        </p:nvSpPr>
        <p:spPr>
          <a:xfrm>
            <a:off x="320041" y="1851774"/>
            <a:ext cx="8485519" cy="4657445"/>
          </a:xfrm>
        </p:spPr>
        <p:txBody>
          <a:bodyPr tIns="147671">
            <a:normAutofit/>
          </a:bodyPr>
          <a:lstStyle>
            <a:lvl1pPr marL="171450" indent="-171450">
              <a:lnSpc>
                <a:spcPct val="110000"/>
              </a:lnSpc>
              <a:spcBef>
                <a:spcPts val="600"/>
              </a:spcBef>
              <a:spcAft>
                <a:spcPts val="225"/>
              </a:spcAft>
              <a:buFont typeface="Arial" pitchFamily="34" charset="0"/>
              <a:buChar char="•"/>
              <a:defRPr sz="975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28625" indent="-159544">
              <a:lnSpc>
                <a:spcPct val="110000"/>
              </a:lnSpc>
              <a:spcBef>
                <a:spcPts val="0"/>
              </a:spcBef>
              <a:spcAft>
                <a:spcPts val="225"/>
              </a:spcAft>
              <a:buFont typeface="Arial" pitchFamily="34" charset="0"/>
              <a:buChar char="‒"/>
              <a:defRPr sz="975"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10000"/>
              </a:lnSpc>
              <a:spcBef>
                <a:spcPts val="0"/>
              </a:spcBef>
              <a:spcAft>
                <a:spcPts val="225"/>
              </a:spcAft>
              <a:buFont typeface="Arial" pitchFamily="34" charset="0"/>
              <a:buChar char="•"/>
              <a:defRPr sz="975" b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10000"/>
              </a:lnSpc>
              <a:spcBef>
                <a:spcPts val="0"/>
              </a:spcBef>
              <a:spcAft>
                <a:spcPts val="225"/>
              </a:spcAft>
              <a:buFont typeface="Arial" pitchFamily="34" charset="0"/>
              <a:buChar char="•"/>
              <a:defRPr sz="975" b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10000"/>
              </a:lnSpc>
              <a:spcBef>
                <a:spcPts val="0"/>
              </a:spcBef>
              <a:spcAft>
                <a:spcPts val="225"/>
              </a:spcAft>
              <a:buFont typeface="Arial" pitchFamily="34" charset="0"/>
              <a:buChar char="•"/>
              <a:defRPr sz="975" b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20041" y="806823"/>
            <a:ext cx="8485909" cy="906544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734022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text styles</a:t>
            </a:r>
          </a:p>
          <a:p>
            <a:pPr lvl="1"/>
            <a:r>
              <a:rPr lang="en-US" altLang="pt-BR"/>
              <a:t>Second level</a:t>
            </a:r>
          </a:p>
          <a:p>
            <a:pPr lvl="2"/>
            <a:r>
              <a:rPr lang="en-US" altLang="pt-BR"/>
              <a:t>Third level</a:t>
            </a:r>
          </a:p>
          <a:p>
            <a:pPr lvl="3"/>
            <a:r>
              <a:rPr lang="en-US" altLang="pt-BR"/>
              <a:t>Fourth level</a:t>
            </a:r>
          </a:p>
          <a:p>
            <a:pPr lvl="4"/>
            <a:r>
              <a:rPr lang="en-US" altLang="pt-BR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AE5850B-410A-E245-A90B-D8F384C8E6FE}" type="datetimeFigureOut">
              <a:rPr lang="en-US" altLang="pt-BR"/>
              <a:pPr/>
              <a:t>12/13/2017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63473D9-ED98-CE41-A1DC-3D0C0E828C5E}" type="slidenum">
              <a:rPr lang="en-US" altLang="pt-BR"/>
              <a:pPr/>
              <a:t>‹nº›</a:t>
            </a:fld>
            <a:endParaRPr lang="en-US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PPT THYMOS FINAL.pdf"/>
          <p:cNvPicPr>
            <a:picLocks noChangeAspect="1"/>
          </p:cNvPicPr>
          <p:nvPr userDrawn="1"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97"/>
          <a:stretch/>
        </p:blipFill>
        <p:spPr bwMode="auto">
          <a:xfrm>
            <a:off x="-155400" y="2"/>
            <a:ext cx="609398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1897068" y="81698"/>
            <a:ext cx="7137899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1028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1314736" y="1871667"/>
            <a:ext cx="7707284" cy="3932237"/>
          </a:xfrm>
          <a:prstGeom prst="rect">
            <a:avLst/>
          </a:prstGeom>
          <a:extLst/>
        </p:spPr>
        <p:txBody>
          <a:bodyPr/>
          <a:lstStyle/>
          <a:p>
            <a:pPr lvl="0" algn="l" defTabSz="259952" eaLnBrk="1" latinLnBrk="0" hangingPunct="1">
              <a:spcBef>
                <a:spcPct val="0"/>
              </a:spcBef>
              <a:buFont typeface="Arial" pitchFamily="34" charset="0"/>
            </a:pPr>
            <a:r>
              <a:rPr lang="pt-BR" dirty="0"/>
              <a:t>Clique para editar o texto mestre</a:t>
            </a:r>
          </a:p>
          <a:p>
            <a:pPr marL="259952" lvl="1" indent="-194964" algn="l" defTabSz="259952" eaLnBrk="1" latinLnBrk="0" hangingPunct="1">
              <a:spcBef>
                <a:spcPct val="0"/>
              </a:spcBef>
              <a:buChar char="•"/>
            </a:pPr>
            <a:r>
              <a:rPr lang="pt-BR" dirty="0"/>
              <a:t>Segundo nível</a:t>
            </a:r>
          </a:p>
          <a:p>
            <a:pPr marL="519905" lvl="2" algn="l" defTabSz="259952" eaLnBrk="1" latinLnBrk="0" hangingPunct="1">
              <a:spcBef>
                <a:spcPct val="0"/>
              </a:spcBef>
              <a:buFont typeface="Arial" pitchFamily="34" charset="0"/>
            </a:pPr>
            <a:r>
              <a:rPr lang="pt-BR" dirty="0"/>
              <a:t>Terceiro nível</a:t>
            </a:r>
          </a:p>
          <a:p>
            <a:pPr marL="779858" lvl="3" algn="l" defTabSz="259952" eaLnBrk="1" latinLnBrk="0" hangingPunct="1">
              <a:spcBef>
                <a:spcPct val="0"/>
              </a:spcBef>
              <a:buFont typeface="Arial" pitchFamily="34" charset="0"/>
            </a:pPr>
            <a:r>
              <a:rPr lang="pt-BR" dirty="0"/>
              <a:t>Quarto nível</a:t>
            </a:r>
          </a:p>
          <a:p>
            <a:pPr marL="1039810" lvl="4" algn="l" defTabSz="259952" eaLnBrk="1" latinLnBrk="0" hangingPunct="1">
              <a:spcBef>
                <a:spcPct val="0"/>
              </a:spcBef>
              <a:buFont typeface="Arial" pitchFamily="34" charset="0"/>
            </a:pPr>
            <a:r>
              <a:rPr lang="pt-BR" dirty="0"/>
              <a:t>Quinto nível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889798" y="6356357"/>
            <a:ext cx="4130003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83" dirty="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259952">
              <a:defRPr/>
            </a:pPr>
            <a:endParaRPr lang="pt-BR">
              <a:solidFill>
                <a:srgbClr val="4D5B6B">
                  <a:tint val="75000"/>
                </a:srgbClr>
              </a:solidFill>
              <a:latin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4" y="6356357"/>
            <a:ext cx="708026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83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259952">
              <a:defRPr/>
            </a:pPr>
            <a:fld id="{A4E676CD-258D-4C92-B294-5272068F2D76}" type="slidenum">
              <a:rPr lang="pt-BR" smtClean="0">
                <a:solidFill>
                  <a:srgbClr val="4D5B6B">
                    <a:tint val="75000"/>
                  </a:srgbClr>
                </a:solidFill>
                <a:latin typeface="Arial" charset="0"/>
              </a:rPr>
              <a:pPr defTabSz="259952">
                <a:defRPr/>
              </a:pPr>
              <a:t>‹nº›</a:t>
            </a:fld>
            <a:endParaRPr lang="pt-BR">
              <a:solidFill>
                <a:srgbClr val="4D5B6B">
                  <a:tint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60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r" rtl="0" fontAlgn="base">
        <a:spcBef>
          <a:spcPct val="0"/>
        </a:spcBef>
        <a:spcAft>
          <a:spcPct val="0"/>
        </a:spcAft>
        <a:defRPr lang="pt-BR" sz="2502" kern="1200">
          <a:solidFill>
            <a:srgbClr val="DB6731"/>
          </a:solidFill>
          <a:latin typeface="Aaux ProBold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502">
          <a:solidFill>
            <a:srgbClr val="DB6731"/>
          </a:solidFill>
          <a:latin typeface="Aaux ProBold" charset="0"/>
        </a:defRPr>
      </a:lvl2pPr>
      <a:lvl3pPr algn="ctr" rtl="0" fontAlgn="base">
        <a:spcBef>
          <a:spcPct val="0"/>
        </a:spcBef>
        <a:spcAft>
          <a:spcPct val="0"/>
        </a:spcAft>
        <a:defRPr sz="2502">
          <a:solidFill>
            <a:srgbClr val="DB6731"/>
          </a:solidFill>
          <a:latin typeface="Aaux ProBold" charset="0"/>
        </a:defRPr>
      </a:lvl3pPr>
      <a:lvl4pPr algn="ctr" rtl="0" fontAlgn="base">
        <a:spcBef>
          <a:spcPct val="0"/>
        </a:spcBef>
        <a:spcAft>
          <a:spcPct val="0"/>
        </a:spcAft>
        <a:defRPr sz="2502">
          <a:solidFill>
            <a:srgbClr val="DB6731"/>
          </a:solidFill>
          <a:latin typeface="Aaux ProBold" charset="0"/>
        </a:defRPr>
      </a:lvl4pPr>
      <a:lvl5pPr algn="ctr" rtl="0" fontAlgn="base">
        <a:spcBef>
          <a:spcPct val="0"/>
        </a:spcBef>
        <a:spcAft>
          <a:spcPct val="0"/>
        </a:spcAft>
        <a:defRPr sz="2502">
          <a:solidFill>
            <a:srgbClr val="DB6731"/>
          </a:solidFill>
          <a:latin typeface="Aaux ProBold" charset="0"/>
        </a:defRPr>
      </a:lvl5pPr>
      <a:lvl6pPr marL="259952" algn="ctr" rtl="0" fontAlgn="base">
        <a:spcBef>
          <a:spcPct val="0"/>
        </a:spcBef>
        <a:spcAft>
          <a:spcPct val="0"/>
        </a:spcAft>
        <a:defRPr sz="2502">
          <a:solidFill>
            <a:srgbClr val="DB6731"/>
          </a:solidFill>
          <a:latin typeface="Aaux ProBold" charset="0"/>
        </a:defRPr>
      </a:lvl6pPr>
      <a:lvl7pPr marL="519905" algn="ctr" rtl="0" fontAlgn="base">
        <a:spcBef>
          <a:spcPct val="0"/>
        </a:spcBef>
        <a:spcAft>
          <a:spcPct val="0"/>
        </a:spcAft>
        <a:defRPr sz="2502">
          <a:solidFill>
            <a:srgbClr val="DB6731"/>
          </a:solidFill>
          <a:latin typeface="Aaux ProBold" charset="0"/>
        </a:defRPr>
      </a:lvl7pPr>
      <a:lvl8pPr marL="779858" algn="ctr" rtl="0" fontAlgn="base">
        <a:spcBef>
          <a:spcPct val="0"/>
        </a:spcBef>
        <a:spcAft>
          <a:spcPct val="0"/>
        </a:spcAft>
        <a:defRPr sz="2502">
          <a:solidFill>
            <a:srgbClr val="DB6731"/>
          </a:solidFill>
          <a:latin typeface="Aaux ProBold" charset="0"/>
        </a:defRPr>
      </a:lvl8pPr>
      <a:lvl9pPr marL="1039810" algn="ctr" rtl="0" fontAlgn="base">
        <a:spcBef>
          <a:spcPct val="0"/>
        </a:spcBef>
        <a:spcAft>
          <a:spcPct val="0"/>
        </a:spcAft>
        <a:defRPr sz="2502">
          <a:solidFill>
            <a:srgbClr val="DB6731"/>
          </a:solidFill>
          <a:latin typeface="Aaux ProBold" charset="0"/>
        </a:defRPr>
      </a:lvl9pPr>
    </p:titleStyle>
    <p:bodyStyle>
      <a:lvl1pPr marL="194964" indent="-194964" algn="just" rtl="0" fontAlgn="base">
        <a:spcBef>
          <a:spcPct val="20000"/>
        </a:spcBef>
        <a:spcAft>
          <a:spcPct val="0"/>
        </a:spcAft>
        <a:buFont typeface="Arial" charset="0"/>
        <a:buChar char="•"/>
        <a:defRPr lang="pt-BR" sz="1137" kern="1200" dirty="0" smtClean="0">
          <a:solidFill>
            <a:schemeClr val="tx1"/>
          </a:solidFill>
          <a:latin typeface="Aaux ProRegular" pitchFamily="2" charset="0"/>
          <a:ea typeface="ＭＳ Ｐゴシック" charset="-128"/>
          <a:cs typeface="+mn-cs"/>
        </a:defRPr>
      </a:lvl1pPr>
      <a:lvl2pPr marL="422423" indent="-162470" algn="just" rtl="0" fontAlgn="base">
        <a:spcBef>
          <a:spcPct val="20000"/>
        </a:spcBef>
        <a:spcAft>
          <a:spcPct val="0"/>
        </a:spcAft>
        <a:buFont typeface="Arial" charset="0"/>
        <a:buChar char="–"/>
        <a:defRPr lang="pt-BR" sz="1024" kern="1200" dirty="0" smtClean="0">
          <a:solidFill>
            <a:schemeClr val="tx1"/>
          </a:solidFill>
          <a:latin typeface="Aaux ProRegular" pitchFamily="2" charset="0"/>
          <a:ea typeface="ＭＳ Ｐゴシック" charset="-128"/>
          <a:cs typeface="+mn-cs"/>
        </a:defRPr>
      </a:lvl2pPr>
      <a:lvl3pPr marL="649881" indent="-129977" algn="just" rtl="0" fontAlgn="base">
        <a:spcBef>
          <a:spcPct val="20000"/>
        </a:spcBef>
        <a:spcAft>
          <a:spcPct val="0"/>
        </a:spcAft>
        <a:buFont typeface="Arial" charset="0"/>
        <a:buChar char="•"/>
        <a:defRPr lang="pt-BR" sz="910" kern="1200" dirty="0" smtClean="0">
          <a:solidFill>
            <a:schemeClr val="tx1"/>
          </a:solidFill>
          <a:latin typeface="Aaux ProRegular" pitchFamily="2" charset="0"/>
          <a:ea typeface="ＭＳ Ｐゴシック" charset="-128"/>
          <a:cs typeface="+mn-cs"/>
        </a:defRPr>
      </a:lvl3pPr>
      <a:lvl4pPr marL="909834" indent="-129977" algn="just" rtl="0" fontAlgn="base">
        <a:spcBef>
          <a:spcPct val="20000"/>
        </a:spcBef>
        <a:spcAft>
          <a:spcPct val="0"/>
        </a:spcAft>
        <a:buFont typeface="Arial" charset="0"/>
        <a:buChar char="–"/>
        <a:defRPr lang="pt-BR" sz="1024" kern="1200" dirty="0" smtClean="0">
          <a:solidFill>
            <a:schemeClr val="tx1"/>
          </a:solidFill>
          <a:latin typeface="Aaux ProRegular" pitchFamily="2" charset="0"/>
          <a:ea typeface="ＭＳ Ｐゴシック" charset="-128"/>
          <a:cs typeface="+mn-cs"/>
        </a:defRPr>
      </a:lvl4pPr>
      <a:lvl5pPr marL="1169786" indent="-129977" algn="just" rtl="0" fontAlgn="base">
        <a:spcBef>
          <a:spcPct val="20000"/>
        </a:spcBef>
        <a:spcAft>
          <a:spcPct val="0"/>
        </a:spcAft>
        <a:buFont typeface="Arial" charset="0"/>
        <a:buChar char="»"/>
        <a:defRPr lang="pt-BR" sz="1024" kern="1200" dirty="0" smtClean="0">
          <a:solidFill>
            <a:schemeClr val="tx1"/>
          </a:solidFill>
          <a:latin typeface="Aaux ProRegular" pitchFamily="2" charset="0"/>
          <a:ea typeface="ＭＳ Ｐゴシック" charset="-128"/>
          <a:cs typeface="+mn-cs"/>
        </a:defRPr>
      </a:lvl5pPr>
      <a:lvl6pPr marL="1429739" indent="-129977" algn="l" defTabSz="519905" rtl="0" eaLnBrk="1" latinLnBrk="0" hangingPunct="1">
        <a:spcBef>
          <a:spcPct val="20000"/>
        </a:spcBef>
        <a:buFont typeface="Arial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6pPr>
      <a:lvl7pPr marL="1689692" indent="-129977" algn="l" defTabSz="519905" rtl="0" eaLnBrk="1" latinLnBrk="0" hangingPunct="1">
        <a:spcBef>
          <a:spcPct val="20000"/>
        </a:spcBef>
        <a:buFont typeface="Arial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7pPr>
      <a:lvl8pPr marL="1949644" indent="-129977" algn="l" defTabSz="519905" rtl="0" eaLnBrk="1" latinLnBrk="0" hangingPunct="1">
        <a:spcBef>
          <a:spcPct val="20000"/>
        </a:spcBef>
        <a:buFont typeface="Arial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8pPr>
      <a:lvl9pPr marL="2209596" indent="-129977" algn="l" defTabSz="519905" rtl="0" eaLnBrk="1" latinLnBrk="0" hangingPunct="1">
        <a:spcBef>
          <a:spcPct val="20000"/>
        </a:spcBef>
        <a:buFont typeface="Arial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519905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1pPr>
      <a:lvl2pPr marL="259952" algn="l" defTabSz="519905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2pPr>
      <a:lvl3pPr marL="519905" algn="l" defTabSz="519905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3pPr>
      <a:lvl4pPr marL="779858" algn="l" defTabSz="519905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4pPr>
      <a:lvl5pPr marL="1039810" algn="l" defTabSz="519905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5pPr>
      <a:lvl6pPr marL="1299763" algn="l" defTabSz="519905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6pPr>
      <a:lvl7pPr marL="1559715" algn="l" defTabSz="519905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7pPr>
      <a:lvl8pPr marL="1819667" algn="l" defTabSz="519905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8pPr>
      <a:lvl9pPr marL="2079620" algn="l" defTabSz="519905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3.jp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0.emf"/><Relationship Id="rId4" Type="http://schemas.openxmlformats.org/officeDocument/2006/relationships/image" Target="../media/image11.png"/><Relationship Id="rId9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eltaenergia.com.br/" TargetMode="External"/><Relationship Id="rId3" Type="http://schemas.openxmlformats.org/officeDocument/2006/relationships/image" Target="../media/image23.jp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1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2" name="Imagem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13" name="Imagem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14" name="Imagem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47910" y="3958542"/>
              <a:ext cx="4008606" cy="1479510"/>
            </a:xfrm>
            <a:prstGeom prst="rect">
              <a:avLst/>
            </a:prstGeom>
          </p:spPr>
        </p:pic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7261E020-4C8C-46D4-A2E0-06F687B074EC}"/>
              </a:ext>
            </a:extLst>
          </p:cNvPr>
          <p:cNvSpPr txBox="1"/>
          <p:nvPr/>
        </p:nvSpPr>
        <p:spPr>
          <a:xfrm>
            <a:off x="3604592" y="2376238"/>
            <a:ext cx="6467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A84E10"/>
                </a:solidFill>
              </a:rPr>
              <a:t>Workshop CCEE | Fórum de Debates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A54C8CF-A713-43AC-BF33-6133C9B3331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57950" y="0"/>
            <a:ext cx="2686050" cy="1704975"/>
          </a:xfrm>
          <a:prstGeom prst="rect">
            <a:avLst/>
          </a:prstGeom>
          <a:effectLst>
            <a:reflection stA="0" endPos="65000" dist="50800" dir="5400000" sy="-100000" algn="bl" rotWithShape="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36E1436B-332A-40CF-A870-F0D55FE464A7}"/>
              </a:ext>
            </a:extLst>
          </p:cNvPr>
          <p:cNvSpPr txBox="1"/>
          <p:nvPr/>
        </p:nvSpPr>
        <p:spPr>
          <a:xfrm>
            <a:off x="5261524" y="5741405"/>
            <a:ext cx="2994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b="1" dirty="0"/>
              <a:t>João Carlos Mello</a:t>
            </a:r>
          </a:p>
          <a:p>
            <a:pPr algn="ctr"/>
            <a:r>
              <a:rPr lang="pt-BR" sz="1800" b="1" dirty="0"/>
              <a:t>Dez/17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9B8F6B20-5D59-4E89-BF56-66D6153F16DD}"/>
              </a:ext>
            </a:extLst>
          </p:cNvPr>
          <p:cNvSpPr txBox="1"/>
          <p:nvPr/>
        </p:nvSpPr>
        <p:spPr>
          <a:xfrm>
            <a:off x="3286125" y="3211279"/>
            <a:ext cx="5539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IMPACTOS E NOVAS OPORTUNIDADES DE NEGÓCIOS</a:t>
            </a:r>
          </a:p>
          <a:p>
            <a:endParaRPr lang="pt-BR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B63F455B-7917-4DA1-ABCF-28A86D5A85A9}"/>
              </a:ext>
            </a:extLst>
          </p:cNvPr>
          <p:cNvSpPr txBox="1"/>
          <p:nvPr/>
        </p:nvSpPr>
        <p:spPr>
          <a:xfrm>
            <a:off x="4916968" y="2839990"/>
            <a:ext cx="33395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PREÇOS HORÁRIOS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090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-1762"/>
            <a:ext cx="9146300" cy="6861552"/>
            <a:chOff x="0" y="-1762"/>
            <a:chExt cx="9146300" cy="6861552"/>
          </a:xfrm>
        </p:grpSpPr>
        <p:pic>
          <p:nvPicPr>
            <p:cNvPr id="32" name="Imagem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4" name="Retângulo 33"/>
            <p:cNvSpPr/>
            <p:nvPr/>
          </p:nvSpPr>
          <p:spPr>
            <a:xfrm>
              <a:off x="375865" y="-1762"/>
              <a:ext cx="8768135" cy="6858000"/>
            </a:xfrm>
            <a:prstGeom prst="rect">
              <a:avLst/>
            </a:prstGeom>
            <a:solidFill>
              <a:schemeClr val="bg1">
                <a:alpha val="9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33" name="Imagem 3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0" y="1790"/>
              <a:ext cx="9144000" cy="6858000"/>
            </a:xfrm>
            <a:prstGeom prst="rect">
              <a:avLst/>
            </a:prstGeom>
          </p:spPr>
        </p:pic>
      </p:grpSp>
      <p:sp>
        <p:nvSpPr>
          <p:cNvPr id="30" name="CaixaDeTexto 29"/>
          <p:cNvSpPr txBox="1"/>
          <p:nvPr/>
        </p:nvSpPr>
        <p:spPr>
          <a:xfrm>
            <a:off x="5842901" y="4815860"/>
            <a:ext cx="269965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pt-BR" sz="2000" b="1" dirty="0">
                <a:solidFill>
                  <a:schemeClr val="bg1"/>
                </a:solidFill>
              </a:rPr>
              <a:t>Crescimento exponencial </a:t>
            </a:r>
          </a:p>
          <a:p>
            <a:pPr lvl="0" algn="r"/>
            <a:r>
              <a:rPr lang="pt-BR" sz="2000" b="1" dirty="0">
                <a:solidFill>
                  <a:schemeClr val="bg1"/>
                </a:solidFill>
              </a:rPr>
              <a:t>em quase 15 anos</a:t>
            </a:r>
          </a:p>
          <a:p>
            <a:pPr algn="r"/>
            <a:endParaRPr lang="pt-BR" sz="1800" b="1" dirty="0">
              <a:solidFill>
                <a:schemeClr val="bg1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7534676" y="1790"/>
            <a:ext cx="1613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E97034"/>
                </a:solidFill>
                <a:latin typeface="+mj-lt"/>
                <a:ea typeface="Verdana" charset="0"/>
                <a:cs typeface="Verdana" charset="0"/>
              </a:rPr>
              <a:t>AGENDA</a:t>
            </a:r>
          </a:p>
        </p:txBody>
      </p:sp>
      <p:graphicFrame>
        <p:nvGraphicFramePr>
          <p:cNvPr id="35" name="Diagrama 34">
            <a:extLst>
              <a:ext uri="{FF2B5EF4-FFF2-40B4-BE49-F238E27FC236}">
                <a16:creationId xmlns:a16="http://schemas.microsoft.com/office/drawing/2014/main" id="{DB8445E1-3446-401E-B271-CC417C82E9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897456"/>
              </p:ext>
            </p:extLst>
          </p:nvPr>
        </p:nvGraphicFramePr>
        <p:xfrm>
          <a:off x="2886672" y="749478"/>
          <a:ext cx="6255028" cy="6105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19646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34029CC-82D8-45C2-8628-D67EF578C73E}"/>
              </a:ext>
            </a:extLst>
          </p:cNvPr>
          <p:cNvSpPr txBox="1"/>
          <p:nvPr/>
        </p:nvSpPr>
        <p:spPr>
          <a:xfrm>
            <a:off x="3737114" y="2557670"/>
            <a:ext cx="4704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600" b="1" dirty="0">
                <a:solidFill>
                  <a:schemeClr val="bg1"/>
                </a:solidFill>
              </a:rPr>
              <a:t>MOTIVAÇÃO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34427EC-DA2E-4514-8EE3-F02A4DE5B2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89" y="385322"/>
            <a:ext cx="2284046" cy="8430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62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4295" y="-4730"/>
            <a:ext cx="2093843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MOTIVAÇÃO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6030A78-84C2-49E3-A394-1B8EA36C597B}"/>
              </a:ext>
            </a:extLst>
          </p:cNvPr>
          <p:cNvSpPr txBox="1"/>
          <p:nvPr/>
        </p:nvSpPr>
        <p:spPr>
          <a:xfrm>
            <a:off x="509697" y="1201262"/>
            <a:ext cx="8124605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800" dirty="0"/>
              <a:t>A </a:t>
            </a:r>
            <a:r>
              <a:rPr lang="pt-BR" sz="1800" b="1" dirty="0"/>
              <a:t>Consulta Pública </a:t>
            </a:r>
            <a:r>
              <a:rPr lang="en-US" sz="1800" b="1" dirty="0"/>
              <a:t>MME n</a:t>
            </a:r>
            <a:r>
              <a:rPr lang="pt-BR" sz="1800" b="1" dirty="0"/>
              <a:t>º</a:t>
            </a:r>
            <a:r>
              <a:rPr lang="en-US" sz="1800" b="1" dirty="0"/>
              <a:t> 33/2017 </a:t>
            </a:r>
            <a:r>
              <a:rPr lang="pt-BR" sz="1800" dirty="0"/>
              <a:t>apresentou propostas de aprimoramento para o Setor Elétrico Brasileiro, incluindo diretrizes/temas de discussão para permitir </a:t>
            </a:r>
            <a:r>
              <a:rPr lang="pt-BR" sz="1800" b="1" dirty="0"/>
              <a:t>máximo acoplamento entre a operação e a formação de Preços</a:t>
            </a:r>
            <a:r>
              <a:rPr lang="pt-BR" sz="1800" dirty="0"/>
              <a:t>, tais como: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dirty="0"/>
              <a:t>Possibilidade de oferta de preço para despacho e serviço </a:t>
            </a:r>
            <a:r>
              <a:rPr lang="pt-BR" sz="1800" dirty="0" err="1"/>
              <a:t>ancilar</a:t>
            </a:r>
            <a:endParaRPr lang="pt-BR" sz="1800" dirty="0"/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dirty="0"/>
              <a:t>Adoção de preços horários até 2020 independente da opção de despacho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dirty="0"/>
              <a:t>Possibilidade do MRE ser tratado na operação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dirty="0"/>
              <a:t>Contratação antecipada (</a:t>
            </a:r>
            <a:r>
              <a:rPr lang="pt-BR" sz="1800" dirty="0" err="1"/>
              <a:t>ex-ante</a:t>
            </a:r>
            <a:r>
              <a:rPr lang="pt-BR" sz="1800" dirty="0"/>
              <a:t>)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dirty="0"/>
              <a:t>Abertura de códigos dos algoritmos utilizados na formação de preços.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dirty="0"/>
              <a:t>Aporte diários para as garantias financeiras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dirty="0"/>
              <a:t>Fechamento diário de posições no Mercado de Curto Prazo (MCP)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0ABFB3FE-3556-4EF2-9C9B-BC1E7CF73C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9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4928" y="-11641"/>
            <a:ext cx="2093843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  <a:t>MOTIVAÇÃO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6030A78-84C2-49E3-A394-1B8EA36C597B}"/>
              </a:ext>
            </a:extLst>
          </p:cNvPr>
          <p:cNvSpPr txBox="1"/>
          <p:nvPr/>
        </p:nvSpPr>
        <p:spPr>
          <a:xfrm>
            <a:off x="482803" y="1349480"/>
            <a:ext cx="817839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t-BR" sz="1800" dirty="0"/>
              <a:t>Recentemente a </a:t>
            </a:r>
            <a:r>
              <a:rPr lang="pt-BR" sz="1800" b="1" dirty="0"/>
              <a:t>Consulta Pública MME nº 42/2017 </a:t>
            </a:r>
            <a:r>
              <a:rPr lang="pt-BR" sz="1800" dirty="0"/>
              <a:t>levantou para discussão questões para subsidiar a implantação do preço horário no ambiente de mercado de forma </a:t>
            </a:r>
            <a:r>
              <a:rPr lang="pt-BR" sz="1800" b="1" u="sng" dirty="0"/>
              <a:t>segura</a:t>
            </a:r>
            <a:r>
              <a:rPr lang="pt-BR" sz="1800" dirty="0"/>
              <a:t> e </a:t>
            </a:r>
            <a:r>
              <a:rPr lang="pt-BR" sz="1800" b="1" u="sng" dirty="0"/>
              <a:t>previsível</a:t>
            </a:r>
            <a:r>
              <a:rPr lang="pt-BR" sz="1800" dirty="0"/>
              <a:t>.</a:t>
            </a:r>
          </a:p>
          <a:p>
            <a:pPr marL="0" lvl="1" algn="just">
              <a:lnSpc>
                <a:spcPct val="150000"/>
              </a:lnSpc>
            </a:pPr>
            <a:endParaRPr lang="pt-BR" sz="1800" dirty="0"/>
          </a:p>
          <a:p>
            <a:pPr marL="285750" lvl="1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t-BR" sz="1800" dirty="0"/>
              <a:t>A </a:t>
            </a:r>
            <a:r>
              <a:rPr lang="pt-BR" sz="1800" b="1" dirty="0"/>
              <a:t>Consulta Pública MME nº 42/2017 </a:t>
            </a:r>
            <a:r>
              <a:rPr lang="pt-BR" sz="1800" dirty="0"/>
              <a:t>busca contribuições do mercado sobre os impactos da implantação de preço horários no mercado considerando os seguintes aspectos: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b="1" dirty="0"/>
              <a:t>Novos Produtos, Negócios e Serviços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b="1" dirty="0"/>
              <a:t>Estrutura Tarifária, Sistemas, Regras e Procedimentos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b="1" dirty="0"/>
              <a:t>Estrutura dos Contratos de Energia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800" b="1" dirty="0"/>
              <a:t>Custos-benefícios</a:t>
            </a:r>
          </a:p>
          <a:p>
            <a:pPr marL="285750" lvl="1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pt-BR" sz="18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78A1E679-4A27-409A-9F94-3EE663426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16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957" y="123548"/>
            <a:ext cx="6361044" cy="38271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O Papel do Preço do Mercado de Curto Prazo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8FD8B15-195A-4CCB-B01A-905D9468BCF7}"/>
              </a:ext>
            </a:extLst>
          </p:cNvPr>
          <p:cNvSpPr txBox="1"/>
          <p:nvPr/>
        </p:nvSpPr>
        <p:spPr>
          <a:xfrm>
            <a:off x="173764" y="1344735"/>
            <a:ext cx="382146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t-BR" sz="1800" dirty="0"/>
              <a:t>No contexto do mercado brasileiro, o preço de curto prazo é utilizado na expansão, operação e na comercialização no âmbito do MCP, ACL e ACR.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pt-BR" sz="1800" dirty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1800" dirty="0"/>
              <a:t>Sua correta sinalização é essencial para o bom funcionamento do mercado como um todo.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pt-BR" sz="1800" dirty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1800" dirty="0"/>
              <a:t>É com base em um mercado spot eficiente que é possível introduzir outros mecanismos de mercado nesta indústria, tais como </a:t>
            </a:r>
            <a:r>
              <a:rPr lang="pt-BR" sz="1800" b="1" dirty="0"/>
              <a:t>reação da demanda</a:t>
            </a:r>
            <a:r>
              <a:rPr lang="pt-BR" sz="1800" dirty="0"/>
              <a:t>, e a criação de </a:t>
            </a:r>
            <a:r>
              <a:rPr lang="pt-BR" sz="1800" b="1" dirty="0"/>
              <a:t>referências de preços </a:t>
            </a:r>
            <a:r>
              <a:rPr lang="pt-BR" sz="1800" dirty="0"/>
              <a:t>para mercados futuros e de opções, dentre outros.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8561870-FC83-404D-8038-1FE11CD0F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2576121-7021-424A-9DCA-0E84A9F95A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99480"/>
            <a:ext cx="7639448" cy="467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0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6845" y="128828"/>
            <a:ext cx="5087156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PLD Próximo à Operação Real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D628202-6569-402E-9FAD-5B34BC7ECC6C}"/>
              </a:ext>
            </a:extLst>
          </p:cNvPr>
          <p:cNvSpPr txBox="1"/>
          <p:nvPr/>
        </p:nvSpPr>
        <p:spPr>
          <a:xfrm>
            <a:off x="135228" y="1146196"/>
            <a:ext cx="887354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pt-BR" sz="1800" dirty="0"/>
              <a:t>O perfil de carga do SIN vem sofrendo alterações importantes em suas características -  matriz e perfil de consumo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1800" dirty="0"/>
              <a:t>Os atuais patamares de carga semanais não são suficientes para sinalizar adequadamente a geração necessária para atendimento à demanda, principalmente no horário de pico de consumo.</a:t>
            </a:r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endParaRPr lang="pt-BR" sz="1800" dirty="0"/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pt-BR" sz="1800" dirty="0"/>
              <a:t>A adoção da formação de preços horária em base diária permitirá uma representação dos requisitos de </a:t>
            </a:r>
            <a:r>
              <a:rPr lang="pt-BR" sz="1800" b="1" dirty="0"/>
              <a:t>reserva operativa</a:t>
            </a:r>
            <a:r>
              <a:rPr lang="pt-BR" sz="1800" dirty="0"/>
              <a:t> e restrições operativas como </a:t>
            </a:r>
            <a:r>
              <a:rPr lang="pt-BR" sz="1800" b="1" dirty="0"/>
              <a:t>rampa de acionamento e desligamento das  termelétricas</a:t>
            </a:r>
            <a:endParaRPr lang="pt-BR" sz="1800" dirty="0"/>
          </a:p>
          <a:p>
            <a:pPr marL="742950" lvl="2" indent="-285750" algn="just">
              <a:buFont typeface="Arial" panose="020B0604020202020204" pitchFamily="34" charset="0"/>
              <a:buChar char="•"/>
            </a:pPr>
            <a:endParaRPr lang="pt-BR" sz="1800" dirty="0"/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pt-BR" sz="1800" dirty="0"/>
              <a:t>O sinal de preço no MCP terá uma credibilidade ainda maior com a redução das incertezas na previsão das variáveis – afluências, vento, insolação solar, disponibilidade geração e transmissão, perfil da curva de carga  </a:t>
            </a:r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endParaRPr lang="pt-BR" sz="1800" dirty="0"/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pt-BR" sz="1800" dirty="0"/>
              <a:t>É esperada uma redução do descolamento entre o despacho previsto pelo modelo e o despacho verificado e consequentemente redução do pagamento de ESS. </a:t>
            </a:r>
          </a:p>
          <a:p>
            <a:pPr marL="742950" lvl="2" indent="-285750" algn="just">
              <a:buFont typeface="Arial" panose="020B0604020202020204" pitchFamily="34" charset="0"/>
              <a:buChar char="•"/>
            </a:pPr>
            <a:r>
              <a:rPr lang="pt-BR" sz="1800" dirty="0"/>
              <a:t>A qualidade do processo pode ser avaliada indiretamente pela evolução do montante de ESS - desde 2012 foram pagos quase R$ 23 bilhões (sem correção)</a:t>
            </a:r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endParaRPr lang="pt-BR" sz="1800" dirty="0"/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endParaRPr lang="pt-BR" sz="1800" dirty="0"/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endParaRPr lang="pt-BR" sz="1800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9887DB3-BBAD-484C-B87F-45685EE800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1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4" name="Agrupar 3">
            <a:extLst>
              <a:ext uri="{FF2B5EF4-FFF2-40B4-BE49-F238E27FC236}">
                <a16:creationId xmlns:a16="http://schemas.microsoft.com/office/drawing/2014/main" id="{5D659011-B45F-49E4-97B2-D449C7E232D9}"/>
              </a:ext>
            </a:extLst>
          </p:cNvPr>
          <p:cNvGrpSpPr/>
          <p:nvPr/>
        </p:nvGrpSpPr>
        <p:grpSpPr>
          <a:xfrm>
            <a:off x="2570922" y="2326341"/>
            <a:ext cx="6420105" cy="646331"/>
            <a:chOff x="422369" y="257688"/>
            <a:chExt cx="5745231" cy="646331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D4818260-AEFB-4AD9-A057-8B5C15A92696}"/>
                </a:ext>
              </a:extLst>
            </p:cNvPr>
            <p:cNvSpPr/>
            <p:nvPr/>
          </p:nvSpPr>
          <p:spPr>
            <a:xfrm>
              <a:off x="422369" y="257688"/>
              <a:ext cx="5745231" cy="594576"/>
            </a:xfrm>
            <a:prstGeom prst="rect">
              <a:avLst/>
            </a:prstGeom>
            <a:noFill/>
          </p:spPr>
        </p:sp>
        <p:sp>
          <p:nvSpPr>
            <p:cNvPr id="6" name="CaixaDeTexto 5">
              <a:extLst>
                <a:ext uri="{FF2B5EF4-FFF2-40B4-BE49-F238E27FC236}">
                  <a16:creationId xmlns:a16="http://schemas.microsoft.com/office/drawing/2014/main" id="{32C07B20-4E19-4459-8648-A6B5182D3B1B}"/>
                </a:ext>
              </a:extLst>
            </p:cNvPr>
            <p:cNvSpPr txBox="1"/>
            <p:nvPr/>
          </p:nvSpPr>
          <p:spPr>
            <a:xfrm>
              <a:off x="422369" y="257688"/>
              <a:ext cx="57452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r">
                <a:defRPr sz="3600" b="1">
                  <a:solidFill>
                    <a:schemeClr val="bg1"/>
                  </a:solidFill>
                  <a:latin typeface="Calibri" charset="0"/>
                  <a:ea typeface="ＭＳ Ｐゴシック" charset="-128"/>
                </a:defRPr>
              </a:lvl1pPr>
              <a:lvl2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r>
                <a:rPr lang="pt-BR" dirty="0"/>
                <a:t>HISTÓRICO</a:t>
              </a:r>
            </a:p>
          </p:txBody>
        </p:sp>
      </p:grpSp>
      <p:pic>
        <p:nvPicPr>
          <p:cNvPr id="8" name="Imagem 7">
            <a:extLst>
              <a:ext uri="{FF2B5EF4-FFF2-40B4-BE49-F238E27FC236}">
                <a16:creationId xmlns:a16="http://schemas.microsoft.com/office/drawing/2014/main" id="{A6A9FD3E-8425-4A80-A3E0-5E99F36C33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89" y="385322"/>
            <a:ext cx="2284046" cy="8430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307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694" y="298238"/>
            <a:ext cx="7167282" cy="39069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  <a:t>Projeto RESEB – 1996 a 1998</a:t>
            </a:r>
            <a:b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pt-BR" sz="25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AF2B1F6-3558-43DD-B897-A6AD86A26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5A5CE35-F090-4A24-9243-5A16289F8C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3906" y="1282390"/>
            <a:ext cx="2087178" cy="2983684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3DFC8EA-B1F6-4516-97B5-5AEA92CF7F31}"/>
              </a:ext>
            </a:extLst>
          </p:cNvPr>
          <p:cNvSpPr txBox="1"/>
          <p:nvPr/>
        </p:nvSpPr>
        <p:spPr>
          <a:xfrm>
            <a:off x="259696" y="1130090"/>
            <a:ext cx="625364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endParaRPr lang="pt-BR" sz="2000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t-BR" sz="2000" dirty="0"/>
              <a:t>O Relatório final do RE-SEB previu a utilização da cadeia de modelos para formação de preços em etapas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pt-BR" sz="2000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t-BR" sz="2000" dirty="0"/>
              <a:t>Neste contexto o CEPEL propôs a implementação da </a:t>
            </a:r>
            <a:r>
              <a:rPr lang="pt-BR" sz="2000" b="1" dirty="0"/>
              <a:t>cadeia de modelos</a:t>
            </a:r>
            <a:r>
              <a:rPr lang="pt-BR" sz="2000" dirty="0"/>
              <a:t> chegando até o preço horário com o DESSEM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pt-BR" sz="2000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t-BR" sz="2000" b="1" dirty="0"/>
              <a:t>Não recomendou de imediato a oferta de preços por parte dos Geradores </a:t>
            </a:r>
            <a:r>
              <a:rPr lang="pt-BR" sz="2000" dirty="0"/>
              <a:t>devido a dificuldade em se descentralizar o cálculo do valor da água no sistema hidrelétrico brasileiro.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pt-BR" sz="1800" dirty="0"/>
              <a:t>Nas discussões foi recomendado que fossem alocados todos os </a:t>
            </a:r>
            <a:r>
              <a:rPr lang="pt-BR" sz="1800" b="1" dirty="0"/>
              <a:t>esforços para viabilizar a metodologia de preço por oferta</a:t>
            </a:r>
            <a:r>
              <a:rPr lang="pt-BR" sz="1800" dirty="0"/>
              <a:t>, por ser </a:t>
            </a:r>
            <a:r>
              <a:rPr lang="pt-BR" sz="1800" b="1" dirty="0"/>
              <a:t>mais transparente e menos suscetíve</a:t>
            </a:r>
            <a:r>
              <a:rPr lang="pt-BR" sz="1800" dirty="0"/>
              <a:t>l </a:t>
            </a:r>
            <a:r>
              <a:rPr lang="pt-BR" sz="1800" b="1" dirty="0"/>
              <a:t>à contestação</a:t>
            </a:r>
            <a:r>
              <a:rPr lang="pt-BR" sz="1800" dirty="0"/>
              <a:t>, contribuindo substancialmente para a credibilidade do preço</a:t>
            </a:r>
          </a:p>
        </p:txBody>
      </p:sp>
    </p:spTree>
    <p:extLst>
      <p:ext uri="{BB962C8B-B14F-4D97-AF65-F5344CB8AC3E}">
        <p14:creationId xmlns:p14="http://schemas.microsoft.com/office/powerpoint/2010/main" val="62256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694" y="298238"/>
            <a:ext cx="7167282" cy="39069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Autofit/>
          </a:bodyPr>
          <a:lstStyle/>
          <a:p>
            <a:pPr algn="r"/>
            <a:b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  <a:t>Resolução ANEEL Nº 290/2000</a:t>
            </a:r>
            <a:b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pt-BR" sz="25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AF2B1F6-3558-43DD-B897-A6AD86A26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D95D188-DC18-4C46-81F1-6410B973BB38}"/>
              </a:ext>
            </a:extLst>
          </p:cNvPr>
          <p:cNvSpPr/>
          <p:nvPr/>
        </p:nvSpPr>
        <p:spPr>
          <a:xfrm>
            <a:off x="755657" y="1126287"/>
            <a:ext cx="7937582" cy="4247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800" dirty="0"/>
              <a:t>AGÊNCIA NACIONAL DE ENERGIA ELÉTRICA - ANEEL </a:t>
            </a:r>
          </a:p>
          <a:p>
            <a:pPr algn="ctr"/>
            <a:r>
              <a:rPr lang="pt-BR" sz="1800" b="1" dirty="0">
                <a:solidFill>
                  <a:srgbClr val="0070C0"/>
                </a:solidFill>
              </a:rPr>
              <a:t>RESOLUÇÃO Nº 290, DE 3 DE AGOSTO DE 2000. </a:t>
            </a:r>
          </a:p>
          <a:p>
            <a:endParaRPr lang="pt-BR" sz="1800" dirty="0"/>
          </a:p>
          <a:p>
            <a:r>
              <a:rPr lang="pt-BR" sz="1800" dirty="0"/>
              <a:t>Art. 2º As Regras do MAE devem ser implantadas de acordo com as etapas e datas a seguir estabelecidas:</a:t>
            </a:r>
          </a:p>
          <a:p>
            <a:endParaRPr lang="pt-BR" sz="1800" dirty="0"/>
          </a:p>
          <a:p>
            <a:r>
              <a:rPr lang="pt-BR" sz="1800" dirty="0"/>
              <a:t>I - Implantação da 1a etapa: até 1º de setembro de 2000;</a:t>
            </a:r>
          </a:p>
          <a:p>
            <a:endParaRPr lang="pt-BR" sz="1800" dirty="0"/>
          </a:p>
          <a:p>
            <a:r>
              <a:rPr lang="pt-BR" sz="1800" dirty="0"/>
              <a:t>II - Implantação da 2a etapa: até 1º de julho de 2001; e</a:t>
            </a:r>
          </a:p>
          <a:p>
            <a:endParaRPr lang="pt-BR" sz="1800" dirty="0"/>
          </a:p>
          <a:p>
            <a:r>
              <a:rPr lang="pt-BR" sz="1800" dirty="0"/>
              <a:t>III - Implantação da 3a etapa: até </a:t>
            </a:r>
            <a:r>
              <a:rPr lang="pt-BR" sz="1800" b="1" dirty="0"/>
              <a:t>1º de janeiro de 2002</a:t>
            </a:r>
            <a:r>
              <a:rPr lang="pt-BR" sz="1800" dirty="0"/>
              <a:t>. </a:t>
            </a:r>
          </a:p>
          <a:p>
            <a:endParaRPr lang="pt-BR" sz="1800" dirty="0"/>
          </a:p>
          <a:p>
            <a:r>
              <a:rPr lang="pt-BR" sz="1800" dirty="0"/>
              <a:t>.............</a:t>
            </a:r>
          </a:p>
          <a:p>
            <a:r>
              <a:rPr lang="pt-BR" sz="1800" dirty="0"/>
              <a:t>§3º - A 3ª etapa se caracteriza pelo início da definição de preços e quantidades em intervalos</a:t>
            </a:r>
            <a:r>
              <a:rPr lang="pt-BR" sz="1800" b="1" dirty="0"/>
              <a:t> de uma hora, no máximo, mantida a dupla contabilização. </a:t>
            </a:r>
          </a:p>
        </p:txBody>
      </p:sp>
      <p:sp>
        <p:nvSpPr>
          <p:cNvPr id="4" name="Seta: para a Direita 3">
            <a:extLst>
              <a:ext uri="{FF2B5EF4-FFF2-40B4-BE49-F238E27FC236}">
                <a16:creationId xmlns:a16="http://schemas.microsoft.com/office/drawing/2014/main" id="{630D4E2B-7876-4163-834D-84D4F691D18E}"/>
              </a:ext>
            </a:extLst>
          </p:cNvPr>
          <p:cNvSpPr/>
          <p:nvPr/>
        </p:nvSpPr>
        <p:spPr>
          <a:xfrm rot="10800000">
            <a:off x="6130343" y="3801430"/>
            <a:ext cx="515155" cy="390690"/>
          </a:xfrm>
          <a:prstGeom prst="rightArrow">
            <a:avLst/>
          </a:prstGeom>
          <a:solidFill>
            <a:schemeClr val="accent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94322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AF2B1F6-3558-43DD-B897-A6AD86A26C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  <p:graphicFrame>
        <p:nvGraphicFramePr>
          <p:cNvPr id="7" name="Object 3">
            <a:extLst>
              <a:ext uri="{FF2B5EF4-FFF2-40B4-BE49-F238E27FC236}">
                <a16:creationId xmlns:a16="http://schemas.microsoft.com/office/drawing/2014/main" id="{CFCEA12C-5E06-4069-A5D2-E1F3DDDABF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3563" y="2885775"/>
          <a:ext cx="4007899" cy="20096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3" name="Gráfico" r:id="rId5" imgW="7086838" imgH="3553063" progId="Excel.Chart.8">
                  <p:embed/>
                </p:oleObj>
              </mc:Choice>
              <mc:Fallback>
                <p:oleObj name="Gráfico" r:id="rId5" imgW="7086838" imgH="3553063" progId="Excel.Chart.8">
                  <p:embed/>
                  <p:pic>
                    <p:nvPicPr>
                      <p:cNvPr id="7" name="Object 3">
                        <a:extLst>
                          <a:ext uri="{FF2B5EF4-FFF2-40B4-BE49-F238E27FC236}">
                            <a16:creationId xmlns:a16="http://schemas.microsoft.com/office/drawing/2014/main" id="{CFCEA12C-5E06-4069-A5D2-E1F3DDDABF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563" y="2885775"/>
                        <a:ext cx="4007899" cy="20096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26D9DD1C-54E3-4EC5-B63E-6612513B478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7966" y="898166"/>
          <a:ext cx="4007899" cy="20096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" name="Gráfico" r:id="rId7" imgW="7086838" imgH="3553063" progId="Excel.Chart.8">
                  <p:embed/>
                </p:oleObj>
              </mc:Choice>
              <mc:Fallback>
                <p:oleObj name="Gráfico" r:id="rId7" imgW="7086838" imgH="3553063" progId="Excel.Chart.8">
                  <p:embed/>
                  <p:pic>
                    <p:nvPicPr>
                      <p:cNvPr id="8" name="Object 3">
                        <a:extLst>
                          <a:ext uri="{FF2B5EF4-FFF2-40B4-BE49-F238E27FC236}">
                            <a16:creationId xmlns:a16="http://schemas.microsoft.com/office/drawing/2014/main" id="{26D9DD1C-54E3-4EC5-B63E-6612513B478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966" y="898166"/>
                        <a:ext cx="4007899" cy="20096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>
            <a:extLst>
              <a:ext uri="{FF2B5EF4-FFF2-40B4-BE49-F238E27FC236}">
                <a16:creationId xmlns:a16="http://schemas.microsoft.com/office/drawing/2014/main" id="{A551E3B9-CEB9-4069-9E35-1BB8F5C04DE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6987" y="4873384"/>
          <a:ext cx="4008878" cy="20096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5" name="Gráfico" r:id="rId9" imgW="7086838" imgH="3553063" progId="Excel.Chart.8">
                  <p:embed/>
                </p:oleObj>
              </mc:Choice>
              <mc:Fallback>
                <p:oleObj name="Gráfico" r:id="rId9" imgW="7086838" imgH="3553063" progId="Excel.Chart.8">
                  <p:embed/>
                  <p:pic>
                    <p:nvPicPr>
                      <p:cNvPr id="9" name="Object 3">
                        <a:extLst>
                          <a:ext uri="{FF2B5EF4-FFF2-40B4-BE49-F238E27FC236}">
                            <a16:creationId xmlns:a16="http://schemas.microsoft.com/office/drawing/2014/main" id="{A551E3B9-CEB9-4069-9E35-1BB8F5C04DE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987" y="4873384"/>
                        <a:ext cx="4008878" cy="20096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ixaDeTexto 10">
            <a:extLst>
              <a:ext uri="{FF2B5EF4-FFF2-40B4-BE49-F238E27FC236}">
                <a16:creationId xmlns:a16="http://schemas.microsoft.com/office/drawing/2014/main" id="{ADB3FF0C-3CAF-4B9E-A763-D9DFD8199766}"/>
              </a:ext>
            </a:extLst>
          </p:cNvPr>
          <p:cNvSpPr txBox="1"/>
          <p:nvPr/>
        </p:nvSpPr>
        <p:spPr>
          <a:xfrm>
            <a:off x="3546088" y="25043"/>
            <a:ext cx="54752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Autofit/>
          </a:bodyPr>
          <a:lstStyle>
            <a:lvl1pPr algn="r" eaLnBrk="0" hangingPunct="0">
              <a:defRPr sz="2500" b="1">
                <a:solidFill>
                  <a:schemeClr val="accent6">
                    <a:lumMod val="75000"/>
                  </a:schemeClr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eaLnBrk="0" hangingPunct="0">
              <a:defRPr sz="4400">
                <a:ea typeface="ＭＳ Ｐゴシック" charset="0"/>
                <a:cs typeface="ＭＳ Ｐゴシック" charset="0"/>
              </a:defRPr>
            </a:lvl2pPr>
            <a:lvl3pPr algn="ctr" eaLnBrk="0" hangingPunct="0">
              <a:defRPr sz="4400">
                <a:ea typeface="ＭＳ Ｐゴシック" charset="0"/>
                <a:cs typeface="ＭＳ Ｐゴシック" charset="0"/>
              </a:defRPr>
            </a:lvl3pPr>
            <a:lvl4pPr algn="ctr" eaLnBrk="0" hangingPunct="0">
              <a:defRPr sz="4400">
                <a:ea typeface="ＭＳ Ｐゴシック" charset="0"/>
                <a:cs typeface="ＭＳ Ｐゴシック" charset="0"/>
              </a:defRPr>
            </a:lvl4pPr>
            <a:lvl5pPr algn="ctr" eaLnBrk="0" hangingPunct="0">
              <a:defRPr sz="4400">
                <a:ea typeface="ＭＳ Ｐゴシック" charset="0"/>
                <a:cs typeface="ＭＳ Ｐゴシック" charset="0"/>
              </a:defRPr>
            </a:lvl5pPr>
            <a:lvl6pPr marL="457200" algn="ctr" defTabSz="457200" fontAlgn="base">
              <a:spcBef>
                <a:spcPct val="0"/>
              </a:spcBef>
              <a:spcAft>
                <a:spcPct val="0"/>
              </a:spcAft>
              <a:defRPr sz="4400">
                <a:ea typeface="ＭＳ Ｐゴシック" charset="0"/>
                <a:cs typeface="ＭＳ Ｐゴシック" charset="0"/>
              </a:defRPr>
            </a:lvl6pPr>
            <a:lvl7pPr marL="914400" algn="ctr" defTabSz="457200" fontAlgn="base">
              <a:spcBef>
                <a:spcPct val="0"/>
              </a:spcBef>
              <a:spcAft>
                <a:spcPct val="0"/>
              </a:spcAft>
              <a:defRPr sz="4400">
                <a:ea typeface="ＭＳ Ｐゴシック" charset="0"/>
                <a:cs typeface="ＭＳ Ｐゴシック" charset="0"/>
              </a:defRPr>
            </a:lvl7pPr>
            <a:lvl8pPr marL="1371600" algn="ctr" defTabSz="457200" fontAlgn="base">
              <a:spcBef>
                <a:spcPct val="0"/>
              </a:spcBef>
              <a:spcAft>
                <a:spcPct val="0"/>
              </a:spcAft>
              <a:defRPr sz="4400">
                <a:ea typeface="ＭＳ Ｐゴシック" charset="0"/>
                <a:cs typeface="ＭＳ Ｐゴシック" charset="0"/>
              </a:defRPr>
            </a:lvl8pPr>
            <a:lvl9pPr marL="1828800" algn="ctr" defTabSz="457200" fontAlgn="base">
              <a:spcBef>
                <a:spcPct val="0"/>
              </a:spcBef>
              <a:spcAft>
                <a:spcPct val="0"/>
              </a:spcAft>
              <a:defRPr sz="4400">
                <a:ea typeface="ＭＳ Ｐゴシック" charset="0"/>
                <a:cs typeface="ＭＳ Ｐゴシック" charset="0"/>
              </a:defRPr>
            </a:lvl9pPr>
          </a:lstStyle>
          <a:p>
            <a:r>
              <a:rPr lang="pt-BR" dirty="0"/>
              <a:t>Cadeia de Modelos em 2000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A139A726-A2B8-4C5C-832D-1C7110B7A69B}"/>
              </a:ext>
            </a:extLst>
          </p:cNvPr>
          <p:cNvSpPr txBox="1"/>
          <p:nvPr/>
        </p:nvSpPr>
        <p:spPr>
          <a:xfrm>
            <a:off x="4705982" y="1485347"/>
            <a:ext cx="2062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1" dirty="0"/>
              <a:t>Preço Mensal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B435A547-BDED-489D-9375-86CA1C79074D}"/>
              </a:ext>
            </a:extLst>
          </p:cNvPr>
          <p:cNvSpPr txBox="1"/>
          <p:nvPr/>
        </p:nvSpPr>
        <p:spPr>
          <a:xfrm>
            <a:off x="4705982" y="3553082"/>
            <a:ext cx="2062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1" dirty="0"/>
              <a:t>Preço Semanal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D95EB0BE-8F73-4816-BED9-03C2D1377D43}"/>
              </a:ext>
            </a:extLst>
          </p:cNvPr>
          <p:cNvSpPr txBox="1"/>
          <p:nvPr/>
        </p:nvSpPr>
        <p:spPr>
          <a:xfrm>
            <a:off x="4705982" y="5647380"/>
            <a:ext cx="2062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1" dirty="0"/>
              <a:t>Preço Diário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36948B08-7C45-440A-AAF5-659E2FAD9FA2}"/>
              </a:ext>
            </a:extLst>
          </p:cNvPr>
          <p:cNvSpPr txBox="1"/>
          <p:nvPr/>
        </p:nvSpPr>
        <p:spPr>
          <a:xfrm>
            <a:off x="6622809" y="2388431"/>
            <a:ext cx="2327725" cy="163121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000" b="1" dirty="0"/>
              <a:t>Foi aprovado no COEX MAE o plano de implantação da Resolução 290 na ASMAE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FBEBD6D-F929-40D4-995A-88DF197256CB}"/>
              </a:ext>
            </a:extLst>
          </p:cNvPr>
          <p:cNvSpPr txBox="1"/>
          <p:nvPr/>
        </p:nvSpPr>
        <p:spPr>
          <a:xfrm>
            <a:off x="4835711" y="1751857"/>
            <a:ext cx="11527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solidFill>
                  <a:srgbClr val="FF0000"/>
                </a:solidFill>
              </a:rPr>
              <a:t>Set/2000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3F3A65F6-04F8-4662-8EF0-D88C40E0C8A8}"/>
              </a:ext>
            </a:extLst>
          </p:cNvPr>
          <p:cNvSpPr txBox="1"/>
          <p:nvPr/>
        </p:nvSpPr>
        <p:spPr>
          <a:xfrm>
            <a:off x="4897145" y="3819592"/>
            <a:ext cx="1099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err="1">
                <a:solidFill>
                  <a:srgbClr val="FF0000"/>
                </a:solidFill>
              </a:rPr>
              <a:t>Jul</a:t>
            </a:r>
            <a:r>
              <a:rPr lang="pt-BR" sz="2000" b="1" dirty="0">
                <a:solidFill>
                  <a:srgbClr val="FF0000"/>
                </a:solidFill>
              </a:rPr>
              <a:t>/2001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79B0B43D-B08A-4871-85BE-E4296136BE8F}"/>
              </a:ext>
            </a:extLst>
          </p:cNvPr>
          <p:cNvSpPr txBox="1"/>
          <p:nvPr/>
        </p:nvSpPr>
        <p:spPr>
          <a:xfrm>
            <a:off x="4835711" y="5889330"/>
            <a:ext cx="1164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solidFill>
                  <a:srgbClr val="FF0000"/>
                </a:solidFill>
              </a:rPr>
              <a:t>Jan/2002</a:t>
            </a:r>
          </a:p>
        </p:txBody>
      </p:sp>
      <p:cxnSp>
        <p:nvCxnSpPr>
          <p:cNvPr id="5" name="Conector: Curvo 4">
            <a:extLst>
              <a:ext uri="{FF2B5EF4-FFF2-40B4-BE49-F238E27FC236}">
                <a16:creationId xmlns:a16="http://schemas.microsoft.com/office/drawing/2014/main" id="{12691377-F589-49FD-9ED2-3379B89F113C}"/>
              </a:ext>
            </a:extLst>
          </p:cNvPr>
          <p:cNvCxnSpPr>
            <a:cxnSpLocks/>
            <a:stCxn id="3" idx="2"/>
          </p:cNvCxnSpPr>
          <p:nvPr/>
        </p:nvCxnSpPr>
        <p:spPr>
          <a:xfrm rot="16200000" flipH="1">
            <a:off x="5650543" y="1913511"/>
            <a:ext cx="733810" cy="1210722"/>
          </a:xfrm>
          <a:prstGeom prst="curved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: Curvo 17">
            <a:extLst>
              <a:ext uri="{FF2B5EF4-FFF2-40B4-BE49-F238E27FC236}">
                <a16:creationId xmlns:a16="http://schemas.microsoft.com/office/drawing/2014/main" id="{89B8AEAE-9749-4F94-840D-84D6B58B215F}"/>
              </a:ext>
            </a:extLst>
          </p:cNvPr>
          <p:cNvCxnSpPr>
            <a:cxnSpLocks/>
          </p:cNvCxnSpPr>
          <p:nvPr/>
        </p:nvCxnSpPr>
        <p:spPr>
          <a:xfrm flipV="1">
            <a:off x="5988462" y="3801386"/>
            <a:ext cx="634347" cy="249042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onector: Curvo 19">
            <a:extLst>
              <a:ext uri="{FF2B5EF4-FFF2-40B4-BE49-F238E27FC236}">
                <a16:creationId xmlns:a16="http://schemas.microsoft.com/office/drawing/2014/main" id="{4931E634-10D7-409A-88F5-E681A5B76E7E}"/>
              </a:ext>
            </a:extLst>
          </p:cNvPr>
          <p:cNvCxnSpPr>
            <a:cxnSpLocks/>
            <a:stCxn id="26" idx="0"/>
            <a:endCxn id="2" idx="2"/>
          </p:cNvCxnSpPr>
          <p:nvPr/>
        </p:nvCxnSpPr>
        <p:spPr>
          <a:xfrm rot="5400000" flipH="1" flipV="1">
            <a:off x="5920980" y="3539739"/>
            <a:ext cx="1385784" cy="2345600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64227B2A-D743-415B-BD76-33798FA179A3}"/>
              </a:ext>
            </a:extLst>
          </p:cNvPr>
          <p:cNvSpPr txBox="1"/>
          <p:nvPr/>
        </p:nvSpPr>
        <p:spPr>
          <a:xfrm>
            <a:off x="4897145" y="1232777"/>
            <a:ext cx="1210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1" dirty="0"/>
              <a:t>NEWAVE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5B53897F-2954-4796-99BE-6CB9E53BDA22}"/>
              </a:ext>
            </a:extLst>
          </p:cNvPr>
          <p:cNvSpPr txBox="1"/>
          <p:nvPr/>
        </p:nvSpPr>
        <p:spPr>
          <a:xfrm>
            <a:off x="4974043" y="3311133"/>
            <a:ext cx="1210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1" dirty="0"/>
              <a:t>DECOMP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3B9740D4-400E-492B-8927-5EA9AC4C4FF7}"/>
              </a:ext>
            </a:extLst>
          </p:cNvPr>
          <p:cNvSpPr txBox="1"/>
          <p:nvPr/>
        </p:nvSpPr>
        <p:spPr>
          <a:xfrm>
            <a:off x="4835711" y="5405431"/>
            <a:ext cx="1210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1" dirty="0"/>
              <a:t>DESSEM</a:t>
            </a:r>
          </a:p>
        </p:txBody>
      </p:sp>
    </p:spTree>
    <p:extLst>
      <p:ext uri="{BB962C8B-B14F-4D97-AF65-F5344CB8AC3E}">
        <p14:creationId xmlns:p14="http://schemas.microsoft.com/office/powerpoint/2010/main" val="188837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Conector de Seta Reta 58">
            <a:extLst>
              <a:ext uri="{FF2B5EF4-FFF2-40B4-BE49-F238E27FC236}">
                <a16:creationId xmlns:a16="http://schemas.microsoft.com/office/drawing/2014/main" id="{2A15667E-0556-4A5B-9419-6060D8E228C3}"/>
              </a:ext>
            </a:extLst>
          </p:cNvPr>
          <p:cNvCxnSpPr/>
          <p:nvPr/>
        </p:nvCxnSpPr>
        <p:spPr>
          <a:xfrm>
            <a:off x="7176473" y="1865978"/>
            <a:ext cx="0" cy="65250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Conector de Seta Reta 50">
            <a:extLst>
              <a:ext uri="{FF2B5EF4-FFF2-40B4-BE49-F238E27FC236}">
                <a16:creationId xmlns:a16="http://schemas.microsoft.com/office/drawing/2014/main" id="{44ACE435-A7BB-47C9-B72D-346795878005}"/>
              </a:ext>
            </a:extLst>
          </p:cNvPr>
          <p:cNvCxnSpPr/>
          <p:nvPr/>
        </p:nvCxnSpPr>
        <p:spPr>
          <a:xfrm>
            <a:off x="6559081" y="1882263"/>
            <a:ext cx="0" cy="65250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Conector de Seta Reta 41">
            <a:extLst>
              <a:ext uri="{FF2B5EF4-FFF2-40B4-BE49-F238E27FC236}">
                <a16:creationId xmlns:a16="http://schemas.microsoft.com/office/drawing/2014/main" id="{5E5E06FF-AB86-454D-8697-C7F1C12F8449}"/>
              </a:ext>
            </a:extLst>
          </p:cNvPr>
          <p:cNvCxnSpPr/>
          <p:nvPr/>
        </p:nvCxnSpPr>
        <p:spPr>
          <a:xfrm>
            <a:off x="1681157" y="1879649"/>
            <a:ext cx="0" cy="65250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Conector de Seta Reta 39">
            <a:extLst>
              <a:ext uri="{FF2B5EF4-FFF2-40B4-BE49-F238E27FC236}">
                <a16:creationId xmlns:a16="http://schemas.microsoft.com/office/drawing/2014/main" id="{EB41C46E-4533-462A-B9DB-17F64CC540EB}"/>
              </a:ext>
            </a:extLst>
          </p:cNvPr>
          <p:cNvCxnSpPr>
            <a:cxnSpLocks/>
          </p:cNvCxnSpPr>
          <p:nvPr/>
        </p:nvCxnSpPr>
        <p:spPr>
          <a:xfrm>
            <a:off x="810557" y="1873658"/>
            <a:ext cx="0" cy="619247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D3A86F07-7615-42EB-9730-166A5240AB49}"/>
              </a:ext>
            </a:extLst>
          </p:cNvPr>
          <p:cNvCxnSpPr/>
          <p:nvPr/>
        </p:nvCxnSpPr>
        <p:spPr>
          <a:xfrm>
            <a:off x="6055129" y="1884174"/>
            <a:ext cx="0" cy="65250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Conector de Seta Reta 53">
            <a:extLst>
              <a:ext uri="{FF2B5EF4-FFF2-40B4-BE49-F238E27FC236}">
                <a16:creationId xmlns:a16="http://schemas.microsoft.com/office/drawing/2014/main" id="{0CEBF144-A2BE-4658-BF1F-40119EFE5D07}"/>
              </a:ext>
            </a:extLst>
          </p:cNvPr>
          <p:cNvCxnSpPr/>
          <p:nvPr/>
        </p:nvCxnSpPr>
        <p:spPr>
          <a:xfrm>
            <a:off x="5437011" y="1872450"/>
            <a:ext cx="0" cy="65250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Conector de Seta Reta 34">
            <a:extLst>
              <a:ext uri="{FF2B5EF4-FFF2-40B4-BE49-F238E27FC236}">
                <a16:creationId xmlns:a16="http://schemas.microsoft.com/office/drawing/2014/main" id="{43A17198-4576-4F18-84A2-9C2AA62D5C6A}"/>
              </a:ext>
            </a:extLst>
          </p:cNvPr>
          <p:cNvCxnSpPr>
            <a:cxnSpLocks/>
          </p:cNvCxnSpPr>
          <p:nvPr/>
        </p:nvCxnSpPr>
        <p:spPr>
          <a:xfrm>
            <a:off x="4012796" y="1886083"/>
            <a:ext cx="586154" cy="61733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Conector de Seta Reta 30">
            <a:extLst>
              <a:ext uri="{FF2B5EF4-FFF2-40B4-BE49-F238E27FC236}">
                <a16:creationId xmlns:a16="http://schemas.microsoft.com/office/drawing/2014/main" id="{5E6045B0-1547-4B89-A853-ABBA003B9267}"/>
              </a:ext>
            </a:extLst>
          </p:cNvPr>
          <p:cNvCxnSpPr/>
          <p:nvPr/>
        </p:nvCxnSpPr>
        <p:spPr>
          <a:xfrm>
            <a:off x="4217279" y="1897343"/>
            <a:ext cx="0" cy="65250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Conector de Seta Reta 25">
            <a:extLst>
              <a:ext uri="{FF2B5EF4-FFF2-40B4-BE49-F238E27FC236}">
                <a16:creationId xmlns:a16="http://schemas.microsoft.com/office/drawing/2014/main" id="{17AE6CD7-B7B9-4D0E-A20F-F6B9DAC65969}"/>
              </a:ext>
            </a:extLst>
          </p:cNvPr>
          <p:cNvCxnSpPr/>
          <p:nvPr/>
        </p:nvCxnSpPr>
        <p:spPr>
          <a:xfrm>
            <a:off x="3554192" y="1895433"/>
            <a:ext cx="0" cy="65250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B7D2A3E6-0342-4A3F-B4FF-E37B73E523FD}"/>
              </a:ext>
            </a:extLst>
          </p:cNvPr>
          <p:cNvCxnSpPr>
            <a:cxnSpLocks/>
            <a:endCxn id="21" idx="3"/>
          </p:cNvCxnSpPr>
          <p:nvPr/>
        </p:nvCxnSpPr>
        <p:spPr>
          <a:xfrm>
            <a:off x="2488003" y="1875147"/>
            <a:ext cx="410280" cy="618782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Conector de Seta Reta 10">
            <a:extLst>
              <a:ext uri="{FF2B5EF4-FFF2-40B4-BE49-F238E27FC236}">
                <a16:creationId xmlns:a16="http://schemas.microsoft.com/office/drawing/2014/main" id="{ED3BF09C-570A-4156-BD5F-F627DE5A4C33}"/>
              </a:ext>
            </a:extLst>
          </p:cNvPr>
          <p:cNvCxnSpPr>
            <a:cxnSpLocks/>
          </p:cNvCxnSpPr>
          <p:nvPr/>
        </p:nvCxnSpPr>
        <p:spPr>
          <a:xfrm>
            <a:off x="2458013" y="1875147"/>
            <a:ext cx="0" cy="619247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694" y="298238"/>
            <a:ext cx="7167282" cy="39069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Autofit/>
          </a:bodyPr>
          <a:lstStyle/>
          <a:p>
            <a:pPr algn="r"/>
            <a:b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  <a:t>Histórico</a:t>
            </a:r>
            <a:b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pt-BR" sz="25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AF2B1F6-3558-43DD-B897-A6AD86A26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  <p:sp>
        <p:nvSpPr>
          <p:cNvPr id="3" name="Seta: para a Direita 2">
            <a:extLst>
              <a:ext uri="{FF2B5EF4-FFF2-40B4-BE49-F238E27FC236}">
                <a16:creationId xmlns:a16="http://schemas.microsoft.com/office/drawing/2014/main" id="{8215D001-6980-4FE2-B4ED-196E0417E029}"/>
              </a:ext>
            </a:extLst>
          </p:cNvPr>
          <p:cNvSpPr/>
          <p:nvPr/>
        </p:nvSpPr>
        <p:spPr>
          <a:xfrm>
            <a:off x="500743" y="1646784"/>
            <a:ext cx="7385955" cy="843003"/>
          </a:xfrm>
          <a:prstGeom prst="rightArrow">
            <a:avLst/>
          </a:prstGeom>
          <a:solidFill>
            <a:srgbClr val="E97034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35F9CB7-E576-4752-8A92-D46BC12C3906}"/>
              </a:ext>
            </a:extLst>
          </p:cNvPr>
          <p:cNvSpPr txBox="1"/>
          <p:nvPr/>
        </p:nvSpPr>
        <p:spPr>
          <a:xfrm>
            <a:off x="2257796" y="1534900"/>
            <a:ext cx="607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2002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F4B75F73-8CE7-40E8-AE71-7C724BE1544F}"/>
              </a:ext>
            </a:extLst>
          </p:cNvPr>
          <p:cNvSpPr/>
          <p:nvPr/>
        </p:nvSpPr>
        <p:spPr>
          <a:xfrm rot="16200000">
            <a:off x="1028853" y="3711399"/>
            <a:ext cx="2808442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altLang="pt-BR" sz="1200" dirty="0"/>
              <a:t>Comitê de Revitalização do Setor Elétrico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D86A841D-8A13-4428-8984-0D05BC2CD0A2}"/>
              </a:ext>
            </a:extLst>
          </p:cNvPr>
          <p:cNvSpPr/>
          <p:nvPr/>
        </p:nvSpPr>
        <p:spPr>
          <a:xfrm>
            <a:off x="2157561" y="5262462"/>
            <a:ext cx="28084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r>
              <a:rPr lang="pt-BR" altLang="pt-BR" sz="1200" dirty="0"/>
              <a:t> despacho e cálculo do preço do MAE com  um </a:t>
            </a:r>
            <a:r>
              <a:rPr lang="pt-BR" altLang="pt-BR" sz="1200" b="1" dirty="0"/>
              <a:t>sistema baseado em oferta de preços pelos Agentes</a:t>
            </a:r>
            <a:r>
              <a:rPr lang="pt-BR" altLang="pt-BR" sz="1200" dirty="0"/>
              <a:t>, mantendo o MRE e preservando a otimização do despacho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2F5C6101-F8CE-430D-8E5D-686A8F10D382}"/>
              </a:ext>
            </a:extLst>
          </p:cNvPr>
          <p:cNvSpPr/>
          <p:nvPr/>
        </p:nvSpPr>
        <p:spPr>
          <a:xfrm rot="16200000">
            <a:off x="1744272" y="3463274"/>
            <a:ext cx="2308022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altLang="pt-BR" sz="1200" dirty="0"/>
              <a:t>Resolução ANEEL 446/2002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5648CD38-36B0-4293-94A2-E96E9168F9EB}"/>
              </a:ext>
            </a:extLst>
          </p:cNvPr>
          <p:cNvSpPr/>
          <p:nvPr/>
        </p:nvSpPr>
        <p:spPr>
          <a:xfrm>
            <a:off x="2629158" y="4735711"/>
            <a:ext cx="28084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altLang="pt-BR" sz="1200" dirty="0"/>
              <a:t> horário em 2004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07BF5F1B-34E6-41B9-AA53-A058800F9BCC}"/>
              </a:ext>
            </a:extLst>
          </p:cNvPr>
          <p:cNvSpPr txBox="1"/>
          <p:nvPr/>
        </p:nvSpPr>
        <p:spPr>
          <a:xfrm>
            <a:off x="3266638" y="1552487"/>
            <a:ext cx="607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2003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47023D0-ED36-48B7-9858-9F4F15963B45}"/>
              </a:ext>
            </a:extLst>
          </p:cNvPr>
          <p:cNvSpPr/>
          <p:nvPr/>
        </p:nvSpPr>
        <p:spPr>
          <a:xfrm rot="16200000">
            <a:off x="2601149" y="3352351"/>
            <a:ext cx="1951812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altLang="pt-BR" sz="1200" dirty="0"/>
              <a:t>Resolução ANEEL 237/2003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11CB84D1-7DF2-420C-8A51-1FC9DC7EBBB5}"/>
              </a:ext>
            </a:extLst>
          </p:cNvPr>
          <p:cNvSpPr/>
          <p:nvPr/>
        </p:nvSpPr>
        <p:spPr>
          <a:xfrm>
            <a:off x="3167407" y="4446569"/>
            <a:ext cx="28084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altLang="pt-BR" sz="1200" dirty="0"/>
              <a:t> horário em 2005</a:t>
            </a: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AB4E6B9-4CB7-4C53-9A1F-83175E44A2A3}"/>
              </a:ext>
            </a:extLst>
          </p:cNvPr>
          <p:cNvSpPr/>
          <p:nvPr/>
        </p:nvSpPr>
        <p:spPr>
          <a:xfrm rot="16200000">
            <a:off x="3496103" y="3100304"/>
            <a:ext cx="1447718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altLang="pt-BR" sz="1200" dirty="0"/>
              <a:t>Decreto 5.163/2004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C178114F-5281-4296-8F0F-286F0A6478FB}"/>
              </a:ext>
            </a:extLst>
          </p:cNvPr>
          <p:cNvSpPr txBox="1"/>
          <p:nvPr/>
        </p:nvSpPr>
        <p:spPr>
          <a:xfrm>
            <a:off x="3913634" y="1556980"/>
            <a:ext cx="607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2004</a:t>
            </a:r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id="{51DA1B53-8AF7-4467-9496-E28F02604EF3}"/>
              </a:ext>
            </a:extLst>
          </p:cNvPr>
          <p:cNvSpPr/>
          <p:nvPr/>
        </p:nvSpPr>
        <p:spPr>
          <a:xfrm>
            <a:off x="3830111" y="3917115"/>
            <a:ext cx="767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altLang="pt-BR" sz="1200" dirty="0"/>
              <a:t>semanal</a:t>
            </a: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2FEC9F15-A8BA-4210-B52C-BF86A3A53D10}"/>
              </a:ext>
            </a:extLst>
          </p:cNvPr>
          <p:cNvSpPr/>
          <p:nvPr/>
        </p:nvSpPr>
        <p:spPr>
          <a:xfrm rot="16200000">
            <a:off x="3464816" y="3590489"/>
            <a:ext cx="2544395" cy="369332"/>
          </a:xfrm>
          <a:prstGeom prst="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pt-BR" altLang="pt-BR" sz="1200" b="1" dirty="0"/>
              <a:t>Resolução ANEEL 109/2004</a:t>
            </a:r>
          </a:p>
        </p:txBody>
      </p:sp>
      <p:sp>
        <p:nvSpPr>
          <p:cNvPr id="39" name="Retângulo 38">
            <a:extLst>
              <a:ext uri="{FF2B5EF4-FFF2-40B4-BE49-F238E27FC236}">
                <a16:creationId xmlns:a16="http://schemas.microsoft.com/office/drawing/2014/main" id="{9A6B8DF1-7CCD-4558-A431-40FF3A28507F}"/>
              </a:ext>
            </a:extLst>
          </p:cNvPr>
          <p:cNvSpPr/>
          <p:nvPr/>
        </p:nvSpPr>
        <p:spPr>
          <a:xfrm>
            <a:off x="3265104" y="4979160"/>
            <a:ext cx="1856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altLang="pt-BR" sz="1200" dirty="0"/>
              <a:t>Semanal patamar de carga</a:t>
            </a:r>
          </a:p>
        </p:txBody>
      </p:sp>
      <p:sp>
        <p:nvSpPr>
          <p:cNvPr id="43" name="Retângulo 42">
            <a:extLst>
              <a:ext uri="{FF2B5EF4-FFF2-40B4-BE49-F238E27FC236}">
                <a16:creationId xmlns:a16="http://schemas.microsoft.com/office/drawing/2014/main" id="{014C91B1-D68F-43C7-A4FD-766D5B1D143C}"/>
              </a:ext>
            </a:extLst>
          </p:cNvPr>
          <p:cNvSpPr/>
          <p:nvPr/>
        </p:nvSpPr>
        <p:spPr>
          <a:xfrm>
            <a:off x="5661084" y="5837400"/>
            <a:ext cx="1939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1200" dirty="0"/>
              <a:t>Especialistas internacionais defendem preço horário por oferta</a:t>
            </a:r>
          </a:p>
        </p:txBody>
      </p:sp>
      <p:sp>
        <p:nvSpPr>
          <p:cNvPr id="47" name="Retângulo 46">
            <a:extLst>
              <a:ext uri="{FF2B5EF4-FFF2-40B4-BE49-F238E27FC236}">
                <a16:creationId xmlns:a16="http://schemas.microsoft.com/office/drawing/2014/main" id="{50BF086A-269A-459F-A6E6-584949DC8449}"/>
              </a:ext>
            </a:extLst>
          </p:cNvPr>
          <p:cNvSpPr/>
          <p:nvPr/>
        </p:nvSpPr>
        <p:spPr>
          <a:xfrm rot="16200000">
            <a:off x="5099570" y="3374319"/>
            <a:ext cx="1989669" cy="34073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pt-BR" sz="1200" dirty="0"/>
              <a:t>White </a:t>
            </a:r>
            <a:r>
              <a:rPr lang="pt-BR" sz="1200" dirty="0" err="1"/>
              <a:t>paper</a:t>
            </a:r>
            <a:r>
              <a:rPr lang="pt-BR" sz="1200" dirty="0"/>
              <a:t> CCEE </a:t>
            </a:r>
            <a:endParaRPr lang="pt-BR" altLang="pt-BR" sz="1200" dirty="0"/>
          </a:p>
        </p:txBody>
      </p:sp>
      <p:sp>
        <p:nvSpPr>
          <p:cNvPr id="48" name="CaixaDeTexto 47">
            <a:extLst>
              <a:ext uri="{FF2B5EF4-FFF2-40B4-BE49-F238E27FC236}">
                <a16:creationId xmlns:a16="http://schemas.microsoft.com/office/drawing/2014/main" id="{9AFE1245-7BC8-478C-8592-ED61AD78A786}"/>
              </a:ext>
            </a:extLst>
          </p:cNvPr>
          <p:cNvSpPr txBox="1"/>
          <p:nvPr/>
        </p:nvSpPr>
        <p:spPr>
          <a:xfrm>
            <a:off x="5802746" y="1529505"/>
            <a:ext cx="607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2012</a:t>
            </a:r>
          </a:p>
        </p:txBody>
      </p:sp>
      <p:sp>
        <p:nvSpPr>
          <p:cNvPr id="49" name="Retângulo 48">
            <a:extLst>
              <a:ext uri="{FF2B5EF4-FFF2-40B4-BE49-F238E27FC236}">
                <a16:creationId xmlns:a16="http://schemas.microsoft.com/office/drawing/2014/main" id="{A75D2DF5-871D-4458-930B-3FA323FCD10E}"/>
              </a:ext>
            </a:extLst>
          </p:cNvPr>
          <p:cNvSpPr/>
          <p:nvPr/>
        </p:nvSpPr>
        <p:spPr>
          <a:xfrm>
            <a:off x="5382184" y="4539521"/>
            <a:ext cx="19397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pt-BR" sz="1200" dirty="0"/>
              <a:t>Criação de uma referência de preços de curto prazo mais próxima ao tempo real</a:t>
            </a:r>
          </a:p>
        </p:txBody>
      </p:sp>
      <p:sp>
        <p:nvSpPr>
          <p:cNvPr id="53" name="CaixaDeTexto 52">
            <a:extLst>
              <a:ext uri="{FF2B5EF4-FFF2-40B4-BE49-F238E27FC236}">
                <a16:creationId xmlns:a16="http://schemas.microsoft.com/office/drawing/2014/main" id="{72845809-5FC1-47C3-973F-E99C53D4ADAA}"/>
              </a:ext>
            </a:extLst>
          </p:cNvPr>
          <p:cNvSpPr txBox="1"/>
          <p:nvPr/>
        </p:nvSpPr>
        <p:spPr>
          <a:xfrm>
            <a:off x="5098949" y="1537204"/>
            <a:ext cx="607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2008</a:t>
            </a:r>
          </a:p>
        </p:txBody>
      </p:sp>
      <p:sp>
        <p:nvSpPr>
          <p:cNvPr id="55" name="Retângulo 54">
            <a:extLst>
              <a:ext uri="{FF2B5EF4-FFF2-40B4-BE49-F238E27FC236}">
                <a16:creationId xmlns:a16="http://schemas.microsoft.com/office/drawing/2014/main" id="{8A83880A-81D9-4F80-A5DD-8161A2ECE42C}"/>
              </a:ext>
            </a:extLst>
          </p:cNvPr>
          <p:cNvSpPr/>
          <p:nvPr/>
        </p:nvSpPr>
        <p:spPr>
          <a:xfrm rot="16200000">
            <a:off x="3419433" y="4288822"/>
            <a:ext cx="4021636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eaLnBrk="0" hangingPunct="0"/>
            <a:r>
              <a:rPr lang="pt-BR" sz="1200" dirty="0"/>
              <a:t>Workshop Internacional de Formação de Preço de Energia Elétrica no Mercado de Curto Prazo </a:t>
            </a:r>
            <a:endParaRPr lang="pt-BR" altLang="pt-BR" sz="1200" dirty="0"/>
          </a:p>
        </p:txBody>
      </p:sp>
      <p:sp>
        <p:nvSpPr>
          <p:cNvPr id="58" name="Nuvem 57">
            <a:extLst>
              <a:ext uri="{FF2B5EF4-FFF2-40B4-BE49-F238E27FC236}">
                <a16:creationId xmlns:a16="http://schemas.microsoft.com/office/drawing/2014/main" id="{5AF17A53-820A-42BD-8552-A83DC7DB832D}"/>
              </a:ext>
            </a:extLst>
          </p:cNvPr>
          <p:cNvSpPr/>
          <p:nvPr/>
        </p:nvSpPr>
        <p:spPr>
          <a:xfrm>
            <a:off x="7905748" y="1624676"/>
            <a:ext cx="1117384" cy="884161"/>
          </a:xfrm>
          <a:prstGeom prst="cloud">
            <a:avLst/>
          </a:prstGeom>
          <a:solidFill>
            <a:srgbClr val="E97034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/>
              <a:t>CP33</a:t>
            </a:r>
          </a:p>
        </p:txBody>
      </p:sp>
      <p:sp>
        <p:nvSpPr>
          <p:cNvPr id="68" name="CaixaDeTexto 67">
            <a:extLst>
              <a:ext uri="{FF2B5EF4-FFF2-40B4-BE49-F238E27FC236}">
                <a16:creationId xmlns:a16="http://schemas.microsoft.com/office/drawing/2014/main" id="{A65F68CB-E1D3-488F-A1BD-C633452167EA}"/>
              </a:ext>
            </a:extLst>
          </p:cNvPr>
          <p:cNvSpPr txBox="1"/>
          <p:nvPr/>
        </p:nvSpPr>
        <p:spPr>
          <a:xfrm>
            <a:off x="8178612" y="1243495"/>
            <a:ext cx="7574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8/2017</a:t>
            </a:r>
          </a:p>
        </p:txBody>
      </p:sp>
      <p:pic>
        <p:nvPicPr>
          <p:cNvPr id="37" name="Imagem 36">
            <a:extLst>
              <a:ext uri="{FF2B5EF4-FFF2-40B4-BE49-F238E27FC236}">
                <a16:creationId xmlns:a16="http://schemas.microsoft.com/office/drawing/2014/main" id="{4E7FEA45-7CD5-4677-A789-62BCF794A4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646" y="3270204"/>
            <a:ext cx="819278" cy="1171182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38" name="Retângulo 37">
            <a:extLst>
              <a:ext uri="{FF2B5EF4-FFF2-40B4-BE49-F238E27FC236}">
                <a16:creationId xmlns:a16="http://schemas.microsoft.com/office/drawing/2014/main" id="{35C801F0-155C-494E-8440-69F2830CC113}"/>
              </a:ext>
            </a:extLst>
          </p:cNvPr>
          <p:cNvSpPr/>
          <p:nvPr/>
        </p:nvSpPr>
        <p:spPr>
          <a:xfrm rot="16200000">
            <a:off x="548546" y="2681240"/>
            <a:ext cx="569905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pt-BR" altLang="pt-BR" sz="1200" dirty="0"/>
              <a:t>RESEB</a:t>
            </a:r>
          </a:p>
        </p:txBody>
      </p:sp>
      <p:sp>
        <p:nvSpPr>
          <p:cNvPr id="41" name="CaixaDeTexto 40">
            <a:extLst>
              <a:ext uri="{FF2B5EF4-FFF2-40B4-BE49-F238E27FC236}">
                <a16:creationId xmlns:a16="http://schemas.microsoft.com/office/drawing/2014/main" id="{4BDBE51C-39EE-4EA2-B5DC-ECAEBE8DEA22}"/>
              </a:ext>
            </a:extLst>
          </p:cNvPr>
          <p:cNvSpPr txBox="1"/>
          <p:nvPr/>
        </p:nvSpPr>
        <p:spPr>
          <a:xfrm>
            <a:off x="471488" y="1518986"/>
            <a:ext cx="607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1998</a:t>
            </a:r>
          </a:p>
        </p:txBody>
      </p:sp>
      <p:sp>
        <p:nvSpPr>
          <p:cNvPr id="44" name="CaixaDeTexto 43">
            <a:extLst>
              <a:ext uri="{FF2B5EF4-FFF2-40B4-BE49-F238E27FC236}">
                <a16:creationId xmlns:a16="http://schemas.microsoft.com/office/drawing/2014/main" id="{F3D1B908-1A0A-46A4-AFC1-8568C4FFE693}"/>
              </a:ext>
            </a:extLst>
          </p:cNvPr>
          <p:cNvSpPr txBox="1"/>
          <p:nvPr/>
        </p:nvSpPr>
        <p:spPr>
          <a:xfrm>
            <a:off x="1393603" y="1536703"/>
            <a:ext cx="607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2000</a:t>
            </a:r>
          </a:p>
        </p:txBody>
      </p:sp>
      <p:sp>
        <p:nvSpPr>
          <p:cNvPr id="45" name="Retângulo 44">
            <a:extLst>
              <a:ext uri="{FF2B5EF4-FFF2-40B4-BE49-F238E27FC236}">
                <a16:creationId xmlns:a16="http://schemas.microsoft.com/office/drawing/2014/main" id="{EBF7615C-4E4A-4C3E-8903-E200A54BDD6B}"/>
              </a:ext>
            </a:extLst>
          </p:cNvPr>
          <p:cNvSpPr/>
          <p:nvPr/>
        </p:nvSpPr>
        <p:spPr>
          <a:xfrm rot="16200000">
            <a:off x="299799" y="3779181"/>
            <a:ext cx="2808442" cy="34073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pt-BR" altLang="pt-BR" sz="1200" dirty="0"/>
              <a:t>Resolução ANEEL 290/2000</a:t>
            </a:r>
          </a:p>
        </p:txBody>
      </p:sp>
      <p:sp>
        <p:nvSpPr>
          <p:cNvPr id="50" name="Retângulo 49">
            <a:extLst>
              <a:ext uri="{FF2B5EF4-FFF2-40B4-BE49-F238E27FC236}">
                <a16:creationId xmlns:a16="http://schemas.microsoft.com/office/drawing/2014/main" id="{A3E685E6-CB23-4873-AD16-1D0D53B5B325}"/>
              </a:ext>
            </a:extLst>
          </p:cNvPr>
          <p:cNvSpPr/>
          <p:nvPr/>
        </p:nvSpPr>
        <p:spPr>
          <a:xfrm>
            <a:off x="552955" y="5300286"/>
            <a:ext cx="16678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r>
              <a:rPr lang="pt-BR" altLang="pt-BR" sz="1200" dirty="0"/>
              <a:t>Preço em 3 etapas até o horário em 2002</a:t>
            </a:r>
          </a:p>
        </p:txBody>
      </p:sp>
      <p:cxnSp>
        <p:nvCxnSpPr>
          <p:cNvPr id="8" name="Conector: Curvo 7">
            <a:extLst>
              <a:ext uri="{FF2B5EF4-FFF2-40B4-BE49-F238E27FC236}">
                <a16:creationId xmlns:a16="http://schemas.microsoft.com/office/drawing/2014/main" id="{9B553B24-7052-4C3E-9862-1AACDE22F42D}"/>
              </a:ext>
            </a:extLst>
          </p:cNvPr>
          <p:cNvCxnSpPr>
            <a:cxnSpLocks/>
            <a:endCxn id="68" idx="1"/>
          </p:cNvCxnSpPr>
          <p:nvPr/>
        </p:nvCxnSpPr>
        <p:spPr>
          <a:xfrm flipV="1">
            <a:off x="870259" y="1397384"/>
            <a:ext cx="7308353" cy="9858"/>
          </a:xfrm>
          <a:prstGeom prst="curvedConnector3">
            <a:avLst>
              <a:gd name="adj1" fmla="val 50000"/>
            </a:avLst>
          </a:prstGeom>
          <a:ln w="41275">
            <a:solidFill>
              <a:srgbClr val="FF0000"/>
            </a:solidFill>
            <a:prstDash val="sysDash"/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72B0061F-0FF7-473B-A9E5-3355F6B58785}"/>
              </a:ext>
            </a:extLst>
          </p:cNvPr>
          <p:cNvSpPr txBox="1"/>
          <p:nvPr/>
        </p:nvSpPr>
        <p:spPr>
          <a:xfrm>
            <a:off x="3678948" y="897851"/>
            <a:ext cx="1393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~ 20 anos</a:t>
            </a:r>
          </a:p>
        </p:txBody>
      </p:sp>
      <p:sp>
        <p:nvSpPr>
          <p:cNvPr id="52" name="Retângulo 51">
            <a:extLst>
              <a:ext uri="{FF2B5EF4-FFF2-40B4-BE49-F238E27FC236}">
                <a16:creationId xmlns:a16="http://schemas.microsoft.com/office/drawing/2014/main" id="{ACC189B0-E83E-4994-A576-3519178D1322}"/>
              </a:ext>
            </a:extLst>
          </p:cNvPr>
          <p:cNvSpPr/>
          <p:nvPr/>
        </p:nvSpPr>
        <p:spPr>
          <a:xfrm rot="16200000">
            <a:off x="6001324" y="2960307"/>
            <a:ext cx="1194065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pt-BR" sz="1200" dirty="0"/>
              <a:t>CNPE 07/2016 </a:t>
            </a:r>
            <a:endParaRPr lang="pt-BR" altLang="pt-BR" sz="1200" dirty="0"/>
          </a:p>
        </p:txBody>
      </p:sp>
      <p:sp>
        <p:nvSpPr>
          <p:cNvPr id="56" name="CaixaDeTexto 55">
            <a:extLst>
              <a:ext uri="{FF2B5EF4-FFF2-40B4-BE49-F238E27FC236}">
                <a16:creationId xmlns:a16="http://schemas.microsoft.com/office/drawing/2014/main" id="{03ADDA53-9929-4AC0-B67B-588F83178D90}"/>
              </a:ext>
            </a:extLst>
          </p:cNvPr>
          <p:cNvSpPr txBox="1"/>
          <p:nvPr/>
        </p:nvSpPr>
        <p:spPr>
          <a:xfrm>
            <a:off x="6306698" y="1527594"/>
            <a:ext cx="607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2016</a:t>
            </a:r>
          </a:p>
        </p:txBody>
      </p:sp>
      <p:sp>
        <p:nvSpPr>
          <p:cNvPr id="57" name="Retângulo 56">
            <a:extLst>
              <a:ext uri="{FF2B5EF4-FFF2-40B4-BE49-F238E27FC236}">
                <a16:creationId xmlns:a16="http://schemas.microsoft.com/office/drawing/2014/main" id="{0CF10962-DCF7-4820-958D-4A81138A455E}"/>
              </a:ext>
            </a:extLst>
          </p:cNvPr>
          <p:cNvSpPr/>
          <p:nvPr/>
        </p:nvSpPr>
        <p:spPr>
          <a:xfrm>
            <a:off x="5852654" y="3725721"/>
            <a:ext cx="19397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pt-BR" sz="1200" dirty="0"/>
              <a:t>Cronograma</a:t>
            </a:r>
          </a:p>
          <a:p>
            <a:pPr lvl="1"/>
            <a:r>
              <a:rPr lang="pt-BR" sz="1200" dirty="0"/>
              <a:t>de aprovação</a:t>
            </a:r>
          </a:p>
          <a:p>
            <a:pPr lvl="1"/>
            <a:r>
              <a:rPr lang="pt-BR" sz="1200" dirty="0"/>
              <a:t>de modelos no</a:t>
            </a:r>
          </a:p>
          <a:p>
            <a:pPr lvl="1"/>
            <a:r>
              <a:rPr lang="pt-BR" sz="1200" dirty="0"/>
              <a:t>CPAMP</a:t>
            </a:r>
          </a:p>
        </p:txBody>
      </p:sp>
      <p:sp>
        <p:nvSpPr>
          <p:cNvPr id="60" name="Retângulo 59">
            <a:extLst>
              <a:ext uri="{FF2B5EF4-FFF2-40B4-BE49-F238E27FC236}">
                <a16:creationId xmlns:a16="http://schemas.microsoft.com/office/drawing/2014/main" id="{23275C3C-C83B-4660-954B-47C6C6EEF02D}"/>
              </a:ext>
            </a:extLst>
          </p:cNvPr>
          <p:cNvSpPr/>
          <p:nvPr/>
        </p:nvSpPr>
        <p:spPr>
          <a:xfrm rot="16200000">
            <a:off x="6846475" y="2716264"/>
            <a:ext cx="738548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pt-BR" sz="1200" dirty="0"/>
              <a:t> CPAMP</a:t>
            </a:r>
            <a:endParaRPr lang="pt-BR" altLang="pt-BR" sz="1200" dirty="0"/>
          </a:p>
        </p:txBody>
      </p:sp>
      <p:sp>
        <p:nvSpPr>
          <p:cNvPr id="61" name="CaixaDeTexto 60">
            <a:extLst>
              <a:ext uri="{FF2B5EF4-FFF2-40B4-BE49-F238E27FC236}">
                <a16:creationId xmlns:a16="http://schemas.microsoft.com/office/drawing/2014/main" id="{14D08309-63EB-44A8-9CCF-A5388886C29D}"/>
              </a:ext>
            </a:extLst>
          </p:cNvPr>
          <p:cNvSpPr txBox="1"/>
          <p:nvPr/>
        </p:nvSpPr>
        <p:spPr>
          <a:xfrm>
            <a:off x="6763819" y="1524588"/>
            <a:ext cx="757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7/2017</a:t>
            </a:r>
          </a:p>
        </p:txBody>
      </p:sp>
      <p:sp>
        <p:nvSpPr>
          <p:cNvPr id="62" name="Retângulo 61">
            <a:extLst>
              <a:ext uri="{FF2B5EF4-FFF2-40B4-BE49-F238E27FC236}">
                <a16:creationId xmlns:a16="http://schemas.microsoft.com/office/drawing/2014/main" id="{BDE22D55-9426-4B5D-B588-543D2422CF5A}"/>
              </a:ext>
            </a:extLst>
          </p:cNvPr>
          <p:cNvSpPr/>
          <p:nvPr/>
        </p:nvSpPr>
        <p:spPr>
          <a:xfrm>
            <a:off x="6524668" y="3249734"/>
            <a:ext cx="19397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pt-BR" sz="1200" dirty="0"/>
              <a:t>DESSEM</a:t>
            </a:r>
          </a:p>
          <a:p>
            <a:pPr lvl="1"/>
            <a:r>
              <a:rPr lang="pt-BR" sz="1200" dirty="0"/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263401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  <p:bldP spid="16" grpId="0"/>
      <p:bldP spid="21" grpId="0" animBg="1"/>
      <p:bldP spid="24" grpId="0"/>
      <p:bldP spid="25" grpId="0"/>
      <p:bldP spid="27" grpId="0" animBg="1"/>
      <p:bldP spid="30" grpId="0"/>
      <p:bldP spid="32" grpId="0" animBg="1"/>
      <p:bldP spid="33" grpId="0"/>
      <p:bldP spid="34" grpId="0"/>
      <p:bldP spid="36" grpId="0" animBg="1"/>
      <p:bldP spid="39" grpId="0"/>
      <p:bldP spid="43" grpId="0"/>
      <p:bldP spid="47" grpId="0" animBg="1"/>
      <p:bldP spid="48" grpId="0"/>
      <p:bldP spid="49" grpId="0"/>
      <p:bldP spid="53" grpId="0"/>
      <p:bldP spid="55" grpId="0" animBg="1"/>
      <p:bldP spid="58" grpId="0" animBg="1"/>
      <p:bldP spid="68" grpId="0"/>
      <p:bldP spid="15" grpId="0"/>
      <p:bldP spid="52" grpId="0" animBg="1"/>
      <p:bldP spid="56" grpId="0"/>
      <p:bldP spid="57" grpId="0"/>
      <p:bldP spid="60" grpId="0" animBg="1"/>
      <p:bldP spid="61" grpId="0"/>
      <p:bldP spid="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694" y="298238"/>
            <a:ext cx="7167282" cy="39069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Autofit/>
          </a:bodyPr>
          <a:lstStyle/>
          <a:p>
            <a:pPr algn="r"/>
            <a:b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  <a:t>Preço Horário - Porque nada avançou ?</a:t>
            </a:r>
            <a:br>
              <a:rPr lang="pt-BR" sz="25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pt-BR" sz="25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AF2B1F6-3558-43DD-B897-A6AD86A26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35C3C4A-E4A9-4E40-B6BB-6BA8F39DB73B}"/>
              </a:ext>
            </a:extLst>
          </p:cNvPr>
          <p:cNvSpPr txBox="1"/>
          <p:nvPr/>
        </p:nvSpPr>
        <p:spPr>
          <a:xfrm>
            <a:off x="284592" y="759557"/>
            <a:ext cx="857481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/>
              <a:t>A matriz brasileira era outra no final da década de 90 (90% hidro com reservatórios) – a alegação do operador era que o despacho e preço horário não eram tão necessários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2000" dirty="0"/>
              <a:t>Atualmente com a entrada das térmicas e das renováveis este quadro mudou – intermitência das renováveis e despachabilidade das térmicas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/>
              <a:t>O plano de implantação inicial em 2000 talvez estivesse audacioso demais e as promessas não foram cumpridas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2000" dirty="0"/>
              <a:t>O planejamento estava todo apenas em cima da liberação dos modelos computacionais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2000" dirty="0"/>
              <a:t>O mercado não estava maduro para regras e procedimentos mais dinâmicos com o preço horário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/>
              <a:t>Após 2004 o preço horário teve sua prioridade de implantação quase “nula”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02E133B-BAF3-4C85-86FB-078FD9BC350C}"/>
              </a:ext>
            </a:extLst>
          </p:cNvPr>
          <p:cNvSpPr txBox="1"/>
          <p:nvPr/>
        </p:nvSpPr>
        <p:spPr>
          <a:xfrm>
            <a:off x="284592" y="5539167"/>
            <a:ext cx="8738384" cy="120032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bg1"/>
                </a:solidFill>
              </a:rPr>
              <a:t>Lição – planos de implantação realistas e com foco em todas as condições de contorno  do preço horário – modelos, regras, procedimentos e práticas do mercado e dos agentes</a:t>
            </a:r>
          </a:p>
        </p:txBody>
      </p:sp>
    </p:spTree>
    <p:extLst>
      <p:ext uri="{BB962C8B-B14F-4D97-AF65-F5344CB8AC3E}">
        <p14:creationId xmlns:p14="http://schemas.microsoft.com/office/powerpoint/2010/main" val="412379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4" name="Agrupar 3">
            <a:extLst>
              <a:ext uri="{FF2B5EF4-FFF2-40B4-BE49-F238E27FC236}">
                <a16:creationId xmlns:a16="http://schemas.microsoft.com/office/drawing/2014/main" id="{5D659011-B45F-49E4-97B2-D449C7E232D9}"/>
              </a:ext>
            </a:extLst>
          </p:cNvPr>
          <p:cNvGrpSpPr/>
          <p:nvPr/>
        </p:nvGrpSpPr>
        <p:grpSpPr>
          <a:xfrm>
            <a:off x="3245796" y="2326341"/>
            <a:ext cx="5745231" cy="1200329"/>
            <a:chOff x="422369" y="257688"/>
            <a:chExt cx="5745231" cy="1200329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D4818260-AEFB-4AD9-A057-8B5C15A92696}"/>
                </a:ext>
              </a:extLst>
            </p:cNvPr>
            <p:cNvSpPr/>
            <p:nvPr/>
          </p:nvSpPr>
          <p:spPr>
            <a:xfrm>
              <a:off x="422369" y="257688"/>
              <a:ext cx="5745231" cy="594576"/>
            </a:xfrm>
            <a:prstGeom prst="rect">
              <a:avLst/>
            </a:prstGeom>
            <a:noFill/>
          </p:spPr>
        </p:sp>
        <p:sp>
          <p:nvSpPr>
            <p:cNvPr id="6" name="CaixaDeTexto 5">
              <a:extLst>
                <a:ext uri="{FF2B5EF4-FFF2-40B4-BE49-F238E27FC236}">
                  <a16:creationId xmlns:a16="http://schemas.microsoft.com/office/drawing/2014/main" id="{32C07B20-4E19-4459-8648-A6B5182D3B1B}"/>
                </a:ext>
              </a:extLst>
            </p:cNvPr>
            <p:cNvSpPr txBox="1"/>
            <p:nvPr/>
          </p:nvSpPr>
          <p:spPr>
            <a:xfrm>
              <a:off x="422369" y="257688"/>
              <a:ext cx="5745231" cy="594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r">
                <a:defRPr sz="3600" b="1">
                  <a:solidFill>
                    <a:schemeClr val="bg1"/>
                  </a:solidFill>
                  <a:latin typeface="Calibri" charset="0"/>
                  <a:ea typeface="ＭＳ Ｐゴシック" charset="-128"/>
                </a:defRPr>
              </a:lvl1pPr>
              <a:lvl2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r>
                <a:rPr lang="pt-BR" dirty="0"/>
                <a:t>NOVOS NEGÓCIOS, PRODUTOS E SERVIÇOS</a:t>
              </a:r>
            </a:p>
          </p:txBody>
        </p:sp>
      </p:grpSp>
      <p:pic>
        <p:nvPicPr>
          <p:cNvPr id="8" name="Imagem 7">
            <a:extLst>
              <a:ext uri="{FF2B5EF4-FFF2-40B4-BE49-F238E27FC236}">
                <a16:creationId xmlns:a16="http://schemas.microsoft.com/office/drawing/2014/main" id="{153F2FBE-CD50-4388-BE26-A6147869F9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89" y="385322"/>
            <a:ext cx="2284046" cy="8430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807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6845" y="17190"/>
            <a:ext cx="5087156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Novos Produtos, Negócios e Serviços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D628202-6569-402E-9FAD-5B34BC7ECC6C}"/>
              </a:ext>
            </a:extLst>
          </p:cNvPr>
          <p:cNvSpPr txBox="1"/>
          <p:nvPr/>
        </p:nvSpPr>
        <p:spPr>
          <a:xfrm>
            <a:off x="289112" y="1243786"/>
            <a:ext cx="8565775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2000" dirty="0"/>
              <a:t>A forte penetração de recursos não despacháveis e com produção intermitente resulta em maior complexidade operacional e variabilidade de preços no atacado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pt-BR" sz="2000" dirty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2000" dirty="0"/>
              <a:t>Os desafios da integração de renováveis vem motivando a criação de mercados de “</a:t>
            </a:r>
            <a:r>
              <a:rPr lang="pt-BR" sz="2000" b="1" dirty="0"/>
              <a:t>flexibilidades</a:t>
            </a:r>
            <a:r>
              <a:rPr lang="pt-BR" sz="2000" dirty="0"/>
              <a:t>” para absorver as intermitências dessas fontes e seus impactos na rede, viabilizando a comercialização de novos produtos e serviços para a operação: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pt-BR" sz="2000" dirty="0"/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2000" dirty="0"/>
              <a:t>Resposta da Demanda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2000" dirty="0"/>
              <a:t>Geração Própria (Geração Distribuída, Armazenamento e Backup)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2000" dirty="0"/>
              <a:t>Termelétricas de Partida Rápida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2000" dirty="0"/>
              <a:t>Usinas Hidrelétricas Reversíveis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endParaRPr lang="pt-BR" sz="1800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2F6C92FF-E6A3-4719-B79A-690A84E93783}"/>
              </a:ext>
            </a:extLst>
          </p:cNvPr>
          <p:cNvSpPr txBox="1"/>
          <p:nvPr/>
        </p:nvSpPr>
        <p:spPr>
          <a:xfrm>
            <a:off x="704568" y="5646810"/>
            <a:ext cx="7995573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000" dirty="0"/>
              <a:t>A adoção de precificação horária </a:t>
            </a:r>
            <a:r>
              <a:rPr lang="pt-BR" sz="2000" b="1" dirty="0"/>
              <a:t>amplia</a:t>
            </a:r>
            <a:r>
              <a:rPr lang="pt-BR" sz="2000" dirty="0"/>
              <a:t> o potencial de flexibilidade ofertada para o sistema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C47981E-D28C-406A-BECF-D13F829302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19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2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6845" y="17190"/>
            <a:ext cx="5087156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Novos Produtos, Negócios e Serviços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D628202-6569-402E-9FAD-5B34BC7ECC6C}"/>
              </a:ext>
            </a:extLst>
          </p:cNvPr>
          <p:cNvSpPr txBox="1"/>
          <p:nvPr/>
        </p:nvSpPr>
        <p:spPr>
          <a:xfrm>
            <a:off x="289112" y="1154561"/>
            <a:ext cx="856577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1800" dirty="0"/>
              <a:t>O preço horário sinaliza a incorporação de novos produtos e serviços no sistema brasileiro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Algumas alternativas não agregam energia ao sistema, como as reversíveis, baterias ou UTE de partida rápida, e não têm seus benefícios adequadamente capturados e são menos competitivas para a expansão. 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Na viabilização destas fontes é necessário avaliar serviços complementares ao atendimento à demanda máxima de potência, que remunere adequadamente os seus custos, como a contratação de lastro/capacidade e desenvolvimento de mecanismos competitivos para a prestação de serviços ancilares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pt-BR" sz="1800" dirty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1800" dirty="0"/>
              <a:t>A estruturação de um potencial mercado do “dia seguinte” e no futuro do mercado “horário” certamente trará novos produtos, negócios e serviços para a comercialização de energia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Mercados de balcão mais ágeis e potencial padronização em bolsas de energia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Maior liquidez dos produtos com maior giro do mercado diário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Operação comercial 24 horas/7 dias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A transformação das práticas do mercado será necessária e é preciso algum tempo de adaptação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pt-BR" sz="1800" b="1" dirty="0"/>
              <a:t>O planejamento das mudanças é primordial para o sucesso da implantação do preço horário e todas as suas condições de contorno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pt-BR" sz="1800" dirty="0"/>
          </a:p>
          <a:p>
            <a:pPr algn="just"/>
            <a:endParaRPr lang="pt-BR" sz="18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37CF5EC-2358-4C24-A10D-74E97849E9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84756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7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17188"/>
            <a:ext cx="5029201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Estrutura de Preços e Tarifas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6030A78-84C2-49E3-A394-1B8EA36C597B}"/>
              </a:ext>
            </a:extLst>
          </p:cNvPr>
          <p:cNvSpPr txBox="1"/>
          <p:nvPr/>
        </p:nvSpPr>
        <p:spPr>
          <a:xfrm>
            <a:off x="227993" y="1003716"/>
            <a:ext cx="868801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/>
            <a:endParaRPr lang="pt-BR" sz="1800" dirty="0"/>
          </a:p>
          <a:p>
            <a:pPr marL="285750" lvl="1" indent="-285750" algn="just">
              <a:buFont typeface="Wingdings" panose="05000000000000000000" pitchFamily="2" charset="2"/>
              <a:buChar char="v"/>
            </a:pPr>
            <a:r>
              <a:rPr lang="pt-BR" sz="1800" dirty="0"/>
              <a:t>Em mercados maduros como na Europa e nos Estados Unidos existem modalidades de preços e tarifas que </a:t>
            </a:r>
            <a:r>
              <a:rPr lang="pt-BR" sz="1800" b="1" dirty="0"/>
              <a:t>possibilitam a transferência do sinal de preço do atacado para o varejo</a:t>
            </a:r>
            <a:r>
              <a:rPr lang="pt-BR" sz="1800" dirty="0"/>
              <a:t>:</a:t>
            </a:r>
          </a:p>
          <a:p>
            <a:pPr marL="0" lvl="1" algn="just"/>
            <a:endParaRPr lang="pt-BR" sz="1800" dirty="0"/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1800" b="1" dirty="0"/>
              <a:t>Precificação em Tempo Real</a:t>
            </a:r>
            <a:r>
              <a:rPr lang="pt-BR" sz="1800" dirty="0"/>
              <a:t> (</a:t>
            </a:r>
            <a:r>
              <a:rPr lang="pt-BR" sz="1800" i="1" dirty="0"/>
              <a:t>Real Time </a:t>
            </a:r>
            <a:r>
              <a:rPr lang="pt-BR" sz="1800" i="1" dirty="0" err="1"/>
              <a:t>Pricing</a:t>
            </a:r>
            <a:r>
              <a:rPr lang="pt-BR" sz="1800" dirty="0"/>
              <a:t>): Refere-se a um sistema de tarifação que busca refletir as reais condições do mercado, onde o preço de energia varia a cada hora ou a cada dia de antecedência (</a:t>
            </a:r>
            <a:r>
              <a:rPr lang="pt-BR" sz="1800" i="1" dirty="0"/>
              <a:t>hour-</a:t>
            </a:r>
            <a:r>
              <a:rPr lang="pt-BR" sz="1800" i="1" dirty="0" err="1"/>
              <a:t>ahead</a:t>
            </a:r>
            <a:r>
              <a:rPr lang="pt-BR" sz="1800" dirty="0"/>
              <a:t> ou </a:t>
            </a:r>
            <a:r>
              <a:rPr lang="pt-BR" sz="1800" i="1" dirty="0" err="1"/>
              <a:t>day-ahead</a:t>
            </a:r>
            <a:r>
              <a:rPr lang="pt-BR" sz="1800" dirty="0"/>
              <a:t>).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endParaRPr lang="pt-BR" sz="1800" dirty="0"/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endParaRPr lang="pt-BR" sz="1800" dirty="0"/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1800" b="1" dirty="0"/>
              <a:t>Tarifação de Ponta Crítica </a:t>
            </a:r>
            <a:r>
              <a:rPr lang="pt-BR" sz="1800" dirty="0"/>
              <a:t>(</a:t>
            </a:r>
            <a:r>
              <a:rPr lang="pt-BR" sz="1800" i="1" dirty="0" err="1"/>
              <a:t>Critical</a:t>
            </a:r>
            <a:r>
              <a:rPr lang="pt-BR" sz="1800" i="1" dirty="0"/>
              <a:t> </a:t>
            </a:r>
            <a:r>
              <a:rPr lang="pt-BR" sz="1800" i="1" dirty="0" err="1"/>
              <a:t>Peak</a:t>
            </a:r>
            <a:r>
              <a:rPr lang="pt-BR" sz="1800" i="1" dirty="0"/>
              <a:t> </a:t>
            </a:r>
            <a:r>
              <a:rPr lang="pt-BR" sz="1800" i="1" dirty="0" err="1"/>
              <a:t>Pricing</a:t>
            </a:r>
            <a:r>
              <a:rPr lang="pt-BR" sz="1800" dirty="0"/>
              <a:t>): Representa </a:t>
            </a:r>
            <a:r>
              <a:rPr lang="pt-BR" sz="1800" b="1" dirty="0"/>
              <a:t>um valor adicional </a:t>
            </a:r>
            <a:r>
              <a:rPr lang="pt-BR" sz="1800" dirty="0"/>
              <a:t>definido previamente que se sobrepõe às outras tarifas </a:t>
            </a:r>
            <a:r>
              <a:rPr lang="pt-BR" sz="1800" i="1" dirty="0"/>
              <a:t>Time </a:t>
            </a:r>
            <a:r>
              <a:rPr lang="pt-BR" sz="1800" i="1" dirty="0" err="1"/>
              <a:t>of</a:t>
            </a:r>
            <a:r>
              <a:rPr lang="pt-BR" sz="1800" i="1" dirty="0"/>
              <a:t> Use</a:t>
            </a:r>
            <a:r>
              <a:rPr lang="pt-BR" sz="1800" dirty="0"/>
              <a:t> ou flat, em momentos de contingência ou quando os preços de curto prazo estão elevados, para um número limitado de dias ou horas do ano.</a:t>
            </a:r>
          </a:p>
          <a:p>
            <a:pPr marL="285750" lvl="1" indent="-285750" algn="just">
              <a:buFont typeface="Wingdings" panose="05000000000000000000" pitchFamily="2" charset="2"/>
              <a:buChar char="v"/>
            </a:pPr>
            <a:endParaRPr lang="pt-BR" sz="1800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2844369-51D5-443F-99D4-72AC821FB6FD}"/>
              </a:ext>
            </a:extLst>
          </p:cNvPr>
          <p:cNvSpPr txBox="1"/>
          <p:nvPr/>
        </p:nvSpPr>
        <p:spPr>
          <a:xfrm>
            <a:off x="1020416" y="5109955"/>
            <a:ext cx="4914116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lvl="1" algn="just"/>
            <a:r>
              <a:rPr lang="pt-BR" sz="1800" dirty="0">
                <a:solidFill>
                  <a:prstClr val="black"/>
                </a:solidFill>
              </a:rPr>
              <a:t>Nesses casos os consumidores podem acompanhar as condições do sistema, preços e consumo e responderem adequadamente se assim desejarem em benefício próprio e do sistema.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25821438-111B-4C5D-A5B7-6AAD4A7B2C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91733" y="4843524"/>
            <a:ext cx="2380234" cy="167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E6DC0C7-79A4-4CD4-8D90-CEE3C9D9ED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84756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14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4" name="Agrupar 3">
            <a:extLst>
              <a:ext uri="{FF2B5EF4-FFF2-40B4-BE49-F238E27FC236}">
                <a16:creationId xmlns:a16="http://schemas.microsoft.com/office/drawing/2014/main" id="{5D659011-B45F-49E4-97B2-D449C7E232D9}"/>
              </a:ext>
            </a:extLst>
          </p:cNvPr>
          <p:cNvGrpSpPr/>
          <p:nvPr/>
        </p:nvGrpSpPr>
        <p:grpSpPr>
          <a:xfrm>
            <a:off x="3245796" y="2326341"/>
            <a:ext cx="5745231" cy="1200329"/>
            <a:chOff x="422369" y="257688"/>
            <a:chExt cx="5745231" cy="1200329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D4818260-AEFB-4AD9-A057-8B5C15A92696}"/>
                </a:ext>
              </a:extLst>
            </p:cNvPr>
            <p:cNvSpPr/>
            <p:nvPr/>
          </p:nvSpPr>
          <p:spPr>
            <a:xfrm>
              <a:off x="422369" y="257688"/>
              <a:ext cx="5745231" cy="594576"/>
            </a:xfrm>
            <a:prstGeom prst="rect">
              <a:avLst/>
            </a:prstGeom>
            <a:noFill/>
          </p:spPr>
        </p:sp>
        <p:sp>
          <p:nvSpPr>
            <p:cNvPr id="6" name="CaixaDeTexto 5">
              <a:extLst>
                <a:ext uri="{FF2B5EF4-FFF2-40B4-BE49-F238E27FC236}">
                  <a16:creationId xmlns:a16="http://schemas.microsoft.com/office/drawing/2014/main" id="{32C07B20-4E19-4459-8648-A6B5182D3B1B}"/>
                </a:ext>
              </a:extLst>
            </p:cNvPr>
            <p:cNvSpPr txBox="1"/>
            <p:nvPr/>
          </p:nvSpPr>
          <p:spPr>
            <a:xfrm>
              <a:off x="422369" y="257688"/>
              <a:ext cx="5745231" cy="594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r">
                <a:defRPr sz="3600" b="1">
                  <a:solidFill>
                    <a:schemeClr val="bg1"/>
                  </a:solidFill>
                  <a:latin typeface="Calibri" charset="0"/>
                  <a:ea typeface="ＭＳ Ｐゴシック" charset="-128"/>
                </a:defRPr>
              </a:lvl1pPr>
              <a:lvl2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r>
                <a:rPr lang="pt-BR" dirty="0"/>
                <a:t>SISTEMAS, REGRAS E PROCEDIMENTOS</a:t>
              </a:r>
            </a:p>
          </p:txBody>
        </p:sp>
      </p:grpSp>
      <p:pic>
        <p:nvPicPr>
          <p:cNvPr id="9" name="Imagem 8">
            <a:extLst>
              <a:ext uri="{FF2B5EF4-FFF2-40B4-BE49-F238E27FC236}">
                <a16:creationId xmlns:a16="http://schemas.microsoft.com/office/drawing/2014/main" id="{F865AB94-8A89-4C5C-8CFA-FFDB6E0F2B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89" y="385322"/>
            <a:ext cx="2284046" cy="8430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601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7461" y="144023"/>
            <a:ext cx="5986539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Atividades Previstas Implantação do PLD Horário - Sugestão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6030A78-84C2-49E3-A394-1B8EA36C597B}"/>
              </a:ext>
            </a:extLst>
          </p:cNvPr>
          <p:cNvSpPr txBox="1"/>
          <p:nvPr/>
        </p:nvSpPr>
        <p:spPr>
          <a:xfrm>
            <a:off x="244926" y="1122249"/>
            <a:ext cx="868801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/>
            <a:endParaRPr lang="pt-BR" sz="2000" dirty="0"/>
          </a:p>
          <a:p>
            <a:pPr marL="342900" lvl="1" indent="-342900" algn="just">
              <a:buFont typeface="+mj-lt"/>
              <a:buAutoNum type="alphaLcParenR"/>
            </a:pPr>
            <a:r>
              <a:rPr lang="pt-BR" sz="2000" b="1" dirty="0"/>
              <a:t>Validação e Aprovação da Metodologia (Res. CNPE Nº 07/16)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1800" dirty="0"/>
              <a:t>Entrar no cronograma da CPAMP incluindo a validação da metodologia em consulta pública</a:t>
            </a:r>
          </a:p>
          <a:p>
            <a:pPr marL="342900" lvl="1" indent="-342900" algn="just">
              <a:buFont typeface="+mj-lt"/>
              <a:buAutoNum type="alphaLcParenR"/>
            </a:pPr>
            <a:r>
              <a:rPr lang="pt-BR" sz="2000" b="1" dirty="0"/>
              <a:t>Adequação da Base Legal e Regulatória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1800" dirty="0"/>
              <a:t>Legislação, Regras, Procedimentos, Acordo Operacional ONS/CCEE</a:t>
            </a:r>
          </a:p>
          <a:p>
            <a:pPr marL="342900" lvl="1" indent="-342900" algn="just">
              <a:buFont typeface="+mj-lt"/>
              <a:buAutoNum type="alphaLcParenR"/>
            </a:pPr>
            <a:r>
              <a:rPr lang="pt-BR" sz="2000" b="1" dirty="0"/>
              <a:t>Realização de Workshops com Instituições e agentes setoriais – difusão no mercado</a:t>
            </a:r>
          </a:p>
          <a:p>
            <a:pPr marL="342900" lvl="1" indent="-342900" algn="just">
              <a:buFont typeface="+mj-lt"/>
              <a:buAutoNum type="alphaLcParenR"/>
            </a:pPr>
            <a:r>
              <a:rPr lang="pt-BR" sz="2000" b="1" dirty="0"/>
              <a:t>Avaliação de Impactos em Regras e </a:t>
            </a:r>
            <a:r>
              <a:rPr lang="pt-BR" sz="2000" b="1" dirty="0" err="1"/>
              <a:t>PdCs</a:t>
            </a:r>
            <a:endParaRPr lang="pt-BR" sz="2000" b="1" dirty="0"/>
          </a:p>
          <a:p>
            <a:pPr marL="342900" lvl="1" indent="-342900" algn="just">
              <a:buFont typeface="+mj-lt"/>
              <a:buAutoNum type="alphaLcParenR"/>
            </a:pPr>
            <a:r>
              <a:rPr lang="pt-BR" sz="2000" b="1" dirty="0"/>
              <a:t>Avaliação de Impactos em Sistemas – </a:t>
            </a:r>
            <a:r>
              <a:rPr lang="pt-BR" sz="2000" b="1" dirty="0" err="1"/>
              <a:t>Cliq</a:t>
            </a:r>
            <a:r>
              <a:rPr lang="pt-BR" sz="2000" b="1" dirty="0"/>
              <a:t> (CCEE) e outros</a:t>
            </a:r>
          </a:p>
          <a:p>
            <a:pPr marL="342900" lvl="1" indent="-342900" algn="just">
              <a:buFont typeface="+mj-lt"/>
              <a:buAutoNum type="alphaLcParenR"/>
            </a:pPr>
            <a:r>
              <a:rPr lang="pt-BR" sz="2000" b="1" dirty="0"/>
              <a:t>Implantação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1800" dirty="0"/>
              <a:t>Treinamentos modelos e ferramentas computacionais de suporte, Regras, </a:t>
            </a:r>
            <a:r>
              <a:rPr lang="pt-BR" sz="1800" dirty="0" err="1"/>
              <a:t>PdCs</a:t>
            </a:r>
            <a:endParaRPr lang="pt-BR" sz="1800" dirty="0"/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1800" dirty="0"/>
              <a:t>Operação sombra com divulgação junto com os resultados oficiais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1800" dirty="0"/>
              <a:t>Operação Assistida 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endParaRPr lang="pt-BR" sz="1800" dirty="0"/>
          </a:p>
          <a:p>
            <a:pPr marL="285750" lvl="1" indent="-285750" algn="just">
              <a:buFont typeface="Wingdings" panose="05000000000000000000" pitchFamily="2" charset="2"/>
              <a:buChar char="v"/>
            </a:pPr>
            <a:endParaRPr lang="pt-BR" sz="2000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AE6DC0C7-79A4-4CD4-8D90-CEE3C9D9E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84756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37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7461" y="144023"/>
            <a:ext cx="5986539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Aspectos de Desenho de Mercado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6030A78-84C2-49E3-A394-1B8EA36C597B}"/>
              </a:ext>
            </a:extLst>
          </p:cNvPr>
          <p:cNvSpPr txBox="1"/>
          <p:nvPr/>
        </p:nvSpPr>
        <p:spPr>
          <a:xfrm>
            <a:off x="281313" y="1037826"/>
            <a:ext cx="868801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2pPr marL="0" lvl="1" algn="just">
              <a:defRPr sz="2000"/>
            </a:lvl2pPr>
            <a:lvl3pPr marL="742950" lvl="2" indent="-285750" algn="just">
              <a:buFont typeface="Wingdings" panose="05000000000000000000" pitchFamily="2" charset="2"/>
              <a:buChar char="ü"/>
              <a:defRPr sz="2000"/>
            </a:lvl3pPr>
          </a:lstStyle>
          <a:p>
            <a:pPr marL="457200" lvl="1" indent="-457200">
              <a:buFont typeface="+mj-lt"/>
              <a:buAutoNum type="alphaLcParenR"/>
            </a:pPr>
            <a:r>
              <a:rPr lang="pt-BR" b="1" dirty="0"/>
              <a:t>Novos Negócios</a:t>
            </a:r>
          </a:p>
          <a:p>
            <a:pPr lvl="2"/>
            <a:r>
              <a:rPr lang="pt-BR" sz="1800" dirty="0"/>
              <a:t>Tipos: Capacidade, Ponta, Energia, e Serviços Ancilares</a:t>
            </a:r>
          </a:p>
          <a:p>
            <a:pPr marL="457200" lvl="1" indent="-457200" algn="l">
              <a:buFont typeface="+mj-lt"/>
              <a:buAutoNum type="alphaLcParenR"/>
            </a:pPr>
            <a:r>
              <a:rPr lang="pt-BR" b="1" dirty="0"/>
              <a:t>Operação</a:t>
            </a:r>
          </a:p>
          <a:p>
            <a:pPr lvl="2"/>
            <a:r>
              <a:rPr lang="pt-BR" sz="1800" dirty="0"/>
              <a:t>Despacho horários x semi-horários</a:t>
            </a:r>
          </a:p>
          <a:p>
            <a:pPr lvl="2"/>
            <a:r>
              <a:rPr lang="pt-BR" sz="1800" dirty="0"/>
              <a:t>Definição dos dados e parâmetros de Entrada</a:t>
            </a:r>
          </a:p>
          <a:p>
            <a:pPr lvl="2"/>
            <a:r>
              <a:rPr lang="pt-BR" sz="1800" dirty="0"/>
              <a:t>Restrições Operativas e de Transmissão</a:t>
            </a:r>
          </a:p>
          <a:p>
            <a:pPr lvl="2"/>
            <a:r>
              <a:rPr lang="pt-BR" sz="1800" dirty="0"/>
              <a:t>Remuneração dos custos de partida e de rampa </a:t>
            </a:r>
          </a:p>
          <a:p>
            <a:pPr lvl="2"/>
            <a:r>
              <a:rPr lang="pt-BR" sz="1800" dirty="0"/>
              <a:t>Pagamento de Serviços Ancilares</a:t>
            </a:r>
          </a:p>
          <a:p>
            <a:pPr lvl="2"/>
            <a:r>
              <a:rPr lang="pt-BR" sz="1800" dirty="0"/>
              <a:t>Despacho fora da ordem de mérito</a:t>
            </a:r>
          </a:p>
          <a:p>
            <a:pPr marL="457200" lvl="1" indent="-457200" algn="l">
              <a:buFont typeface="+mj-lt"/>
              <a:buAutoNum type="alphaLcParenR"/>
            </a:pPr>
            <a:r>
              <a:rPr lang="pt-BR" b="1" dirty="0"/>
              <a:t>Formação de Preço</a:t>
            </a:r>
          </a:p>
          <a:p>
            <a:pPr lvl="2"/>
            <a:r>
              <a:rPr lang="pt-BR" sz="1800" dirty="0"/>
              <a:t>Critério de Obtenção do PLD a partir do CMO</a:t>
            </a:r>
          </a:p>
          <a:p>
            <a:pPr lvl="2"/>
            <a:r>
              <a:rPr lang="pt-BR" sz="1800" dirty="0"/>
              <a:t>Evolução do Modelo x Oferta de Preço</a:t>
            </a:r>
          </a:p>
          <a:p>
            <a:pPr lvl="2"/>
            <a:r>
              <a:rPr lang="pt-BR" sz="1800" dirty="0"/>
              <a:t>Granularidade temporal e espacial (Nodal x Zonal)</a:t>
            </a:r>
          </a:p>
          <a:p>
            <a:pPr lvl="2"/>
            <a:r>
              <a:rPr lang="pt-BR" sz="1800" dirty="0"/>
              <a:t>PLD min e max</a:t>
            </a:r>
          </a:p>
          <a:p>
            <a:pPr marL="457200" lvl="1" indent="-457200" algn="l">
              <a:buFont typeface="+mj-lt"/>
              <a:buAutoNum type="alphaLcParenR"/>
            </a:pPr>
            <a:r>
              <a:rPr lang="pt-BR" b="1" dirty="0"/>
              <a:t>Contratação</a:t>
            </a:r>
          </a:p>
          <a:p>
            <a:pPr lvl="2"/>
            <a:r>
              <a:rPr lang="pt-BR" sz="1800" dirty="0"/>
              <a:t>Forma: Registro Ex-ante x Ex-post</a:t>
            </a:r>
          </a:p>
          <a:p>
            <a:pPr lvl="2"/>
            <a:r>
              <a:rPr lang="pt-BR" sz="1800" dirty="0"/>
              <a:t>Produtos de Curto Prazo: semanais, diários e intra-diários e de Longo Prazo: Derivativos físicos e financeiros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AE6DC0C7-79A4-4CD4-8D90-CEE3C9D9E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84756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53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7461" y="144023"/>
            <a:ext cx="5986539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Aspectos de Desenho de Mercado (cont.)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6030A78-84C2-49E3-A394-1B8EA36C597B}"/>
              </a:ext>
            </a:extLst>
          </p:cNvPr>
          <p:cNvSpPr txBox="1"/>
          <p:nvPr/>
        </p:nvSpPr>
        <p:spPr>
          <a:xfrm>
            <a:off x="320520" y="1003959"/>
            <a:ext cx="868801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2pPr marL="0" lvl="1" algn="just">
              <a:defRPr sz="2000"/>
            </a:lvl2pPr>
            <a:lvl3pPr marL="742950" lvl="2" indent="-285750" algn="just">
              <a:buFont typeface="Wingdings" panose="05000000000000000000" pitchFamily="2" charset="2"/>
              <a:buChar char="ü"/>
              <a:defRPr sz="2000"/>
            </a:lvl3pPr>
          </a:lstStyle>
          <a:p>
            <a:pPr marL="457200" lvl="1" indent="-457200">
              <a:buFont typeface="+mj-lt"/>
              <a:buAutoNum type="alphaLcParenR" startAt="6"/>
            </a:pPr>
            <a:r>
              <a:rPr lang="pt-BR" b="1" dirty="0"/>
              <a:t>Contabilização e Liquidação Financeira</a:t>
            </a:r>
          </a:p>
          <a:p>
            <a:pPr lvl="2"/>
            <a:r>
              <a:rPr lang="pt-BR" sz="1800" dirty="0"/>
              <a:t>Dados de medição (ajustes)</a:t>
            </a:r>
          </a:p>
          <a:p>
            <a:pPr lvl="2"/>
            <a:r>
              <a:rPr lang="pt-BR" sz="1800" dirty="0"/>
              <a:t>Redução dos ciclos de contabilização e liquidação financeira</a:t>
            </a:r>
          </a:p>
          <a:p>
            <a:pPr lvl="2"/>
            <a:r>
              <a:rPr lang="pt-BR" sz="1800" dirty="0"/>
              <a:t>Chamada de Margem diária</a:t>
            </a:r>
          </a:p>
          <a:p>
            <a:pPr lvl="2"/>
            <a:r>
              <a:rPr lang="pt-BR" sz="1800" dirty="0"/>
              <a:t>Banco Garantidor</a:t>
            </a:r>
          </a:p>
          <a:p>
            <a:pPr lvl="2"/>
            <a:r>
              <a:rPr lang="pt-BR" sz="1800" dirty="0"/>
              <a:t>Rateio das Inadimplência</a:t>
            </a:r>
          </a:p>
          <a:p>
            <a:pPr lvl="2"/>
            <a:r>
              <a:rPr lang="pt-BR" sz="1800" dirty="0"/>
              <a:t>Monitoramento e Desligamento de Agentes</a:t>
            </a:r>
          </a:p>
          <a:p>
            <a:pPr lvl="2"/>
            <a:r>
              <a:rPr lang="pt-BR" sz="1800" dirty="0"/>
              <a:t>Impactos tributários</a:t>
            </a:r>
          </a:p>
          <a:p>
            <a:pPr lvl="2"/>
            <a:r>
              <a:rPr lang="pt-BR" sz="1800" dirty="0"/>
              <a:t>Soluções de Câmara de Compensação (Clearing House)</a:t>
            </a:r>
            <a:endParaRPr lang="pt-BR" dirty="0"/>
          </a:p>
          <a:p>
            <a:pPr marL="457200" lvl="1" indent="-457200">
              <a:buFont typeface="+mj-lt"/>
              <a:buAutoNum type="alphaLcParenR" startAt="6"/>
            </a:pPr>
            <a:r>
              <a:rPr lang="pt-BR" b="1" dirty="0"/>
              <a:t>Regras de Comercialização</a:t>
            </a:r>
          </a:p>
          <a:p>
            <a:pPr lvl="2"/>
            <a:r>
              <a:rPr lang="pt-BR" sz="1800" dirty="0"/>
              <a:t>Ex. apuração de penalidades (base mensal), modulação dos contratos e garantias físicas e tratamento do risco hidrológico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AE6DC0C7-79A4-4CD4-8D90-CEE3C9D9E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84756"/>
            <a:ext cx="2284046" cy="84300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74309" y="4831061"/>
            <a:ext cx="7834753" cy="1446550"/>
          </a:xfrm>
          <a:prstGeom prst="rect">
            <a:avLst/>
          </a:prstGeom>
          <a:solidFill>
            <a:schemeClr val="tx2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/>
              <a:t>O conjunto completo de mudanças é grande e uma implantação em etapas é o mais recomendável</a:t>
            </a:r>
          </a:p>
          <a:p>
            <a:pPr algn="ctr"/>
            <a:r>
              <a:rPr lang="pt-BR" sz="2000" b="1" u="sng" dirty="0"/>
              <a:t>- Aprovar com regulador e mercado um plano de implantação e mudanças realista -</a:t>
            </a:r>
          </a:p>
        </p:txBody>
      </p:sp>
    </p:spTree>
    <p:extLst>
      <p:ext uri="{BB962C8B-B14F-4D97-AF65-F5344CB8AC3E}">
        <p14:creationId xmlns:p14="http://schemas.microsoft.com/office/powerpoint/2010/main" val="233233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5788" y="211310"/>
            <a:ext cx="7208212" cy="38271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</a:rPr>
              <a:t>Contabilização e Liquidação Financeiras </a:t>
            </a: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BE103C89-E731-4999-84C0-A044B7739E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79473"/>
              </p:ext>
            </p:extLst>
          </p:nvPr>
        </p:nvGraphicFramePr>
        <p:xfrm>
          <a:off x="486357" y="1123425"/>
          <a:ext cx="8277335" cy="24942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912439">
                  <a:extLst>
                    <a:ext uri="{9D8B030D-6E8A-4147-A177-3AD203B41FA5}">
                      <a16:colId xmlns:a16="http://schemas.microsoft.com/office/drawing/2014/main" val="3875416921"/>
                    </a:ext>
                  </a:extLst>
                </a:gridCol>
                <a:gridCol w="4364896">
                  <a:extLst>
                    <a:ext uri="{9D8B030D-6E8A-4147-A177-3AD203B41FA5}">
                      <a16:colId xmlns:a16="http://schemas.microsoft.com/office/drawing/2014/main" val="3905754980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pt-BR" b="1" dirty="0">
                          <a:solidFill>
                            <a:schemeClr val="bg1"/>
                          </a:solidFill>
                        </a:rPr>
                        <a:t>Periodicidade da Apuração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87955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/>
                        <a:t>Mercado de Curto Prazo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dirty="0"/>
                        <a:t>Horária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2346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/>
                        <a:t>Preço de Liquidação das Diferenças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Valores horários apurados em base diária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695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/>
                        <a:t>Garantias Financeiras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Aporte Mensal - pré-pagamento x chamada diária ajustada ao longo</a:t>
                      </a:r>
                      <a:r>
                        <a:rPr lang="pt-BR" baseline="0" dirty="0"/>
                        <a:t> do mês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086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/>
                        <a:t>Registro de Contrato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Janela mínima</a:t>
                      </a:r>
                      <a:r>
                        <a:rPr lang="pt-BR" baseline="0" dirty="0"/>
                        <a:t> </a:t>
                      </a:r>
                      <a:r>
                        <a:rPr lang="pt-BR" dirty="0"/>
                        <a:t>diária (Ex-ante x Ex-post ?)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01037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/>
                        <a:t>Contabilização e Liquidação Financeira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Base máxima mensal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836474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CBCD9CD8-5B8C-4071-AC1E-8FC5F4384D35}"/>
              </a:ext>
            </a:extLst>
          </p:cNvPr>
          <p:cNvSpPr txBox="1"/>
          <p:nvPr/>
        </p:nvSpPr>
        <p:spPr>
          <a:xfrm>
            <a:off x="312874" y="3995193"/>
            <a:ext cx="88903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v"/>
            </a:pPr>
            <a:r>
              <a:rPr lang="pt-BR" sz="1800" dirty="0">
                <a:solidFill>
                  <a:prstClr val="black"/>
                </a:solidFill>
              </a:rPr>
              <a:t>A formulação algébrica das Regras de Comercialização deve estar adequada para  contemplar o preço em base diária com discretização horária </a:t>
            </a:r>
          </a:p>
          <a:p>
            <a:pPr marL="342900" lvl="0" indent="-3429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pt-BR" sz="1800" dirty="0">
                <a:solidFill>
                  <a:prstClr val="black"/>
                </a:solidFill>
              </a:rPr>
              <a:t>Os valores horários apurados em </a:t>
            </a:r>
            <a:r>
              <a:rPr lang="pt-BR" sz="1800" b="1" u="sng" dirty="0">
                <a:solidFill>
                  <a:prstClr val="black"/>
                </a:solidFill>
              </a:rPr>
              <a:t>base diária</a:t>
            </a:r>
            <a:r>
              <a:rPr lang="pt-BR" sz="1800" dirty="0">
                <a:solidFill>
                  <a:prstClr val="black"/>
                </a:solidFill>
              </a:rPr>
              <a:t> é vital para que o mercado possa reagir ao novo sinal e as incertezas nas variáveis do cálculo do preço diminuam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pt-BR" sz="1800" dirty="0"/>
              <a:t>A periodicidade da contabilização e liquidação do MCP que hoje é em base mensal não precisa ser </a:t>
            </a:r>
            <a:r>
              <a:rPr lang="pt-BR" sz="1800" b="1" dirty="0"/>
              <a:t>necessariamente</a:t>
            </a:r>
            <a:r>
              <a:rPr lang="pt-BR" sz="1800" dirty="0"/>
              <a:t> ser reduzida com a implantação do preço horário, entretanto há alguns benefícios devem ser considerados na redução dos prazos atuais</a:t>
            </a:r>
          </a:p>
          <a:p>
            <a:pPr marL="800100" lvl="1" indent="-342900" algn="just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pt-BR" sz="1800" dirty="0"/>
              <a:t>Tema para debate contínuo de aprimoramento (implantação em etapas)</a:t>
            </a:r>
          </a:p>
          <a:p>
            <a:pPr marL="342900" lvl="0" indent="-342900" algn="just">
              <a:buFont typeface="Wingdings" panose="05000000000000000000" pitchFamily="2" charset="2"/>
              <a:buChar char="v"/>
            </a:pPr>
            <a:endParaRPr lang="pt-BR" sz="1800" dirty="0">
              <a:solidFill>
                <a:prstClr val="black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B86D25E1-2F24-4BFC-829D-1FEB227DE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63267" y="1016000"/>
            <a:ext cx="1884525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800" dirty="0"/>
              <a:t>Sugestões</a:t>
            </a:r>
          </a:p>
        </p:txBody>
      </p:sp>
    </p:spTree>
    <p:extLst>
      <p:ext uri="{BB962C8B-B14F-4D97-AF65-F5344CB8AC3E}">
        <p14:creationId xmlns:p14="http://schemas.microsoft.com/office/powerpoint/2010/main" val="297200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4" name="Agrupar 3">
            <a:extLst>
              <a:ext uri="{FF2B5EF4-FFF2-40B4-BE49-F238E27FC236}">
                <a16:creationId xmlns:a16="http://schemas.microsoft.com/office/drawing/2014/main" id="{5D659011-B45F-49E4-97B2-D449C7E232D9}"/>
              </a:ext>
            </a:extLst>
          </p:cNvPr>
          <p:cNvGrpSpPr/>
          <p:nvPr/>
        </p:nvGrpSpPr>
        <p:grpSpPr>
          <a:xfrm>
            <a:off x="3245796" y="2326341"/>
            <a:ext cx="5745231" cy="646331"/>
            <a:chOff x="422369" y="257688"/>
            <a:chExt cx="5745231" cy="646331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D4818260-AEFB-4AD9-A057-8B5C15A92696}"/>
                </a:ext>
              </a:extLst>
            </p:cNvPr>
            <p:cNvSpPr/>
            <p:nvPr/>
          </p:nvSpPr>
          <p:spPr>
            <a:xfrm>
              <a:off x="422369" y="257688"/>
              <a:ext cx="5745231" cy="594576"/>
            </a:xfrm>
            <a:prstGeom prst="rect">
              <a:avLst/>
            </a:prstGeom>
            <a:noFill/>
          </p:spPr>
        </p:sp>
        <p:sp>
          <p:nvSpPr>
            <p:cNvPr id="6" name="CaixaDeTexto 5">
              <a:extLst>
                <a:ext uri="{FF2B5EF4-FFF2-40B4-BE49-F238E27FC236}">
                  <a16:creationId xmlns:a16="http://schemas.microsoft.com/office/drawing/2014/main" id="{32C07B20-4E19-4459-8648-A6B5182D3B1B}"/>
                </a:ext>
              </a:extLst>
            </p:cNvPr>
            <p:cNvSpPr txBox="1"/>
            <p:nvPr/>
          </p:nvSpPr>
          <p:spPr>
            <a:xfrm>
              <a:off x="422369" y="257688"/>
              <a:ext cx="57452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r">
                <a:defRPr sz="3600" b="1">
                  <a:solidFill>
                    <a:schemeClr val="bg1"/>
                  </a:solidFill>
                  <a:latin typeface="Calibri" charset="0"/>
                  <a:ea typeface="ＭＳ Ｐゴシック" charset="-128"/>
                </a:defRPr>
              </a:lvl1pPr>
              <a:lvl2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>
                <a:defRPr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r>
                <a:rPr lang="pt-BR" dirty="0"/>
                <a:t>CONSIDERAÇÕES FINAIS</a:t>
              </a:r>
            </a:p>
          </p:txBody>
        </p:sp>
      </p:grpSp>
      <p:pic>
        <p:nvPicPr>
          <p:cNvPr id="8" name="Imagem 7">
            <a:extLst>
              <a:ext uri="{FF2B5EF4-FFF2-40B4-BE49-F238E27FC236}">
                <a16:creationId xmlns:a16="http://schemas.microsoft.com/office/drawing/2014/main" id="{DB3B253D-B870-4546-90B0-581F65407B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89" y="385322"/>
            <a:ext cx="2284046" cy="8430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248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2919" y="-39777"/>
            <a:ext cx="3563470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Impacto nos Agentes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C7125444-CB67-4614-9EE6-C4B9E62416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563478"/>
              </p:ext>
            </p:extLst>
          </p:nvPr>
        </p:nvGraphicFramePr>
        <p:xfrm>
          <a:off x="680995" y="1462768"/>
          <a:ext cx="8180430" cy="41859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060650">
                  <a:extLst>
                    <a:ext uri="{9D8B030D-6E8A-4147-A177-3AD203B41FA5}">
                      <a16:colId xmlns:a16="http://schemas.microsoft.com/office/drawing/2014/main" val="3875416921"/>
                    </a:ext>
                  </a:extLst>
                </a:gridCol>
                <a:gridCol w="6119780">
                  <a:extLst>
                    <a:ext uri="{9D8B030D-6E8A-4147-A177-3AD203B41FA5}">
                      <a16:colId xmlns:a16="http://schemas.microsoft.com/office/drawing/2014/main" val="3905754980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pt-BR" b="1" dirty="0">
                          <a:solidFill>
                            <a:schemeClr val="bg1"/>
                          </a:solidFill>
                        </a:rPr>
                        <a:t>Impactos da Precificação Horária nos Agentes</a:t>
                      </a:r>
                    </a:p>
                  </a:txBody>
                  <a:tcPr>
                    <a:solidFill>
                      <a:srgbClr val="E9703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87955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b="1" dirty="0"/>
                        <a:t>Geradores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dirty="0"/>
                        <a:t>Mercado mais dinâmico com novos produtos (flexibilidade horária) de energia, capacidade, ponta, serviços </a:t>
                      </a:r>
                      <a:r>
                        <a:rPr lang="pt-BR" sz="1600" dirty="0" err="1"/>
                        <a:t>ancilares</a:t>
                      </a:r>
                      <a:endParaRPr lang="pt-BR" sz="1600" dirty="0"/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pt-BR" sz="1600" dirty="0"/>
                        <a:t>Novas oportunidades de negócio (GD, Armazenamento e backup)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2346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b="1" dirty="0"/>
                        <a:t>Comercializadores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pt-BR" sz="1600" dirty="0"/>
                        <a:t>Mercado mais dinâmico com novos produtos (flexibilidade horária) e maior liquidez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dirty="0"/>
                        <a:t>Impactos nas atividades de comercialização (</a:t>
                      </a:r>
                      <a:r>
                        <a:rPr lang="pt-BR" sz="1600" dirty="0" err="1"/>
                        <a:t>back</a:t>
                      </a:r>
                      <a:r>
                        <a:rPr lang="pt-BR" sz="1600" dirty="0"/>
                        <a:t>, </a:t>
                      </a:r>
                      <a:r>
                        <a:rPr lang="pt-BR" sz="1600" dirty="0" err="1"/>
                        <a:t>midle</a:t>
                      </a:r>
                      <a:r>
                        <a:rPr lang="pt-BR" sz="1600" dirty="0"/>
                        <a:t> e front office)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pt-BR" sz="1600" dirty="0"/>
                        <a:t>Ampliação da importância do comercializador varejista/agregador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695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b="1" dirty="0"/>
                        <a:t>Distribuidores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pt-BR" sz="1600" dirty="0"/>
                        <a:t>Possibilidade de redução de ESS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pt-BR" sz="1600" dirty="0"/>
                        <a:t>Mudança na gestão de riscos no MCP e no fluxo de caixa das Distribuidoras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pt-BR" sz="1600" dirty="0"/>
                        <a:t>Impactos nas tarifas / ponta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dirty="0"/>
                        <a:t>Novas oportunidades de negócio (GD, Armazenamento e backup)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086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b="1" dirty="0"/>
                        <a:t>Consumidores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pt-BR" sz="1600" dirty="0"/>
                        <a:t>Ampliação da Resposta da demanda (energia e capacidade)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836474"/>
                  </a:ext>
                </a:extLst>
              </a:tr>
            </a:tbl>
          </a:graphicData>
        </a:graphic>
      </p:graphicFrame>
      <p:pic>
        <p:nvPicPr>
          <p:cNvPr id="7" name="Imagem 6">
            <a:extLst>
              <a:ext uri="{FF2B5EF4-FFF2-40B4-BE49-F238E27FC236}">
                <a16:creationId xmlns:a16="http://schemas.microsoft.com/office/drawing/2014/main" id="{673D5F60-A33E-4C29-A230-1B724C41F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05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8289" y="49590"/>
            <a:ext cx="3563470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Benefícios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C7125444-CB67-4614-9EE6-C4B9E62416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513385"/>
              </p:ext>
            </p:extLst>
          </p:nvPr>
        </p:nvGraphicFramePr>
        <p:xfrm>
          <a:off x="677123" y="1334765"/>
          <a:ext cx="7845509" cy="43027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976283">
                  <a:extLst>
                    <a:ext uri="{9D8B030D-6E8A-4147-A177-3AD203B41FA5}">
                      <a16:colId xmlns:a16="http://schemas.microsoft.com/office/drawing/2014/main" val="3875416921"/>
                    </a:ext>
                  </a:extLst>
                </a:gridCol>
                <a:gridCol w="5869226">
                  <a:extLst>
                    <a:ext uri="{9D8B030D-6E8A-4147-A177-3AD203B41FA5}">
                      <a16:colId xmlns:a16="http://schemas.microsoft.com/office/drawing/2014/main" val="3905754980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pt-BR" b="1" dirty="0">
                          <a:solidFill>
                            <a:schemeClr val="bg1"/>
                          </a:solidFill>
                        </a:rPr>
                        <a:t>Benefícios do aprimoramento da precificação do MCP justificam os esforços</a:t>
                      </a:r>
                    </a:p>
                  </a:txBody>
                  <a:tcPr>
                    <a:solidFill>
                      <a:srgbClr val="E9703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87955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b="1" dirty="0"/>
                        <a:t>Planejamento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dirty="0"/>
                        <a:t>Diversificação da matriz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dirty="0"/>
                        <a:t>Desenvolvimento de novas tecnologias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dirty="0"/>
                        <a:t>Atração de Investimentos para a expansão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dirty="0"/>
                        <a:t>Sustentabilidade Energética, Econômica e Financeira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dirty="0"/>
                        <a:t>Adequação de suprimento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2346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b="1" dirty="0"/>
                        <a:t>Operação </a:t>
                      </a:r>
                    </a:p>
                    <a:p>
                      <a:endParaRPr lang="pt-B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Utilização de novos recursos e tecnologias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Maior flexibilidade operativa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Aprimoramento do despacho e uso mais eficiente dos recursos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Segurança de abastecimento e qualidade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695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b="1" dirty="0"/>
                        <a:t>Comercialização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Novos ambientes de comercialização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Novos modelos de negócio, produtos e atores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Maior liquidez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Gestão de Risco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Segurança Financeira</a:t>
                      </a:r>
                    </a:p>
                    <a:p>
                      <a:pPr marL="285750" marR="0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Competitividade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086183"/>
                  </a:ext>
                </a:extLst>
              </a:tr>
            </a:tbl>
          </a:graphicData>
        </a:graphic>
      </p:graphicFrame>
      <p:pic>
        <p:nvPicPr>
          <p:cNvPr id="7" name="Imagem 6">
            <a:extLst>
              <a:ext uri="{FF2B5EF4-FFF2-40B4-BE49-F238E27FC236}">
                <a16:creationId xmlns:a16="http://schemas.microsoft.com/office/drawing/2014/main" id="{673D5F60-A33E-4C29-A230-1B724C41F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90"/>
            <a:ext cx="2284046" cy="8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2919" y="112624"/>
            <a:ext cx="3563470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Considerações Finais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6030A78-84C2-49E3-A394-1B8EA36C597B}"/>
              </a:ext>
            </a:extLst>
          </p:cNvPr>
          <p:cNvSpPr txBox="1"/>
          <p:nvPr/>
        </p:nvSpPr>
        <p:spPr>
          <a:xfrm>
            <a:off x="315536" y="1309169"/>
            <a:ext cx="861745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pt-BR" b="1" dirty="0"/>
              <a:t>Ampliar as discussões relativas ao aprimoramento e evolução do mercado com os Agentes/Associações e instituições setoriais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2000" dirty="0"/>
              <a:t>Construção em conjunto com os Agentes de uma Visão de Futuro detalhada com metas e prazos bem definidos para dar transparência e visibilidade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endParaRPr lang="pt-BR" dirty="0"/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pt-BR" b="1" dirty="0"/>
              <a:t>Aprimorar a modelagem do preço horário na cadeia de modelos com prioridade na representação das variáveis da geração hidrelétrica (pequenas capacidades de armazenamento), térmica (custos e tempos de partidas e paradas), renováveis (inserção da variabilidade das fontes) e incertezas na previsão de carga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2000" dirty="0"/>
              <a:t>Avaliar modelo de simulação único adotado para um período menor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2000" dirty="0"/>
              <a:t>Estudar e debater profundamente a oferta de preços no mercado</a:t>
            </a:r>
          </a:p>
          <a:p>
            <a:pPr marL="285750" lvl="1" indent="-285750" algn="just">
              <a:buFont typeface="Wingdings" panose="05000000000000000000" pitchFamily="2" charset="2"/>
              <a:buChar char="v"/>
            </a:pPr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5B62966-6A08-422C-9862-F691B193C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35" y="112624"/>
            <a:ext cx="2581835" cy="95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3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1">
            <a:extLst>
              <a:ext uri="{FF2B5EF4-FFF2-40B4-BE49-F238E27FC236}">
                <a16:creationId xmlns:a16="http://schemas.microsoft.com/office/drawing/2014/main" id="{9846E099-8051-4CE6-ABD4-9F7DC191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2919" y="112624"/>
            <a:ext cx="3563470" cy="48906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2800" b="1" dirty="0">
                <a:solidFill>
                  <a:schemeClr val="accent6">
                    <a:lumMod val="75000"/>
                  </a:schemeClr>
                </a:solidFill>
              </a:rPr>
              <a:t>Considerações Finais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6030A78-84C2-49E3-A394-1B8EA36C597B}"/>
              </a:ext>
            </a:extLst>
          </p:cNvPr>
          <p:cNvSpPr txBox="1"/>
          <p:nvPr/>
        </p:nvSpPr>
        <p:spPr>
          <a:xfrm>
            <a:off x="315536" y="1168492"/>
            <a:ext cx="861745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pt-BR" b="1" dirty="0"/>
              <a:t>A implantação do preço horário é </a:t>
            </a:r>
            <a:r>
              <a:rPr lang="pt-BR" b="1" u="sng" dirty="0"/>
              <a:t>necessária</a:t>
            </a:r>
            <a:r>
              <a:rPr lang="pt-BR" b="1" dirty="0"/>
              <a:t> para a operação e para o mercado e deve ser realizada o mais rápido possível</a:t>
            </a:r>
          </a:p>
          <a:p>
            <a:pPr marL="800100" lvl="2" indent="-342900" algn="just">
              <a:buFont typeface="Wingdings" panose="05000000000000000000" pitchFamily="2" charset="2"/>
              <a:buChar char="ü"/>
            </a:pPr>
            <a:r>
              <a:rPr lang="pt-BR" sz="2000" dirty="0"/>
              <a:t>Apesar do prazo 2019 parecer curto para um aprofundamento amplo que o tema requer - </a:t>
            </a:r>
            <a:r>
              <a:rPr lang="pt-BR" sz="2000" b="1" dirty="0"/>
              <a:t>sugestão</a:t>
            </a:r>
            <a:r>
              <a:rPr lang="pt-BR" sz="2000" dirty="0"/>
              <a:t> - implantação feita em etapas com um planejamento realista aprovado pelo regulador em consonância com os agentes de mercado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2000" dirty="0"/>
              <a:t>A modelagem tem sido testada na FT-DESSEM do CPAMP e na situação atual é possível adotá-la com evoluções futuras incorporadas no plano de implantação</a:t>
            </a:r>
          </a:p>
          <a:p>
            <a:pPr marL="742950" lvl="2" indent="-285750" algn="just">
              <a:buFont typeface="Wingdings" panose="05000000000000000000" pitchFamily="2" charset="2"/>
              <a:buChar char="ü"/>
            </a:pPr>
            <a:r>
              <a:rPr lang="pt-BR" sz="2000" dirty="0"/>
              <a:t>Debater e aprovar as condições de contorno do preço horário é o ponto mais importante no momento – não será possível acomodar tudo ao mesmo tempo e as evoluções futuras devem estar previstas no plano</a:t>
            </a:r>
          </a:p>
          <a:p>
            <a:pPr marL="285750" lvl="1" indent="-285750" algn="just">
              <a:buFont typeface="Wingdings" panose="05000000000000000000" pitchFamily="2" charset="2"/>
              <a:buChar char="v"/>
            </a:pPr>
            <a:endParaRPr lang="pt-BR" dirty="0"/>
          </a:p>
          <a:p>
            <a:pPr marL="285750" lvl="1" indent="-285750" algn="just">
              <a:buFont typeface="Wingdings" panose="05000000000000000000" pitchFamily="2" charset="2"/>
              <a:buChar char="v"/>
            </a:pPr>
            <a:endParaRPr lang="pt-BR" dirty="0"/>
          </a:p>
          <a:p>
            <a:pPr marL="0" lvl="1" algn="just"/>
            <a:endParaRPr lang="pt-BR" dirty="0"/>
          </a:p>
          <a:p>
            <a:pPr marL="0" lvl="1" algn="just"/>
            <a:endParaRPr lang="pt-BR" dirty="0"/>
          </a:p>
          <a:p>
            <a:pPr marL="0" lvl="1" algn="just"/>
            <a:endParaRPr lang="pt-BR" dirty="0"/>
          </a:p>
          <a:p>
            <a:pPr marL="285750" lvl="1" indent="-285750" algn="just">
              <a:buFont typeface="Wingdings" panose="05000000000000000000" pitchFamily="2" charset="2"/>
              <a:buChar char="v"/>
            </a:pPr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5B62966-6A08-422C-9862-F691B193C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35" y="112624"/>
            <a:ext cx="2581835" cy="952912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E074D84-AD3A-4CFE-86F7-FAD9FB2BB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6309" y="5399112"/>
            <a:ext cx="1947691" cy="1458888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850103C-2FDD-4EFB-9D03-434E8C0C8DDC}"/>
              </a:ext>
            </a:extLst>
          </p:cNvPr>
          <p:cNvSpPr txBox="1"/>
          <p:nvPr/>
        </p:nvSpPr>
        <p:spPr>
          <a:xfrm>
            <a:off x="1086993" y="5383120"/>
            <a:ext cx="5042342" cy="584775"/>
          </a:xfrm>
          <a:prstGeom prst="rect">
            <a:avLst/>
          </a:prstGeom>
          <a:solidFill>
            <a:srgbClr val="E97034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sz="3200" b="1" dirty="0"/>
              <a:t>“O Ótimo é Inimigo do Bom”</a:t>
            </a:r>
          </a:p>
        </p:txBody>
      </p:sp>
    </p:spTree>
    <p:extLst>
      <p:ext uri="{BB962C8B-B14F-4D97-AF65-F5344CB8AC3E}">
        <p14:creationId xmlns:p14="http://schemas.microsoft.com/office/powerpoint/2010/main" val="14798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0"/>
            <a:ext cx="9221324" cy="6858000"/>
            <a:chOff x="0" y="0"/>
            <a:chExt cx="9221324" cy="6858000"/>
          </a:xfrm>
        </p:grpSpPr>
        <p:pic>
          <p:nvPicPr>
            <p:cNvPr id="9" name="Imagem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0" name="Retângulo 9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>
                <a:alpha val="89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1" name="Imagem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  <a:effectLst>
              <a:outerShdw blurRad="25400" dist="12700" algn="r" rotWithShape="0">
                <a:prstClr val="black">
                  <a:alpha val="12000"/>
                </a:prstClr>
              </a:outerShdw>
            </a:effectLst>
          </p:spPr>
        </p:pic>
        <p:pic>
          <p:nvPicPr>
            <p:cNvPr id="14" name="Imagem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78" y="353250"/>
              <a:ext cx="3245178" cy="1197741"/>
            </a:xfrm>
            <a:prstGeom prst="rect">
              <a:avLst/>
            </a:prstGeom>
          </p:spPr>
        </p:pic>
        <p:pic>
          <p:nvPicPr>
            <p:cNvPr id="2" name="Imagem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299722"/>
              <a:ext cx="1669367" cy="2558278"/>
            </a:xfrm>
            <a:prstGeom prst="rect">
              <a:avLst/>
            </a:prstGeom>
          </p:spPr>
        </p:pic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6145" y="0"/>
              <a:ext cx="2975179" cy="4558145"/>
            </a:xfrm>
            <a:prstGeom prst="rect">
              <a:avLst/>
            </a:prstGeom>
          </p:spPr>
        </p:pic>
      </p:grpSp>
      <p:sp>
        <p:nvSpPr>
          <p:cNvPr id="12" name="CaixaDeTexto 11"/>
          <p:cNvSpPr txBox="1"/>
          <p:nvPr/>
        </p:nvSpPr>
        <p:spPr>
          <a:xfrm>
            <a:off x="2448855" y="5055641"/>
            <a:ext cx="30178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0"/>
              </a:spcBef>
              <a:buClr>
                <a:schemeClr val="dk1"/>
              </a:buClr>
            </a:pPr>
            <a:r>
              <a:rPr lang="pt-BR" sz="1400" b="1" dirty="0">
                <a:solidFill>
                  <a:srgbClr val="A84E10"/>
                </a:solidFill>
                <a:latin typeface="+mj-lt"/>
                <a:ea typeface="Verdana" charset="0"/>
                <a:cs typeface="Verdana" charset="0"/>
              </a:rPr>
              <a:t>S</a:t>
            </a:r>
            <a:r>
              <a:rPr lang="en-US" sz="1400" b="1" dirty="0" err="1">
                <a:solidFill>
                  <a:srgbClr val="A84E10"/>
                </a:solidFill>
                <a:latin typeface="+mj-lt"/>
                <a:ea typeface="Verdana" charset="0"/>
                <a:cs typeface="Verdana" charset="0"/>
              </a:rPr>
              <a:t>ão</a:t>
            </a:r>
            <a:r>
              <a:rPr lang="en-US" sz="1400" b="1" dirty="0">
                <a:solidFill>
                  <a:srgbClr val="A84E10"/>
                </a:solidFill>
                <a:latin typeface="+mj-lt"/>
                <a:ea typeface="Verdana" charset="0"/>
                <a:cs typeface="Verdana" charset="0"/>
              </a:rPr>
              <a:t> Paulo</a:t>
            </a:r>
            <a:endParaRPr lang="pt-BR" sz="1400" b="1" dirty="0">
              <a:solidFill>
                <a:srgbClr val="A84E10"/>
              </a:solidFill>
              <a:latin typeface="+mj-lt"/>
              <a:ea typeface="Verdana" charset="0"/>
              <a:cs typeface="Verdana" charset="0"/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</a:pPr>
            <a:r>
              <a:rPr lang="pt-BR" sz="1200" dirty="0">
                <a:solidFill>
                  <a:srgbClr val="E97034"/>
                </a:solidFill>
                <a:latin typeface="+mj-lt"/>
                <a:ea typeface="Verdana" charset="0"/>
                <a:cs typeface="Verdana" charset="0"/>
              </a:rPr>
              <a:t>Rua Surubim, 577</a:t>
            </a:r>
            <a:r>
              <a:rPr lang="pt-BR" sz="1200" dirty="0">
                <a:solidFill>
                  <a:srgbClr val="E97034"/>
                </a:solidFill>
                <a:ea typeface="Verdana" charset="0"/>
                <a:cs typeface="Verdana" charset="0"/>
              </a:rPr>
              <a:t> </a:t>
            </a:r>
            <a:r>
              <a:rPr lang="pt-BR" sz="1200" b="1" dirty="0" err="1">
                <a:solidFill>
                  <a:srgbClr val="E97034"/>
                </a:solidFill>
                <a:ea typeface="Verdana" charset="0"/>
                <a:cs typeface="Verdana" charset="0"/>
              </a:rPr>
              <a:t>I</a:t>
            </a:r>
            <a:r>
              <a:rPr lang="pt-BR" sz="1200" dirty="0">
                <a:solidFill>
                  <a:srgbClr val="E97034"/>
                </a:solidFill>
                <a:ea typeface="Verdana" charset="0"/>
                <a:cs typeface="Verdana" charset="0"/>
              </a:rPr>
              <a:t> </a:t>
            </a:r>
            <a:r>
              <a:rPr lang="pt-BR" sz="1200" dirty="0">
                <a:solidFill>
                  <a:srgbClr val="E97034"/>
                </a:solidFill>
                <a:latin typeface="+mj-lt"/>
                <a:ea typeface="Verdana" charset="0"/>
                <a:cs typeface="Verdana" charset="0"/>
              </a:rPr>
              <a:t>12º andar </a:t>
            </a:r>
          </a:p>
          <a:p>
            <a:pPr lvl="0">
              <a:spcBef>
                <a:spcPts val="0"/>
              </a:spcBef>
              <a:buClr>
                <a:schemeClr val="dk1"/>
              </a:buClr>
            </a:pPr>
            <a:r>
              <a:rPr lang="pt-BR" sz="1200" dirty="0">
                <a:solidFill>
                  <a:srgbClr val="E97034"/>
                </a:solidFill>
                <a:latin typeface="+mj-lt"/>
                <a:ea typeface="Verdana" charset="0"/>
                <a:cs typeface="Verdana" charset="0"/>
              </a:rPr>
              <a:t>CEP 04571 000</a:t>
            </a:r>
            <a:r>
              <a:rPr lang="pt-BR" sz="1200" dirty="0">
                <a:solidFill>
                  <a:srgbClr val="E97034"/>
                </a:solidFill>
                <a:ea typeface="Verdana" charset="0"/>
                <a:cs typeface="Verdana" charset="0"/>
              </a:rPr>
              <a:t> </a:t>
            </a:r>
            <a:r>
              <a:rPr lang="pt-BR" sz="1200" b="1" dirty="0" err="1">
                <a:solidFill>
                  <a:srgbClr val="E97034"/>
                </a:solidFill>
                <a:ea typeface="Verdana" charset="0"/>
                <a:cs typeface="Verdana" charset="0"/>
              </a:rPr>
              <a:t>I</a:t>
            </a:r>
            <a:r>
              <a:rPr lang="pt-BR" sz="1200" dirty="0">
                <a:solidFill>
                  <a:srgbClr val="E97034"/>
                </a:solidFill>
                <a:ea typeface="Verdana" charset="0"/>
                <a:cs typeface="Verdana" charset="0"/>
              </a:rPr>
              <a:t> Brooklin</a:t>
            </a:r>
          </a:p>
          <a:p>
            <a:pPr lvl="0">
              <a:spcBef>
                <a:spcPts val="0"/>
              </a:spcBef>
              <a:buClr>
                <a:schemeClr val="dk1"/>
              </a:buClr>
            </a:pPr>
            <a:r>
              <a:rPr lang="pt-BR" sz="1200" dirty="0">
                <a:solidFill>
                  <a:srgbClr val="E97034"/>
                </a:solidFill>
                <a:latin typeface="+mj-lt"/>
                <a:ea typeface="Verdana" charset="0"/>
                <a:cs typeface="Verdana" charset="0"/>
              </a:rPr>
              <a:t>São Paulo </a:t>
            </a:r>
            <a:r>
              <a:rPr lang="pt-BR" sz="1200" b="1" dirty="0" err="1">
                <a:solidFill>
                  <a:srgbClr val="E97034"/>
                </a:solidFill>
                <a:ea typeface="Verdana" charset="0"/>
                <a:cs typeface="Verdana" charset="0"/>
              </a:rPr>
              <a:t>I</a:t>
            </a:r>
            <a:r>
              <a:rPr lang="pt-BR" sz="1200" dirty="0">
                <a:solidFill>
                  <a:srgbClr val="E97034"/>
                </a:solidFill>
                <a:latin typeface="+mj-lt"/>
                <a:ea typeface="Verdana" charset="0"/>
                <a:cs typeface="Verdana" charset="0"/>
              </a:rPr>
              <a:t> SP</a:t>
            </a:r>
            <a:r>
              <a:rPr lang="pt-BR" sz="1200" dirty="0">
                <a:solidFill>
                  <a:srgbClr val="E97034"/>
                </a:solidFill>
                <a:ea typeface="Verdana" charset="0"/>
                <a:cs typeface="Verdana" charset="0"/>
              </a:rPr>
              <a:t> </a:t>
            </a:r>
            <a:r>
              <a:rPr lang="pt-BR" sz="1200" b="1" dirty="0" err="1">
                <a:solidFill>
                  <a:srgbClr val="E97034"/>
                </a:solidFill>
                <a:ea typeface="Verdana" charset="0"/>
                <a:cs typeface="Verdana" charset="0"/>
              </a:rPr>
              <a:t>I</a:t>
            </a:r>
            <a:r>
              <a:rPr lang="pt-BR" sz="1200" dirty="0">
                <a:solidFill>
                  <a:srgbClr val="E97034"/>
                </a:solidFill>
                <a:ea typeface="Verdana" charset="0"/>
                <a:cs typeface="Verdana" charset="0"/>
              </a:rPr>
              <a:t> Brasil</a:t>
            </a:r>
          </a:p>
          <a:p>
            <a:pPr lvl="0">
              <a:spcBef>
                <a:spcPts val="0"/>
              </a:spcBef>
              <a:buClr>
                <a:schemeClr val="dk1"/>
              </a:buClr>
            </a:pPr>
            <a:r>
              <a:rPr lang="pt-BR" sz="1200" b="1" dirty="0">
                <a:solidFill>
                  <a:srgbClr val="E97034"/>
                </a:solidFill>
                <a:latin typeface="+mj-lt"/>
                <a:ea typeface="Verdana" charset="0"/>
                <a:cs typeface="Verdana" charset="0"/>
              </a:rPr>
              <a:t>Tel.: 55 11 3192 9100</a:t>
            </a:r>
          </a:p>
        </p:txBody>
      </p:sp>
      <p:sp>
        <p:nvSpPr>
          <p:cNvPr id="13" name="CaixaDeTexto 12">
            <a:hlinkClick r:id="rId8"/>
          </p:cNvPr>
          <p:cNvSpPr txBox="1"/>
          <p:nvPr/>
        </p:nvSpPr>
        <p:spPr>
          <a:xfrm>
            <a:off x="2155559" y="6119738"/>
            <a:ext cx="2704763" cy="37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</a:pPr>
            <a:r>
              <a:rPr lang="pt-BR" sz="1600" dirty="0" err="1">
                <a:solidFill>
                  <a:srgbClr val="A84E10"/>
                </a:solidFill>
                <a:latin typeface="+mj-lt"/>
                <a:ea typeface="Verdana" charset="0"/>
                <a:cs typeface="Verdana" charset="0"/>
              </a:rPr>
              <a:t>www.</a:t>
            </a:r>
            <a:r>
              <a:rPr lang="pt-BR" sz="1600" b="1" dirty="0" err="1">
                <a:solidFill>
                  <a:srgbClr val="E97034"/>
                </a:solidFill>
                <a:latin typeface="+mj-lt"/>
                <a:ea typeface="Verdana" charset="0"/>
                <a:cs typeface="Verdana" charset="0"/>
              </a:rPr>
              <a:t>thymosenergia</a:t>
            </a:r>
            <a:r>
              <a:rPr lang="pt-BR" sz="1600" dirty="0" err="1">
                <a:solidFill>
                  <a:srgbClr val="A84E10"/>
                </a:solidFill>
                <a:latin typeface="+mj-lt"/>
                <a:ea typeface="Verdana" charset="0"/>
                <a:cs typeface="Verdana" charset="0"/>
              </a:rPr>
              <a:t>.com.br</a:t>
            </a:r>
            <a:endParaRPr lang="pt-BR" sz="1600" dirty="0">
              <a:solidFill>
                <a:srgbClr val="A84E10"/>
              </a:solidFill>
              <a:latin typeface="+mj-lt"/>
              <a:ea typeface="Verdana" charset="0"/>
              <a:cs typeface="Verdana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6935F1F-9249-4D31-A5DF-6049F94BC838}"/>
              </a:ext>
            </a:extLst>
          </p:cNvPr>
          <p:cNvSpPr txBox="1"/>
          <p:nvPr/>
        </p:nvSpPr>
        <p:spPr>
          <a:xfrm>
            <a:off x="1519311" y="2644170"/>
            <a:ext cx="3129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E97034"/>
                </a:solidFill>
              </a:rPr>
              <a:t>OBRIGADO!</a:t>
            </a:r>
          </a:p>
        </p:txBody>
      </p:sp>
    </p:spTree>
    <p:extLst>
      <p:ext uri="{BB962C8B-B14F-4D97-AF65-F5344CB8AC3E}">
        <p14:creationId xmlns:p14="http://schemas.microsoft.com/office/powerpoint/2010/main" val="143703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Personalizar design">
  <a:themeElements>
    <a:clrScheme name="Personalizada 14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DB6731"/>
      </a:accent1>
      <a:accent2>
        <a:srgbClr val="7F7F7F"/>
      </a:accent2>
      <a:accent3>
        <a:srgbClr val="CB0BC2"/>
      </a:accent3>
      <a:accent4>
        <a:srgbClr val="89AAD3"/>
      </a:accent4>
      <a:accent5>
        <a:srgbClr val="02D863"/>
      </a:accent5>
      <a:accent6>
        <a:srgbClr val="C84340"/>
      </a:accent6>
      <a:hlink>
        <a:srgbClr val="89AAD3"/>
      </a:hlink>
      <a:folHlink>
        <a:srgbClr val="795185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19098</TotalTime>
  <Words>2465</Words>
  <Application>Microsoft Office PowerPoint</Application>
  <PresentationFormat>Apresentação na tela (4:3)</PresentationFormat>
  <Paragraphs>314</Paragraphs>
  <Slides>28</Slides>
  <Notes>28</Notes>
  <HiddenSlides>0</HiddenSlides>
  <MMClips>0</MMClips>
  <ScaleCrop>false</ScaleCrop>
  <HeadingPairs>
    <vt:vector size="8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40" baseType="lpstr">
      <vt:lpstr>ＭＳ Ｐゴシック</vt:lpstr>
      <vt:lpstr>Aaux ProBold</vt:lpstr>
      <vt:lpstr>Aaux ProRegular</vt:lpstr>
      <vt:lpstr>Arial</vt:lpstr>
      <vt:lpstr>Calibri</vt:lpstr>
      <vt:lpstr>Cambria</vt:lpstr>
      <vt:lpstr>Lucida Sans Unicode</vt:lpstr>
      <vt:lpstr>Verdana</vt:lpstr>
      <vt:lpstr>Wingdings</vt:lpstr>
      <vt:lpstr>Office Theme</vt:lpstr>
      <vt:lpstr>Personalizar design</vt:lpstr>
      <vt:lpstr>Gráfico</vt:lpstr>
      <vt:lpstr>Apresentação do PowerPoint</vt:lpstr>
      <vt:lpstr>Apresentação do PowerPoint</vt:lpstr>
      <vt:lpstr>Apresentação do PowerPoint</vt:lpstr>
      <vt:lpstr>MOTIVAÇÃO</vt:lpstr>
      <vt:lpstr>MOTIVAÇÃO</vt:lpstr>
      <vt:lpstr>O Papel do Preço do Mercado de Curto Prazo</vt:lpstr>
      <vt:lpstr>PLD Próximo à Operação Real</vt:lpstr>
      <vt:lpstr>Apresentação do PowerPoint</vt:lpstr>
      <vt:lpstr>Projeto RESEB – 1996 a 1998 </vt:lpstr>
      <vt:lpstr> Resolução ANEEL Nº 290/2000 </vt:lpstr>
      <vt:lpstr>Apresentação do PowerPoint</vt:lpstr>
      <vt:lpstr> Histórico </vt:lpstr>
      <vt:lpstr> Preço Horário - Porque nada avançou ? </vt:lpstr>
      <vt:lpstr>Apresentação do PowerPoint</vt:lpstr>
      <vt:lpstr>Novos Produtos, Negócios e Serviços</vt:lpstr>
      <vt:lpstr>Novos Produtos, Negócios e Serviços</vt:lpstr>
      <vt:lpstr>Estrutura de Preços e Tarifas</vt:lpstr>
      <vt:lpstr>Apresentação do PowerPoint</vt:lpstr>
      <vt:lpstr>Atividades Previstas Implantação do PLD Horário - Sugestão</vt:lpstr>
      <vt:lpstr>Aspectos de Desenho de Mercado</vt:lpstr>
      <vt:lpstr>Aspectos de Desenho de Mercado (cont.)</vt:lpstr>
      <vt:lpstr>Contabilização e Liquidação Financeiras </vt:lpstr>
      <vt:lpstr>Apresentação do PowerPoint</vt:lpstr>
      <vt:lpstr>Impacto nos Agentes</vt:lpstr>
      <vt:lpstr>Benefícios</vt:lpstr>
      <vt:lpstr>Considerações Finais</vt:lpstr>
      <vt:lpstr>Considerações Finais</vt:lpstr>
      <vt:lpstr>Apresentação do PowerPoint</vt:lpstr>
    </vt:vector>
  </TitlesOfParts>
  <Company>Lawrence Publicidade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Stephanie Lawrence</dc:creator>
  <cp:lastModifiedBy>Joao Carlos de Oliveira Mello</cp:lastModifiedBy>
  <cp:revision>1402</cp:revision>
  <cp:lastPrinted>2017-12-12T18:05:39Z</cp:lastPrinted>
  <dcterms:created xsi:type="dcterms:W3CDTF">2016-05-03T09:48:09Z</dcterms:created>
  <dcterms:modified xsi:type="dcterms:W3CDTF">2017-12-13T12:49:37Z</dcterms:modified>
</cp:coreProperties>
</file>