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2" r:id="rId2"/>
    <p:sldMasterId id="2147483654" r:id="rId3"/>
    <p:sldMasterId id="2147490737" r:id="rId4"/>
  </p:sldMasterIdLst>
  <p:notesMasterIdLst>
    <p:notesMasterId r:id="rId48"/>
  </p:notesMasterIdLst>
  <p:handoutMasterIdLst>
    <p:handoutMasterId r:id="rId49"/>
  </p:handoutMasterIdLst>
  <p:sldIdLst>
    <p:sldId id="2491" r:id="rId5"/>
    <p:sldId id="3420" r:id="rId6"/>
    <p:sldId id="3421" r:id="rId7"/>
    <p:sldId id="3713" r:id="rId8"/>
    <p:sldId id="3716" r:id="rId9"/>
    <p:sldId id="3599" r:id="rId10"/>
    <p:sldId id="3727" r:id="rId11"/>
    <p:sldId id="3726" r:id="rId12"/>
    <p:sldId id="3721" r:id="rId13"/>
    <p:sldId id="3722" r:id="rId14"/>
    <p:sldId id="3723" r:id="rId15"/>
    <p:sldId id="3724" r:id="rId16"/>
    <p:sldId id="3725" r:id="rId17"/>
    <p:sldId id="3600" r:id="rId18"/>
    <p:sldId id="3712" r:id="rId19"/>
    <p:sldId id="3602" r:id="rId20"/>
    <p:sldId id="3603" r:id="rId21"/>
    <p:sldId id="3604" r:id="rId22"/>
    <p:sldId id="3601" r:id="rId23"/>
    <p:sldId id="3711" r:id="rId24"/>
    <p:sldId id="3605" r:id="rId25"/>
    <p:sldId id="3606" r:id="rId26"/>
    <p:sldId id="3607" r:id="rId27"/>
    <p:sldId id="3608" r:id="rId28"/>
    <p:sldId id="3609" r:id="rId29"/>
    <p:sldId id="3728" r:id="rId30"/>
    <p:sldId id="3718" r:id="rId31"/>
    <p:sldId id="3614" r:id="rId32"/>
    <p:sldId id="3735" r:id="rId33"/>
    <p:sldId id="3615" r:id="rId34"/>
    <p:sldId id="3616" r:id="rId35"/>
    <p:sldId id="3733" r:id="rId36"/>
    <p:sldId id="3734" r:id="rId37"/>
    <p:sldId id="3620" r:id="rId38"/>
    <p:sldId id="3621" r:id="rId39"/>
    <p:sldId id="3623" r:id="rId40"/>
    <p:sldId id="3624" r:id="rId41"/>
    <p:sldId id="3732" r:id="rId42"/>
    <p:sldId id="3736" r:id="rId43"/>
    <p:sldId id="3729" r:id="rId44"/>
    <p:sldId id="3731" r:id="rId45"/>
    <p:sldId id="3625" r:id="rId46"/>
    <p:sldId id="258" r:id="rId47"/>
  </p:sldIdLst>
  <p:sldSz cx="9144000" cy="6858000" type="screen4x3"/>
  <p:notesSz cx="6858000" cy="9926638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sz="1200" b="1" kern="1200">
        <a:solidFill>
          <a:srgbClr val="365F9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b="1" kern="1200">
        <a:solidFill>
          <a:srgbClr val="365F9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b="1" kern="1200">
        <a:solidFill>
          <a:srgbClr val="365F9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b="1" kern="1200">
        <a:solidFill>
          <a:srgbClr val="365F9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b="1" kern="1200">
        <a:solidFill>
          <a:srgbClr val="365F9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b="1" kern="1200">
        <a:solidFill>
          <a:srgbClr val="365F9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1200" b="1" kern="1200">
        <a:solidFill>
          <a:srgbClr val="365F9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1200" b="1" kern="1200">
        <a:solidFill>
          <a:srgbClr val="365F9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1200" b="1" kern="1200">
        <a:solidFill>
          <a:srgbClr val="365F9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328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2745"/>
    <a:srgbClr val="000000"/>
    <a:srgbClr val="FFFFFF"/>
    <a:srgbClr val="FF3300"/>
    <a:srgbClr val="FFFF99"/>
    <a:srgbClr val="FFFFCC"/>
    <a:srgbClr val="FFF5D5"/>
    <a:srgbClr val="365F91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71" autoAdjust="0"/>
    <p:restoredTop sz="94384" autoAdjust="0"/>
  </p:normalViewPr>
  <p:slideViewPr>
    <p:cSldViewPr snapToGrid="0" showGuides="1">
      <p:cViewPr varScale="1">
        <p:scale>
          <a:sx n="97" d="100"/>
          <a:sy n="97" d="100"/>
        </p:scale>
        <p:origin x="204" y="72"/>
      </p:cViewPr>
      <p:guideLst>
        <p:guide orient="horz" pos="2328"/>
        <p:guide pos="2880"/>
      </p:guideLst>
    </p:cSldViewPr>
  </p:slideViewPr>
  <p:outlineViewPr>
    <p:cViewPr>
      <p:scale>
        <a:sx n="33" d="100"/>
        <a:sy n="33" d="100"/>
      </p:scale>
      <p:origin x="0" y="-4155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835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40" tIns="46520" rIns="93040" bIns="465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40" tIns="46520" rIns="93040" bIns="465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F587E7C-574E-4BA2-94C2-5E5E93DF9D91}" type="datetimeFigureOut">
              <a:rPr lang="es-ES"/>
              <a:pPr>
                <a:defRPr/>
              </a:pPr>
              <a:t>12/12/2017</a:t>
            </a:fld>
            <a:endParaRPr lang="es-ES"/>
          </a:p>
        </p:txBody>
      </p:sp>
      <p:sp>
        <p:nvSpPr>
          <p:cNvPr id="870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718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40" tIns="46520" rIns="93040" bIns="46520" numCol="1" anchor="b" anchorCtr="0" compatLnSpc="1">
            <a:prstTxWarp prst="textNoShape">
              <a:avLst/>
            </a:prstTxWarp>
          </a:bodyPr>
          <a:lstStyle>
            <a:lvl1pPr eaLnBrk="1" hangingPunct="1"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70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9428163"/>
            <a:ext cx="29718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40" tIns="46520" rIns="93040" bIns="465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/>
            </a:lvl1pPr>
          </a:lstStyle>
          <a:p>
            <a:pPr>
              <a:defRPr/>
            </a:pPr>
            <a:fld id="{6DE7D300-E95E-4641-A76A-B7B51B7A8477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2044685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40" tIns="46520" rIns="93040" bIns="465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40" tIns="46520" rIns="93040" bIns="465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47738" y="744538"/>
            <a:ext cx="4964112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714875"/>
            <a:ext cx="54864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40" tIns="46520" rIns="93040" bIns="465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Click to edit Master text styles</a:t>
            </a:r>
          </a:p>
          <a:p>
            <a:pPr lvl="1"/>
            <a:r>
              <a:rPr lang="es-ES" noProof="0"/>
              <a:t>Second level</a:t>
            </a:r>
          </a:p>
          <a:p>
            <a:pPr lvl="2"/>
            <a:r>
              <a:rPr lang="es-ES" noProof="0"/>
              <a:t>Third level</a:t>
            </a:r>
          </a:p>
          <a:p>
            <a:pPr lvl="3"/>
            <a:r>
              <a:rPr lang="es-ES" noProof="0"/>
              <a:t>Fourth level</a:t>
            </a:r>
          </a:p>
          <a:p>
            <a:pPr lvl="4"/>
            <a:r>
              <a:rPr lang="es-ES" noProof="0"/>
              <a:t>Fifth level</a:t>
            </a: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718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40" tIns="46520" rIns="93040" bIns="465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9428163"/>
            <a:ext cx="29718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40" tIns="46520" rIns="93040" bIns="465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5247B1E3-E393-4B11-965E-2E676D0186FD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6854467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montagem_fotos_P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24550"/>
            <a:ext cx="9144000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 descr="logo_cap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5613" y="1162050"/>
            <a:ext cx="8226425" cy="1352550"/>
          </a:xfrm>
        </p:spPr>
        <p:txBody>
          <a:bodyPr/>
          <a:lstStyle>
            <a:lvl1pPr algn="ctr">
              <a:defRPr b="1">
                <a:solidFill>
                  <a:srgbClr val="04274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s-ES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070225"/>
            <a:ext cx="6400800" cy="1325563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rgbClr val="042745"/>
                </a:solidFill>
              </a:defRPr>
            </a:lvl1pPr>
          </a:lstStyle>
          <a:p>
            <a:r>
              <a:rPr lang="en-US"/>
              <a:t>Click to edit Master subtitle style</a:t>
            </a:r>
            <a:endParaRPr lang="es-ES" dirty="0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85738" y="5486400"/>
            <a:ext cx="8772525" cy="366713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none" lIns="91440" tIns="45720" rIns="91440" bIns="45720" numCol="1" anchor="t" anchorCtr="1" compatLnSpc="1">
            <a:prstTxWarp prst="textNoShape">
              <a:avLst/>
            </a:prstTxWarp>
          </a:bodyPr>
          <a:lstStyle>
            <a:lvl1pPr algn="ctr" eaLnBrk="1" hangingPunct="1">
              <a:defRPr sz="1800">
                <a:solidFill>
                  <a:srgbClr val="042745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US"/>
              <a:t>Edit local/date in "Insert &gt; Date and Time" menu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21589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A49374"/>
              </a:buClr>
              <a:buSzPct val="85000"/>
              <a:buFont typeface="Arial" pitchFamily="34" charset="0"/>
              <a:buChar char="►"/>
              <a:defRPr/>
            </a:lvl1pPr>
            <a:lvl2pPr>
              <a:buClr>
                <a:srgbClr val="A49374"/>
              </a:buClr>
              <a:buFont typeface="Wingdings" pitchFamily="2" charset="2"/>
              <a:buChar char="§"/>
              <a:defRPr/>
            </a:lvl2pPr>
            <a:lvl3pPr>
              <a:buClr>
                <a:srgbClr val="A49374"/>
              </a:buClr>
              <a:defRPr/>
            </a:lvl3pPr>
            <a:lvl4pPr>
              <a:buClr>
                <a:srgbClr val="A49374"/>
              </a:buClr>
              <a:defRPr/>
            </a:lvl4pPr>
            <a:lvl5pPr>
              <a:buClr>
                <a:srgbClr val="A49374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D7516-B81B-403C-8275-C728E9FD822D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514840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0779CD-40BA-48FC-823D-3F79405599FC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7363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025" y="1068388"/>
            <a:ext cx="4402138" cy="54848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7563" y="1068388"/>
            <a:ext cx="4403725" cy="54848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74F36F-5399-497F-94DC-F197C6BA0175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9430008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5D23C-FD34-4FE0-876D-23290AE95943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167751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04D9DF-DD02-46A4-A8C6-4E475F947FF1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14587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76DAF0-E385-4566-83BE-C620687AB997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989486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solidFill>
                  <a:srgbClr val="042745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BBBB12-A944-45F2-82A1-7EE119D1B942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781325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71458-11C3-4EC4-8CEE-282E94209EC1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138999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359D01-9417-451D-94BD-A2CC965545D3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569333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11963" y="73025"/>
            <a:ext cx="2246312" cy="6480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025" y="73025"/>
            <a:ext cx="6586538" cy="64801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A6015F-DA53-493B-A8E0-7A274E50E7F4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5267557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025" y="73025"/>
            <a:ext cx="8985250" cy="685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73025" y="1068388"/>
            <a:ext cx="4402138" cy="5484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7563" y="1068388"/>
            <a:ext cx="4403725" cy="5484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D9339D-DC1F-4D00-94A3-3D668BAF63F6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6196166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0"/>
          <p:cNvSpPr txBox="1">
            <a:spLocks noChangeArrowheads="1"/>
          </p:cNvSpPr>
          <p:nvPr/>
        </p:nvSpPr>
        <p:spPr bwMode="auto">
          <a:xfrm>
            <a:off x="282575" y="3975100"/>
            <a:ext cx="5292725" cy="2705100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marL="342900" indent="-342900" eaLnBrk="0" hangingPunct="0">
              <a:defRPr sz="1200" b="1">
                <a:solidFill>
                  <a:srgbClr val="365F91"/>
                </a:solidFill>
                <a:latin typeface="Arial" charset="0"/>
                <a:cs typeface="Arial" charset="0"/>
              </a:defRPr>
            </a:lvl1pPr>
            <a:lvl2pPr eaLnBrk="0" hangingPunct="0">
              <a:defRPr sz="1200" b="1">
                <a:solidFill>
                  <a:srgbClr val="365F9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200" b="1">
                <a:solidFill>
                  <a:srgbClr val="365F9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200" b="1">
                <a:solidFill>
                  <a:srgbClr val="365F9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200" b="1">
                <a:solidFill>
                  <a:srgbClr val="365F9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365F9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365F9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365F9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365F91"/>
                </a:solidFill>
                <a:latin typeface="Arial" charset="0"/>
                <a:cs typeface="Arial" charset="0"/>
              </a:defRPr>
            </a:lvl9pPr>
          </a:lstStyle>
          <a:p>
            <a:pPr lvl="1" eaLnBrk="1" hangingPunct="1">
              <a:lnSpc>
                <a:spcPct val="150000"/>
              </a:lnSpc>
              <a:defRPr/>
            </a:pPr>
            <a:r>
              <a:rPr lang="pt-BR" sz="2800" b="0" u="sng" dirty="0">
                <a:solidFill>
                  <a:srgbClr val="042745"/>
                </a:solidFill>
              </a:rPr>
              <a:t>www.psr-inc.com</a:t>
            </a:r>
          </a:p>
          <a:p>
            <a:pPr lvl="1" eaLnBrk="1" hangingPunct="1">
              <a:lnSpc>
                <a:spcPct val="150000"/>
              </a:lnSpc>
              <a:defRPr/>
            </a:pPr>
            <a:r>
              <a:rPr lang="pt-BR" sz="2800" b="0" dirty="0">
                <a:solidFill>
                  <a:srgbClr val="042745"/>
                </a:solidFill>
              </a:rPr>
              <a:t>psr@psr-inc.com</a:t>
            </a:r>
          </a:p>
          <a:p>
            <a:pPr lvl="1" eaLnBrk="1" hangingPunct="1">
              <a:lnSpc>
                <a:spcPct val="150000"/>
              </a:lnSpc>
              <a:defRPr/>
            </a:pPr>
            <a:r>
              <a:rPr lang="pt-BR" sz="2800" b="0" dirty="0">
                <a:solidFill>
                  <a:srgbClr val="042745"/>
                </a:solidFill>
              </a:rPr>
              <a:t>+55 21 3906-2100</a:t>
            </a:r>
          </a:p>
          <a:p>
            <a:pPr lvl="1" eaLnBrk="1" hangingPunct="1">
              <a:lnSpc>
                <a:spcPct val="150000"/>
              </a:lnSpc>
              <a:defRPr/>
            </a:pPr>
            <a:r>
              <a:rPr lang="pt-BR" sz="2800" b="0" dirty="0">
                <a:solidFill>
                  <a:srgbClr val="042745"/>
                </a:solidFill>
              </a:rPr>
              <a:t>+55 21 3906-2121</a:t>
            </a:r>
            <a:endParaRPr lang="es-ES" sz="2800" b="0" dirty="0">
              <a:solidFill>
                <a:srgbClr val="042745"/>
              </a:solidFill>
            </a:endParaRPr>
          </a:p>
        </p:txBody>
      </p:sp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4281488"/>
            <a:ext cx="328612" cy="33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4908550"/>
            <a:ext cx="328612" cy="33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5" y="5499100"/>
            <a:ext cx="6953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0" y="6129338"/>
            <a:ext cx="377825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3" descr="logo_capa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55613" y="958850"/>
            <a:ext cx="8226425" cy="1352550"/>
          </a:xfrm>
        </p:spPr>
        <p:txBody>
          <a:bodyPr/>
          <a:lstStyle>
            <a:lvl1pPr algn="ctr">
              <a:defRPr b="1">
                <a:solidFill>
                  <a:srgbClr val="042745"/>
                </a:solidFill>
              </a:defRPr>
            </a:lvl1pPr>
          </a:lstStyle>
          <a:p>
            <a:r>
              <a:rPr lang="es-ES" dirty="0" err="1"/>
              <a:t>Click</a:t>
            </a:r>
            <a:r>
              <a:rPr lang="es-ES" dirty="0"/>
              <a:t> </a:t>
            </a:r>
            <a:r>
              <a:rPr lang="es-ES" dirty="0" err="1"/>
              <a:t>to</a:t>
            </a:r>
            <a:r>
              <a:rPr lang="es-ES" dirty="0"/>
              <a:t> </a:t>
            </a:r>
            <a:r>
              <a:rPr lang="es-ES" dirty="0" err="1"/>
              <a:t>edit</a:t>
            </a:r>
            <a:r>
              <a:rPr lang="es-ES" dirty="0"/>
              <a:t> </a:t>
            </a:r>
            <a:r>
              <a:rPr lang="es-ES" dirty="0" err="1"/>
              <a:t>Master</a:t>
            </a:r>
            <a:r>
              <a:rPr lang="es-ES" dirty="0"/>
              <a:t> </a:t>
            </a:r>
            <a:r>
              <a:rPr lang="es-ES" dirty="0" err="1"/>
              <a:t>title</a:t>
            </a:r>
            <a:r>
              <a:rPr lang="es-ES" dirty="0"/>
              <a:t> </a:t>
            </a:r>
            <a:r>
              <a:rPr lang="es-ES" dirty="0" err="1"/>
              <a:t>style</a:t>
            </a:r>
            <a:endParaRPr lang="es-ES" dirty="0"/>
          </a:p>
        </p:txBody>
      </p:sp>
      <p:sp>
        <p:nvSpPr>
          <p:cNvPr id="6451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636838"/>
            <a:ext cx="6400800" cy="1325562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s-E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6206378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946BB2-112C-418A-BC97-792D9EA66860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7160027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E7B561-FD84-41BA-B6C3-7CB3B6890535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6482786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025" y="1068388"/>
            <a:ext cx="4402138" cy="54848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7563" y="1068388"/>
            <a:ext cx="4403725" cy="54848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5DD415-D46C-49C8-81EB-187BBA5C7D90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6733710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934BDC-88E4-4440-A93D-264A14BCD201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1648171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20A785-4DDB-4E7F-8E90-51938D262EEA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2959765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44DAC-1EC4-42C7-8787-144CACB0A9F2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0083415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ADE36E-3430-4B95-95E8-6FF7F774CA08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9477085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B3B55D-4386-4E5C-957D-06C208529841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9179542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3A4384-C837-43AE-B049-3DA2801B87BF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18856879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11963" y="73025"/>
            <a:ext cx="2246312" cy="6480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025" y="73025"/>
            <a:ext cx="6586538" cy="64801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2C42F4-E9EA-42F5-928D-FF3664023851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8244026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logo_cap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3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5613" y="958850"/>
            <a:ext cx="8226425" cy="1352550"/>
          </a:xfrm>
        </p:spPr>
        <p:txBody>
          <a:bodyPr/>
          <a:lstStyle>
            <a:lvl1pPr algn="ctr">
              <a:defRPr b="1">
                <a:solidFill>
                  <a:srgbClr val="042745"/>
                </a:solidFill>
              </a:defRPr>
            </a:lvl1pPr>
          </a:lstStyle>
          <a:p>
            <a:r>
              <a:rPr lang="es-ES"/>
              <a:t>Click to edit Master title style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724400"/>
            <a:ext cx="6400800" cy="1325563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s-ES"/>
              <a:t>Click to edit Master subtitle style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85738" y="6278563"/>
            <a:ext cx="8772525" cy="36671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none" lIns="91440" tIns="45720" rIns="91440" bIns="45720" numCol="1" anchor="t" anchorCtr="1" compatLnSpc="1">
            <a:prstTxWarp prst="textNoShape">
              <a:avLst/>
            </a:prstTxWarp>
          </a:bodyPr>
          <a:lstStyle>
            <a:lvl1pPr algn="ctr" eaLnBrk="1" hangingPunct="1">
              <a:defRPr sz="1800">
                <a:solidFill>
                  <a:srgbClr val="042745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US"/>
              <a:t>Edit local/date in "Insert &gt; Date and Time" menu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67340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4E86E7-8246-41E4-9B43-7C9E4F563A5F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4579211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5D68D9-BBE7-4505-9784-73C562460517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614210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025" y="1068388"/>
            <a:ext cx="4402138" cy="54848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7563" y="1068388"/>
            <a:ext cx="4403725" cy="54848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338D58-FA1B-4BC2-818E-EBED1768FF49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99049164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216097-2620-4A16-8BE1-15F2865FB1DF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01546127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ED1BF9-8AC6-4612-A635-5B3F24EF455D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58532927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EC0163-8675-4BB0-857A-00DE1C260419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46541654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F276B6-91A6-424F-B62E-8EF2AE59C7A1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18263418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3ED1B3-1A27-4931-A755-E4BB9A163D93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4995291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BAA8B6-2E2D-43F4-96FE-A7EC13A01A75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0873791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11963" y="73025"/>
            <a:ext cx="2246312" cy="6480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025" y="73025"/>
            <a:ext cx="6586538" cy="64801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7B9E43-0793-4D67-97EE-D1CEBCF146DD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3410495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montagem_fotos_P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24550"/>
            <a:ext cx="9144000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 descr="logo_cap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5613" y="1162050"/>
            <a:ext cx="8226425" cy="1352550"/>
          </a:xfrm>
        </p:spPr>
        <p:txBody>
          <a:bodyPr/>
          <a:lstStyle>
            <a:lvl1pPr algn="ctr">
              <a:defRPr b="1">
                <a:solidFill>
                  <a:srgbClr val="04274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s-ES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070225"/>
            <a:ext cx="6400800" cy="1325563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rgbClr val="042745"/>
                </a:solidFill>
              </a:defRPr>
            </a:lvl1pPr>
          </a:lstStyle>
          <a:p>
            <a:r>
              <a:rPr lang="en-US"/>
              <a:t>Click to edit Master subtitle style</a:t>
            </a:r>
            <a:endParaRPr lang="es-ES" dirty="0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85738" y="5486400"/>
            <a:ext cx="8772525" cy="366713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none" lIns="91440" tIns="45720" rIns="91440" bIns="45720" numCol="1" anchor="t" anchorCtr="1" compatLnSpc="1">
            <a:prstTxWarp prst="textNoShape">
              <a:avLst/>
            </a:prstTxWarp>
          </a:bodyPr>
          <a:lstStyle>
            <a:lvl1pPr algn="ctr">
              <a:defRPr sz="1800">
                <a:solidFill>
                  <a:srgbClr val="042745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06120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A49374"/>
              </a:buClr>
              <a:buSzPct val="85000"/>
              <a:buFont typeface="Arial" pitchFamily="34" charset="0"/>
              <a:buChar char="►"/>
              <a:defRPr/>
            </a:lvl1pPr>
            <a:lvl2pPr>
              <a:buClr>
                <a:srgbClr val="A49374"/>
              </a:buClr>
              <a:buFont typeface="Wingdings" pitchFamily="2" charset="2"/>
              <a:buChar char="§"/>
              <a:defRPr/>
            </a:lvl2pPr>
            <a:lvl3pPr>
              <a:buClr>
                <a:srgbClr val="A49374"/>
              </a:buClr>
              <a:defRPr/>
            </a:lvl3pPr>
            <a:lvl4pPr>
              <a:buClr>
                <a:srgbClr val="A49374"/>
              </a:buClr>
              <a:defRPr/>
            </a:lvl4pPr>
            <a:lvl5pPr>
              <a:buClr>
                <a:srgbClr val="A49374"/>
              </a:buClr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8B174D-A395-411E-9642-B4C5EC901ADF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0596520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B29468-A32B-430D-B964-969F42E052E1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1940281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025" y="1068388"/>
            <a:ext cx="4402138" cy="54848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7563" y="1068388"/>
            <a:ext cx="4403725" cy="54848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DA5F61-754A-4FE5-B0F9-982CCB5AC1E0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570256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C9738D-1F4B-4536-A0A7-903E5F141D28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6142743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AC8A97-28F1-4A4A-892E-6D88D5BA4403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0863958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33D529-ABD0-479F-A550-1427F67948CB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3987778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solidFill>
                  <a:srgbClr val="042745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70E8D0-E599-440D-8C89-6210CD06E435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4721289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DAC390-CFFC-4FE7-A4DA-FDAFC5C122C6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7130705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63E7C8-8D3B-43D9-A0BF-474DAC3034DB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2704123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11963" y="73025"/>
            <a:ext cx="2246312" cy="6480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025" y="73025"/>
            <a:ext cx="6586538" cy="64801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E6ACD-0D0A-42DE-A42A-59C05C118C50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92948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2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10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 descr="footer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6850"/>
            <a:ext cx="9144000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3025" y="73025"/>
            <a:ext cx="89852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91440" rIns="91440" bIns="9144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/>
              <a:t>Click to edit Master title style</a:t>
            </a:r>
            <a:endParaRPr lang="es-ES" altLang="pt-BR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025" y="1068388"/>
            <a:ext cx="8958263" cy="548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/>
              <a:t>Click to edit Master text styles</a:t>
            </a:r>
          </a:p>
          <a:p>
            <a:pPr lvl="1"/>
            <a:r>
              <a:rPr lang="en-US" altLang="pt-BR"/>
              <a:t>Second level</a:t>
            </a:r>
          </a:p>
          <a:p>
            <a:pPr lvl="2"/>
            <a:r>
              <a:rPr lang="en-US" altLang="pt-BR"/>
              <a:t>Third level</a:t>
            </a:r>
          </a:p>
          <a:p>
            <a:pPr lvl="3"/>
            <a:r>
              <a:rPr lang="en-US" altLang="pt-BR"/>
              <a:t>Fourth level</a:t>
            </a:r>
          </a:p>
          <a:p>
            <a:pPr lvl="4"/>
            <a:r>
              <a:rPr lang="en-US" altLang="pt-BR"/>
              <a:t>Fifth level</a:t>
            </a:r>
            <a:endParaRPr lang="es-ES" alt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94725" y="6553200"/>
            <a:ext cx="530225" cy="28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0B9ACC8A-06F4-407C-B4CA-D1F117A1CD9D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  <p:pic>
        <p:nvPicPr>
          <p:cNvPr id="2" name="Picture 6" descr="header_miolo.jpg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8200"/>
            <a:ext cx="9144000" cy="2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1019" r:id="rId1"/>
    <p:sldLayoutId id="2147490978" r:id="rId2"/>
    <p:sldLayoutId id="2147490979" r:id="rId3"/>
    <p:sldLayoutId id="2147490980" r:id="rId4"/>
    <p:sldLayoutId id="2147490981" r:id="rId5"/>
    <p:sldLayoutId id="2147490982" r:id="rId6"/>
    <p:sldLayoutId id="2147490983" r:id="rId7"/>
    <p:sldLayoutId id="2147490984" r:id="rId8"/>
    <p:sldLayoutId id="2147490985" r:id="rId9"/>
    <p:sldLayoutId id="2147490986" r:id="rId10"/>
    <p:sldLayoutId id="2147490987" r:id="rId11"/>
    <p:sldLayoutId id="2147490988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42745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42745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42745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42745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42745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365F9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365F9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365F9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365F91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ct val="130000"/>
        </a:lnSpc>
        <a:spcBef>
          <a:spcPct val="20000"/>
        </a:spcBef>
        <a:spcAft>
          <a:spcPct val="0"/>
        </a:spcAft>
        <a:buClr>
          <a:srgbClr val="A49374"/>
        </a:buClr>
        <a:buSzPct val="85000"/>
        <a:buFont typeface="Arial" panose="020B0604020202020204" pitchFamily="34" charset="0"/>
        <a:buChar char="►"/>
        <a:defRPr sz="2400">
          <a:solidFill>
            <a:srgbClr val="042745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130000"/>
        </a:lnSpc>
        <a:spcBef>
          <a:spcPct val="20000"/>
        </a:spcBef>
        <a:spcAft>
          <a:spcPct val="0"/>
        </a:spcAft>
        <a:buClr>
          <a:srgbClr val="A49374"/>
        </a:buClr>
        <a:buFont typeface="Wingdings" panose="05000000000000000000" pitchFamily="2" charset="2"/>
        <a:buChar char="§"/>
        <a:defRPr sz="2000">
          <a:solidFill>
            <a:srgbClr val="042745"/>
          </a:solidFill>
          <a:latin typeface="+mn-lt"/>
        </a:defRPr>
      </a:lvl2pPr>
      <a:lvl3pPr marL="1143000" indent="-228600" algn="l" rtl="0" eaLnBrk="0" fontAlgn="base" hangingPunct="0">
        <a:lnSpc>
          <a:spcPct val="130000"/>
        </a:lnSpc>
        <a:spcBef>
          <a:spcPct val="20000"/>
        </a:spcBef>
        <a:spcAft>
          <a:spcPct val="0"/>
        </a:spcAft>
        <a:buClr>
          <a:srgbClr val="A49374"/>
        </a:buClr>
        <a:buChar char="•"/>
        <a:defRPr>
          <a:solidFill>
            <a:srgbClr val="042745"/>
          </a:solidFill>
          <a:latin typeface="+mn-lt"/>
        </a:defRPr>
      </a:lvl3pPr>
      <a:lvl4pPr marL="1600200" indent="-228600" algn="l" rtl="0" eaLnBrk="0" fontAlgn="base" hangingPunct="0">
        <a:lnSpc>
          <a:spcPct val="130000"/>
        </a:lnSpc>
        <a:spcBef>
          <a:spcPct val="20000"/>
        </a:spcBef>
        <a:spcAft>
          <a:spcPct val="0"/>
        </a:spcAft>
        <a:buClr>
          <a:srgbClr val="A49374"/>
        </a:buClr>
        <a:buChar char="–"/>
        <a:defRPr sz="1600">
          <a:solidFill>
            <a:srgbClr val="042745"/>
          </a:solidFill>
          <a:latin typeface="+mn-lt"/>
        </a:defRPr>
      </a:lvl4pPr>
      <a:lvl5pPr marL="2057400" indent="-228600" algn="l" rtl="0" eaLnBrk="0" fontAlgn="base" hangingPunct="0">
        <a:lnSpc>
          <a:spcPct val="130000"/>
        </a:lnSpc>
        <a:spcBef>
          <a:spcPct val="20000"/>
        </a:spcBef>
        <a:spcAft>
          <a:spcPct val="0"/>
        </a:spcAft>
        <a:buClr>
          <a:srgbClr val="A49374"/>
        </a:buClr>
        <a:buChar char="»"/>
        <a:defRPr sz="1600">
          <a:solidFill>
            <a:srgbClr val="042745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365F9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365F9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365F9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365F9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 descr="footer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6850"/>
            <a:ext cx="9144000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73025" y="73025"/>
            <a:ext cx="89852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91440" rIns="91440" bIns="9144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/>
              <a:t>Click to edit Master title style</a:t>
            </a:r>
          </a:p>
        </p:txBody>
      </p:sp>
      <p:sp>
        <p:nvSpPr>
          <p:cNvPr id="2052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025" y="1068388"/>
            <a:ext cx="8958263" cy="548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/>
              <a:t>Click to edit Master text styles</a:t>
            </a:r>
          </a:p>
          <a:p>
            <a:pPr lvl="1"/>
            <a:r>
              <a:rPr lang="en-US" altLang="pt-BR"/>
              <a:t>Second level</a:t>
            </a:r>
          </a:p>
          <a:p>
            <a:pPr lvl="2"/>
            <a:r>
              <a:rPr lang="en-US" altLang="pt-BR"/>
              <a:t>Third level</a:t>
            </a:r>
          </a:p>
          <a:p>
            <a:pPr lvl="3"/>
            <a:r>
              <a:rPr lang="en-US" altLang="pt-BR"/>
              <a:t>Fourth level</a:t>
            </a:r>
          </a:p>
          <a:p>
            <a:pPr lvl="4"/>
            <a:r>
              <a:rPr lang="en-US" altLang="pt-BR"/>
              <a:t>Fifth level</a:t>
            </a:r>
            <a:endParaRPr lang="es-ES" altLang="pt-BR"/>
          </a:p>
        </p:txBody>
      </p:sp>
      <p:sp>
        <p:nvSpPr>
          <p:cNvPr id="63496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91550" y="6553200"/>
            <a:ext cx="530225" cy="28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18DE6BA7-0995-4906-B4BD-B7D2378B56D0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  <p:pic>
        <p:nvPicPr>
          <p:cNvPr id="2054" name="Picture 9" descr="header_miolo.jpg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8200"/>
            <a:ext cx="9144000" cy="2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1022" r:id="rId1"/>
    <p:sldLayoutId id="2147490989" r:id="rId2"/>
    <p:sldLayoutId id="2147490990" r:id="rId3"/>
    <p:sldLayoutId id="2147490991" r:id="rId4"/>
    <p:sldLayoutId id="2147490992" r:id="rId5"/>
    <p:sldLayoutId id="2147490993" r:id="rId6"/>
    <p:sldLayoutId id="2147490994" r:id="rId7"/>
    <p:sldLayoutId id="2147490995" r:id="rId8"/>
    <p:sldLayoutId id="2147490996" r:id="rId9"/>
    <p:sldLayoutId id="2147490997" r:id="rId10"/>
    <p:sldLayoutId id="2147490998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42745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42745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42745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42745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42745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rgbClr val="365F9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rgbClr val="365F9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rgbClr val="365F9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rgbClr val="365F91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Clr>
          <a:srgbClr val="A49374"/>
        </a:buClr>
        <a:buSzPct val="85000"/>
        <a:buFont typeface="Arial" panose="020B0604020202020204" pitchFamily="34" charset="0"/>
        <a:buChar char="►"/>
        <a:defRPr sz="2400">
          <a:solidFill>
            <a:srgbClr val="042745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Clr>
          <a:srgbClr val="A49374"/>
        </a:buClr>
        <a:buFont typeface="Wingdings" panose="05000000000000000000" pitchFamily="2" charset="2"/>
        <a:buChar char="§"/>
        <a:defRPr sz="2000">
          <a:solidFill>
            <a:srgbClr val="042745"/>
          </a:solidFill>
          <a:latin typeface="+mn-lt"/>
        </a:defRPr>
      </a:lvl2pPr>
      <a:lvl3pPr marL="1143000" indent="-22860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Clr>
          <a:srgbClr val="A49374"/>
        </a:buClr>
        <a:buChar char="•"/>
        <a:defRPr>
          <a:solidFill>
            <a:srgbClr val="042745"/>
          </a:solidFill>
          <a:latin typeface="+mn-lt"/>
        </a:defRPr>
      </a:lvl3pPr>
      <a:lvl4pPr marL="1600200" indent="-22860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Clr>
          <a:srgbClr val="A49374"/>
        </a:buClr>
        <a:buChar char="–"/>
        <a:defRPr sz="1600">
          <a:solidFill>
            <a:srgbClr val="042745"/>
          </a:solidFill>
          <a:latin typeface="+mn-lt"/>
        </a:defRPr>
      </a:lvl4pPr>
      <a:lvl5pPr marL="2057400" indent="-22860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Clr>
          <a:srgbClr val="A49374"/>
        </a:buClr>
        <a:buChar char="»"/>
        <a:defRPr sz="1600">
          <a:solidFill>
            <a:srgbClr val="042745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365F9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365F9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365F9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365F9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 descr="footer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6850"/>
            <a:ext cx="9144000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73025" y="73025"/>
            <a:ext cx="89852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91440" rIns="91440" bIns="9144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/>
              <a:t>Click to edit Master title style</a:t>
            </a:r>
          </a:p>
        </p:txBody>
      </p:sp>
      <p:sp>
        <p:nvSpPr>
          <p:cNvPr id="3076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025" y="1068388"/>
            <a:ext cx="8958263" cy="548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/>
              <a:t>Click to edit Master text styles</a:t>
            </a:r>
          </a:p>
          <a:p>
            <a:pPr lvl="1"/>
            <a:r>
              <a:rPr lang="es-ES" altLang="pt-BR"/>
              <a:t>Second level</a:t>
            </a:r>
          </a:p>
          <a:p>
            <a:pPr lvl="2"/>
            <a:r>
              <a:rPr lang="es-ES" altLang="pt-BR"/>
              <a:t>Third level</a:t>
            </a:r>
          </a:p>
          <a:p>
            <a:pPr lvl="3"/>
            <a:r>
              <a:rPr lang="es-ES" altLang="pt-BR"/>
              <a:t>Fourth level</a:t>
            </a:r>
          </a:p>
          <a:p>
            <a:pPr lvl="4"/>
            <a:r>
              <a:rPr lang="es-ES" altLang="pt-BR"/>
              <a:t>Fifth level</a:t>
            </a:r>
          </a:p>
        </p:txBody>
      </p:sp>
      <p:sp>
        <p:nvSpPr>
          <p:cNvPr id="99336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91550" y="6553200"/>
            <a:ext cx="530225" cy="28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397D764F-737D-4D63-8315-C666C23CE4B7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  <p:pic>
        <p:nvPicPr>
          <p:cNvPr id="3078" name="Picture 10" descr="header_miolo.jpg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8200"/>
            <a:ext cx="9144000" cy="2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1023" r:id="rId1"/>
    <p:sldLayoutId id="2147490999" r:id="rId2"/>
    <p:sldLayoutId id="2147491000" r:id="rId3"/>
    <p:sldLayoutId id="2147491001" r:id="rId4"/>
    <p:sldLayoutId id="2147491002" r:id="rId5"/>
    <p:sldLayoutId id="2147491003" r:id="rId6"/>
    <p:sldLayoutId id="2147491004" r:id="rId7"/>
    <p:sldLayoutId id="2147491005" r:id="rId8"/>
    <p:sldLayoutId id="2147491006" r:id="rId9"/>
    <p:sldLayoutId id="2147491007" r:id="rId10"/>
    <p:sldLayoutId id="2147491008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42745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42745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42745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42745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42745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rgbClr val="365F9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rgbClr val="365F9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rgbClr val="365F9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rgbClr val="365F91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Clr>
          <a:srgbClr val="A49374"/>
        </a:buClr>
        <a:buSzPct val="85000"/>
        <a:buFont typeface="Arial" panose="020B0604020202020204" pitchFamily="34" charset="0"/>
        <a:buChar char="►"/>
        <a:defRPr sz="2400">
          <a:solidFill>
            <a:srgbClr val="042745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Clr>
          <a:srgbClr val="A49374"/>
        </a:buClr>
        <a:buFont typeface="Wingdings" panose="05000000000000000000" pitchFamily="2" charset="2"/>
        <a:buChar char="§"/>
        <a:defRPr sz="2000">
          <a:solidFill>
            <a:srgbClr val="042745"/>
          </a:solidFill>
          <a:latin typeface="+mn-lt"/>
        </a:defRPr>
      </a:lvl2pPr>
      <a:lvl3pPr marL="1143000" indent="-22860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Clr>
          <a:srgbClr val="A49374"/>
        </a:buClr>
        <a:buChar char="•"/>
        <a:defRPr>
          <a:solidFill>
            <a:srgbClr val="042745"/>
          </a:solidFill>
          <a:latin typeface="+mn-lt"/>
        </a:defRPr>
      </a:lvl3pPr>
      <a:lvl4pPr marL="1600200" indent="-22860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Clr>
          <a:srgbClr val="A49374"/>
        </a:buClr>
        <a:buChar char="–"/>
        <a:defRPr sz="1600">
          <a:solidFill>
            <a:srgbClr val="042745"/>
          </a:solidFill>
          <a:latin typeface="+mn-lt"/>
        </a:defRPr>
      </a:lvl4pPr>
      <a:lvl5pPr marL="2057400" indent="-22860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Clr>
          <a:srgbClr val="A49374"/>
        </a:buClr>
        <a:buChar char="»"/>
        <a:defRPr sz="1600">
          <a:solidFill>
            <a:srgbClr val="042745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365F9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365F9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365F9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365F9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2" descr="footer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6850"/>
            <a:ext cx="9144000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3025" y="73025"/>
            <a:ext cx="89852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91440" rIns="91440" bIns="9144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s-ES" altLang="en-US"/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025" y="1068388"/>
            <a:ext cx="8958263" cy="548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s-E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94725" y="6553200"/>
            <a:ext cx="530225" cy="28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chemeClr val="bg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21E77DD8-1C8D-4705-B090-5940E8582B58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  <p:pic>
        <p:nvPicPr>
          <p:cNvPr id="4102" name="Picture 6" descr="header_miolo.jpg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8200"/>
            <a:ext cx="9144000" cy="2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1024" r:id="rId1"/>
    <p:sldLayoutId id="2147491009" r:id="rId2"/>
    <p:sldLayoutId id="2147491010" r:id="rId3"/>
    <p:sldLayoutId id="2147491011" r:id="rId4"/>
    <p:sldLayoutId id="2147491012" r:id="rId5"/>
    <p:sldLayoutId id="2147491013" r:id="rId6"/>
    <p:sldLayoutId id="2147491014" r:id="rId7"/>
    <p:sldLayoutId id="2147491015" r:id="rId8"/>
    <p:sldLayoutId id="2147491016" r:id="rId9"/>
    <p:sldLayoutId id="2147491017" r:id="rId10"/>
    <p:sldLayoutId id="2147491018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42745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42745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42745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42745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42745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365F9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365F9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365F9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365F91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Clr>
          <a:srgbClr val="A49374"/>
        </a:buClr>
        <a:buSzPct val="85000"/>
        <a:buFont typeface="Arial" panose="020B0604020202020204" pitchFamily="34" charset="0"/>
        <a:buChar char="►"/>
        <a:defRPr sz="2400">
          <a:solidFill>
            <a:srgbClr val="042745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Clr>
          <a:srgbClr val="A49374"/>
        </a:buClr>
        <a:buFont typeface="Wingdings" panose="05000000000000000000" pitchFamily="2" charset="2"/>
        <a:buChar char="§"/>
        <a:defRPr sz="2000">
          <a:solidFill>
            <a:srgbClr val="042745"/>
          </a:solidFill>
          <a:latin typeface="+mn-lt"/>
        </a:defRPr>
      </a:lvl2pPr>
      <a:lvl3pPr marL="1143000" indent="-22860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Clr>
          <a:srgbClr val="A49374"/>
        </a:buClr>
        <a:buChar char="•"/>
        <a:defRPr>
          <a:solidFill>
            <a:srgbClr val="042745"/>
          </a:solidFill>
          <a:latin typeface="+mn-lt"/>
        </a:defRPr>
      </a:lvl3pPr>
      <a:lvl4pPr marL="1600200" indent="-22860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Clr>
          <a:srgbClr val="A49374"/>
        </a:buClr>
        <a:buChar char="–"/>
        <a:defRPr sz="1600">
          <a:solidFill>
            <a:srgbClr val="042745"/>
          </a:solidFill>
          <a:latin typeface="+mn-lt"/>
        </a:defRPr>
      </a:lvl4pPr>
      <a:lvl5pPr marL="2057400" indent="-22860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Clr>
          <a:srgbClr val="A49374"/>
        </a:buClr>
        <a:buChar char="»"/>
        <a:defRPr sz="1600">
          <a:solidFill>
            <a:srgbClr val="042745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365F9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365F9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365F9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365F9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e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3"/>
          <p:cNvSpPr>
            <a:spLocks noGrp="1"/>
          </p:cNvSpPr>
          <p:nvPr>
            <p:ph type="ctrTitle"/>
          </p:nvPr>
        </p:nvSpPr>
        <p:spPr>
          <a:xfrm>
            <a:off x="307975" y="958956"/>
            <a:ext cx="8504238" cy="846137"/>
          </a:xfrm>
        </p:spPr>
        <p:txBody>
          <a:bodyPr/>
          <a:lstStyle/>
          <a:p>
            <a:r>
              <a:rPr lang="pt-BR" altLang="pt-BR" sz="2800" dirty="0"/>
              <a:t>THE (HOURLY) PRICE IS RIGHT</a:t>
            </a:r>
            <a:br>
              <a:rPr lang="pt-BR" altLang="pt-BR" sz="2800" dirty="0"/>
            </a:br>
            <a:r>
              <a:rPr lang="pt-BR" altLang="pt-BR" sz="2400" b="0" dirty="0"/>
              <a:t>Oportunidades e desafios para a precificação horária</a:t>
            </a:r>
            <a:endParaRPr lang="en-US" altLang="pt-BR" sz="3600" b="0" dirty="0"/>
          </a:p>
        </p:txBody>
      </p:sp>
      <p:sp>
        <p:nvSpPr>
          <p:cNvPr id="14339" name="Title 3"/>
          <p:cNvSpPr txBox="1">
            <a:spLocks/>
          </p:cNvSpPr>
          <p:nvPr/>
        </p:nvSpPr>
        <p:spPr bwMode="auto">
          <a:xfrm>
            <a:off x="427276" y="5322615"/>
            <a:ext cx="8504237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 bIns="91440" anchor="ctr"/>
          <a:lstStyle>
            <a:lvl1pPr>
              <a:lnSpc>
                <a:spcPct val="130000"/>
              </a:lnSpc>
              <a:spcBef>
                <a:spcPct val="20000"/>
              </a:spcBef>
              <a:buClr>
                <a:srgbClr val="A49374"/>
              </a:buClr>
              <a:buSzPct val="85000"/>
              <a:buFont typeface="Arial" panose="020B0604020202020204" pitchFamily="34" charset="0"/>
              <a:buChar char="►"/>
              <a:defRPr sz="2400">
                <a:solidFill>
                  <a:srgbClr val="042745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30000"/>
              </a:lnSpc>
              <a:spcBef>
                <a:spcPct val="20000"/>
              </a:spcBef>
              <a:buClr>
                <a:srgbClr val="A49374"/>
              </a:buClr>
              <a:buFont typeface="Wingdings" panose="05000000000000000000" pitchFamily="2" charset="2"/>
              <a:buChar char="§"/>
              <a:defRPr sz="2000">
                <a:solidFill>
                  <a:srgbClr val="042745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130000"/>
              </a:lnSpc>
              <a:spcBef>
                <a:spcPct val="20000"/>
              </a:spcBef>
              <a:buClr>
                <a:srgbClr val="A49374"/>
              </a:buClr>
              <a:buChar char="•"/>
              <a:defRPr>
                <a:solidFill>
                  <a:srgbClr val="042745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130000"/>
              </a:lnSpc>
              <a:spcBef>
                <a:spcPct val="20000"/>
              </a:spcBef>
              <a:buClr>
                <a:srgbClr val="A49374"/>
              </a:buClr>
              <a:buChar char="–"/>
              <a:defRPr sz="1600">
                <a:solidFill>
                  <a:srgbClr val="042745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130000"/>
              </a:lnSpc>
              <a:spcBef>
                <a:spcPct val="20000"/>
              </a:spcBef>
              <a:buClr>
                <a:srgbClr val="A49374"/>
              </a:buClr>
              <a:buChar char="»"/>
              <a:defRPr sz="1600">
                <a:solidFill>
                  <a:srgbClr val="042745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A49374"/>
              </a:buClr>
              <a:buChar char="»"/>
              <a:defRPr sz="1600">
                <a:solidFill>
                  <a:srgbClr val="042745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A49374"/>
              </a:buClr>
              <a:buChar char="»"/>
              <a:defRPr sz="1600">
                <a:solidFill>
                  <a:srgbClr val="042745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A49374"/>
              </a:buClr>
              <a:buChar char="»"/>
              <a:defRPr sz="1600">
                <a:solidFill>
                  <a:srgbClr val="042745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A49374"/>
              </a:buClr>
              <a:buChar char="»"/>
              <a:defRPr sz="1600">
                <a:solidFill>
                  <a:srgbClr val="042745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000" dirty="0"/>
              <a:t>Seminário CCEE</a:t>
            </a:r>
            <a:br>
              <a:rPr lang="pt-BR" altLang="pt-BR" sz="1800" dirty="0"/>
            </a:br>
            <a:r>
              <a:rPr lang="pt-BR" altLang="pt-BR" sz="1600" b="0" dirty="0"/>
              <a:t>São Paulo, 13 </a:t>
            </a:r>
            <a:r>
              <a:rPr lang="pt-BR" altLang="pt-BR" sz="1600" b="0"/>
              <a:t>de dezembro de </a:t>
            </a:r>
            <a:r>
              <a:rPr lang="pt-BR" altLang="pt-BR" sz="1600" b="0" dirty="0"/>
              <a:t>2017</a:t>
            </a:r>
            <a:endParaRPr lang="pt-BR" altLang="pt-BR" sz="2000" b="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211EE86-1D1E-4A7D-AA18-F497127E31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744" y="1882158"/>
            <a:ext cx="6535300" cy="345361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s-419" noProof="0" dirty="0"/>
              <a:t>PSR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90500" y="944563"/>
            <a:ext cx="8709660" cy="910551"/>
          </a:xfrm>
        </p:spPr>
        <p:txBody>
          <a:bodyPr>
            <a:normAutofit/>
          </a:bodyPr>
          <a:lstStyle/>
          <a:p>
            <a:pPr marL="0" indent="0" algn="ctr">
              <a:buNone/>
              <a:defRPr/>
            </a:pPr>
            <a:r>
              <a:rPr lang="pt-BR" altLang="pt-BR" sz="1800" dirty="0"/>
              <a:t>Provedora de ferramentas analíticas e consultoria (estudos econômicos, regulatórios, financeiros e tecnológicos) em eletricidade e gás natural desde 1987</a:t>
            </a:r>
          </a:p>
        </p:txBody>
      </p:sp>
      <p:pic>
        <p:nvPicPr>
          <p:cNvPr id="819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30" t="11209" r="16721" b="14133"/>
          <a:stretch>
            <a:fillRect/>
          </a:stretch>
        </p:blipFill>
        <p:spPr bwMode="auto">
          <a:xfrm>
            <a:off x="3286982" y="1872984"/>
            <a:ext cx="5479383" cy="3350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8594725" y="6553200"/>
            <a:ext cx="530225" cy="284163"/>
          </a:xfrm>
        </p:spPr>
        <p:txBody>
          <a:bodyPr/>
          <a:lstStyle/>
          <a:p>
            <a:pPr>
              <a:defRPr/>
            </a:pPr>
            <a:fld id="{EB76CB1E-E288-443C-A1A6-115AE41F39DC}" type="slidenum">
              <a:rPr lang="es-ES" smtClean="0"/>
              <a:pPr>
                <a:defRPr/>
              </a:pPr>
              <a:t>2</a:t>
            </a:fld>
            <a:endParaRPr lang="es-ES" dirty="0"/>
          </a:p>
        </p:txBody>
      </p:sp>
      <p:sp>
        <p:nvSpPr>
          <p:cNvPr id="8197" name="Down Arrow 1"/>
          <p:cNvSpPr>
            <a:spLocks noChangeArrowheads="1"/>
          </p:cNvSpPr>
          <p:nvPr/>
        </p:nvSpPr>
        <p:spPr bwMode="auto">
          <a:xfrm rot="18749589">
            <a:off x="3418834" y="3024575"/>
            <a:ext cx="228600" cy="657225"/>
          </a:xfrm>
          <a:prstGeom prst="downArrow">
            <a:avLst>
              <a:gd name="adj1" fmla="val 40089"/>
              <a:gd name="adj2" fmla="val 49966"/>
            </a:avLst>
          </a:prstGeom>
          <a:solidFill>
            <a:srgbClr val="FFFF00"/>
          </a:solidFill>
          <a:ln>
            <a:noFill/>
          </a:ln>
          <a:extLst/>
        </p:spPr>
        <p:txBody>
          <a:bodyPr/>
          <a:lstStyle/>
          <a:p>
            <a:pPr algn="ctr"/>
            <a:endParaRPr lang="pt-BR" dirty="0"/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223670" y="3423281"/>
            <a:ext cx="2937325" cy="1942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A49374"/>
              </a:buClr>
              <a:buSzPct val="85000"/>
              <a:buFont typeface="Arial" panose="020B0604020202020204" pitchFamily="34" charset="0"/>
              <a:buChar char="►"/>
              <a:defRPr sz="2400">
                <a:solidFill>
                  <a:srgbClr val="042745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A49374"/>
              </a:buClr>
              <a:buFont typeface="Wingdings" panose="05000000000000000000" pitchFamily="2" charset="2"/>
              <a:buChar char="§"/>
              <a:defRPr sz="2000">
                <a:solidFill>
                  <a:srgbClr val="042745"/>
                </a:solidFill>
                <a:latin typeface="+mn-lt"/>
              </a:defRPr>
            </a:lvl2pPr>
            <a:lvl3pPr marL="1143000" indent="-228600" algn="l" rtl="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A49374"/>
              </a:buClr>
              <a:buChar char="•"/>
              <a:defRPr>
                <a:solidFill>
                  <a:srgbClr val="042745"/>
                </a:solidFill>
                <a:latin typeface="+mn-lt"/>
              </a:defRPr>
            </a:lvl3pPr>
            <a:lvl4pPr marL="1600200" indent="-228600" algn="l" rtl="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A49374"/>
              </a:buClr>
              <a:buChar char="–"/>
              <a:defRPr sz="1600">
                <a:solidFill>
                  <a:srgbClr val="042745"/>
                </a:solidFill>
                <a:latin typeface="+mn-lt"/>
              </a:defRPr>
            </a:lvl4pPr>
            <a:lvl5pPr marL="2057400" indent="-228600" algn="l" rtl="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A49374"/>
              </a:buClr>
              <a:buChar char="»"/>
              <a:defRPr sz="1600">
                <a:solidFill>
                  <a:srgbClr val="042745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365F9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365F9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365F9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365F9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  <a:buFontTx/>
              <a:buNone/>
            </a:pPr>
            <a:r>
              <a:rPr lang="pt-BR" altLang="pt-BR" sz="1800" b="0" kern="0" dirty="0"/>
              <a:t>Equipe de 58 especialistas (17 </a:t>
            </a:r>
            <a:r>
              <a:rPr lang="pt-BR" altLang="pt-BR" sz="1800" b="0" kern="0" dirty="0" err="1"/>
              <a:t>PhDs</a:t>
            </a:r>
            <a:r>
              <a:rPr lang="pt-BR" altLang="pt-BR" sz="1800" b="0" kern="0" dirty="0"/>
              <a:t>, 32 </a:t>
            </a:r>
            <a:r>
              <a:rPr lang="pt-BR" altLang="pt-BR" sz="1800" b="0" kern="0" dirty="0" err="1"/>
              <a:t>MSc</a:t>
            </a:r>
            <a:r>
              <a:rPr lang="pt-BR" altLang="pt-BR" sz="1800" b="0" kern="0" dirty="0"/>
              <a:t>) em </a:t>
            </a:r>
            <a:r>
              <a:rPr lang="pt-BR" altLang="pt-BR" sz="1800" b="0" kern="0" dirty="0" err="1"/>
              <a:t>engenharia,otimização</a:t>
            </a:r>
            <a:r>
              <a:rPr lang="pt-BR" altLang="pt-BR" sz="1800" b="0" kern="0" dirty="0"/>
              <a:t>, energia, estatística, finanças, regulação, TI e análise ambiental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9" t="3783" r="2636" b="8561"/>
          <a:stretch/>
        </p:blipFill>
        <p:spPr>
          <a:xfrm>
            <a:off x="458707" y="1873386"/>
            <a:ext cx="2828275" cy="1378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205868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2900" dirty="0"/>
              <a:t>Atuação: mais de 70 países em todos os continentes</a:t>
            </a:r>
          </a:p>
        </p:txBody>
      </p:sp>
      <p:pic>
        <p:nvPicPr>
          <p:cNvPr id="6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5" y="893805"/>
            <a:ext cx="9144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89918" y="1808886"/>
            <a:ext cx="1813954" cy="761747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050" dirty="0">
                <a:solidFill>
                  <a:srgbClr val="042745"/>
                </a:solidFill>
              </a:rPr>
              <a:t>Sistema de planejamento da transmissão + alocação de custos </a:t>
            </a:r>
            <a:r>
              <a:rPr lang="pt-BR" dirty="0">
                <a:solidFill>
                  <a:srgbClr val="042745"/>
                </a:solidFill>
              </a:rPr>
              <a:t>(WECC)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162800" y="2083625"/>
            <a:ext cx="1889124" cy="646331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dirty="0">
                <a:solidFill>
                  <a:srgbClr val="042745"/>
                </a:solidFill>
              </a:rPr>
              <a:t>Modelos e estudos no Vietnã, China, Malásia and Sri Lanka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31132" y="2837686"/>
            <a:ext cx="1933575" cy="461665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dirty="0">
                <a:solidFill>
                  <a:srgbClr val="042745"/>
                </a:solidFill>
              </a:rPr>
              <a:t>Estudo de Interconexão do Arco Norte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90694" y="1044091"/>
            <a:ext cx="1979494" cy="461665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dirty="0">
                <a:solidFill>
                  <a:srgbClr val="042745"/>
                </a:solidFill>
              </a:rPr>
              <a:t>Projeção de preços para o Nordpool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19390" y="2622461"/>
            <a:ext cx="1797050" cy="461665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dirty="0">
                <a:solidFill>
                  <a:srgbClr val="042745"/>
                </a:solidFill>
              </a:rPr>
              <a:t>Interconexão Etiópia-Sudão-Egito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67122" y="4699749"/>
            <a:ext cx="2297111" cy="646331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dirty="0">
                <a:solidFill>
                  <a:srgbClr val="042745"/>
                </a:solidFill>
              </a:rPr>
              <a:t>Modelos + banco de dados energético para o Ministério de Energia do Chile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98394" y="2102999"/>
            <a:ext cx="1668006" cy="461665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dirty="0">
                <a:solidFill>
                  <a:srgbClr val="042745"/>
                </a:solidFill>
              </a:rPr>
              <a:t>Interconexão Marrocos - Espanha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962663" y="3428024"/>
            <a:ext cx="1948980" cy="646331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dirty="0">
                <a:solidFill>
                  <a:srgbClr val="042745"/>
                </a:solidFill>
              </a:rPr>
              <a:t>Interconexão do sistema andino (SINEA) com o Cone Sul (BID)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480803" y="1654064"/>
            <a:ext cx="1265237" cy="646331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dirty="0">
                <a:solidFill>
                  <a:srgbClr val="042745"/>
                </a:solidFill>
              </a:rPr>
              <a:t>Modelos e estudos na Turquia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021513" y="4122772"/>
            <a:ext cx="1782762" cy="646331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dirty="0">
                <a:solidFill>
                  <a:srgbClr val="042745"/>
                </a:solidFill>
              </a:rPr>
              <a:t>Modelo de simulação do mercado da Nova Zelândia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74094" y="2714255"/>
            <a:ext cx="2306800" cy="646331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>
                <a:solidFill>
                  <a:srgbClr val="042745"/>
                </a:solidFill>
              </a:rPr>
              <a:t>EOR - Software de planejamento integrado + planejamento Centroamérica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5257" y="3423505"/>
            <a:ext cx="2112963" cy="461665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dirty="0">
                <a:solidFill>
                  <a:srgbClr val="042745"/>
                </a:solidFill>
              </a:rPr>
              <a:t>Sistema de planejamento energético para o Peru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998960" y="4172185"/>
            <a:ext cx="1809750" cy="646331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pt-BR">
                <a:solidFill>
                  <a:srgbClr val="042745"/>
                </a:solidFill>
              </a:rPr>
              <a:t>Custo marginal horário por barra para o Brasil (CAF/MME)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983340" y="3234753"/>
            <a:ext cx="1568450" cy="461665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pt-BR">
                <a:solidFill>
                  <a:srgbClr val="042745"/>
                </a:solidFill>
              </a:rPr>
              <a:t>Integração elétrica Etiopia-Ruanda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162800" y="2920544"/>
            <a:ext cx="1641475" cy="830997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pt-BR" dirty="0">
                <a:solidFill>
                  <a:srgbClr val="042745"/>
                </a:solidFill>
              </a:rPr>
              <a:t>Desenho de leilões em vários países (Indonésia e outros)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/>
          <a:srcRect l="14658" t="34331" r="39101" b="27853"/>
          <a:stretch/>
        </p:blipFill>
        <p:spPr>
          <a:xfrm>
            <a:off x="6017915" y="4986349"/>
            <a:ext cx="3034009" cy="13950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49" r="25932"/>
          <a:stretch/>
        </p:blipFill>
        <p:spPr>
          <a:xfrm>
            <a:off x="5122690" y="3793863"/>
            <a:ext cx="1623350" cy="218061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6" name="TextBox 25"/>
          <p:cNvSpPr txBox="1"/>
          <p:nvPr/>
        </p:nvSpPr>
        <p:spPr>
          <a:xfrm>
            <a:off x="2046469" y="1300068"/>
            <a:ext cx="1266730" cy="830997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dirty="0">
                <a:solidFill>
                  <a:srgbClr val="042745"/>
                </a:solidFill>
              </a:rPr>
              <a:t>Modelos de planejamento para o Banco Mundial e BID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420400" y="1550620"/>
            <a:ext cx="1491243" cy="461665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dirty="0">
                <a:solidFill>
                  <a:srgbClr val="042745"/>
                </a:solidFill>
              </a:rPr>
              <a:t>Modelo operativo da Islândia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760383" y="2214853"/>
            <a:ext cx="1730810" cy="461665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dirty="0">
                <a:solidFill>
                  <a:srgbClr val="042745"/>
                </a:solidFill>
              </a:rPr>
              <a:t>Reforma do mercado mexicano + estudos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45420" y="1120661"/>
            <a:ext cx="1548393" cy="646331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dirty="0">
                <a:solidFill>
                  <a:srgbClr val="042745"/>
                </a:solidFill>
              </a:rPr>
              <a:t>Sistema de planejamento da geração (NWPCC)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7B9B461-DDFB-4D51-9DC0-42B0BEE82CC0}"/>
              </a:ext>
            </a:extLst>
          </p:cNvPr>
          <p:cNvSpPr txBox="1"/>
          <p:nvPr/>
        </p:nvSpPr>
        <p:spPr>
          <a:xfrm>
            <a:off x="207752" y="3938364"/>
            <a:ext cx="2656481" cy="646331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dirty="0">
                <a:solidFill>
                  <a:srgbClr val="042745"/>
                </a:solidFill>
              </a:rPr>
              <a:t>Reservas probabilísticas de geração devido à renováveis (Associação de Geradores Chile)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6BF2540-4E80-43CE-AC30-49EFC3602874}"/>
              </a:ext>
            </a:extLst>
          </p:cNvPr>
          <p:cNvSpPr txBox="1"/>
          <p:nvPr/>
        </p:nvSpPr>
        <p:spPr>
          <a:xfrm>
            <a:off x="3032278" y="4897238"/>
            <a:ext cx="1809750" cy="461665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pt-BR" dirty="0">
                <a:solidFill>
                  <a:srgbClr val="042745"/>
                </a:solidFill>
              </a:rPr>
              <a:t>Análise de GNL para Uruguai (BID)</a:t>
            </a:r>
          </a:p>
        </p:txBody>
      </p:sp>
    </p:spTree>
    <p:extLst>
      <p:ext uri="{BB962C8B-B14F-4D97-AF65-F5344CB8AC3E}">
        <p14:creationId xmlns:p14="http://schemas.microsoft.com/office/powerpoint/2010/main" val="3037415488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11181-E107-4E81-9F73-33F8171ED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Temário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49813F-DF9B-45FE-A1F9-D280587364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Importância</a:t>
            </a:r>
            <a:r>
              <a:rPr lang="en-US" dirty="0"/>
              <a:t> do </a:t>
            </a:r>
            <a:r>
              <a:rPr lang="en-US" dirty="0" err="1"/>
              <a:t>preço</a:t>
            </a:r>
            <a:r>
              <a:rPr lang="en-US" dirty="0"/>
              <a:t> de </a:t>
            </a:r>
            <a:r>
              <a:rPr lang="en-US" dirty="0" err="1"/>
              <a:t>curto</a:t>
            </a:r>
            <a:r>
              <a:rPr lang="en-US" dirty="0"/>
              <a:t> </a:t>
            </a:r>
            <a:r>
              <a:rPr lang="en-US" dirty="0" err="1"/>
              <a:t>prazo</a:t>
            </a:r>
            <a:endParaRPr lang="en-US" dirty="0"/>
          </a:p>
          <a:p>
            <a:r>
              <a:rPr lang="en-US" dirty="0" err="1"/>
              <a:t>Preços</a:t>
            </a:r>
            <a:r>
              <a:rPr lang="en-US" dirty="0"/>
              <a:t> </a:t>
            </a:r>
            <a:r>
              <a:rPr lang="en-US" dirty="0" err="1"/>
              <a:t>horários</a:t>
            </a:r>
            <a:endParaRPr lang="en-US" dirty="0"/>
          </a:p>
          <a:p>
            <a:r>
              <a:rPr lang="en-US" dirty="0" err="1"/>
              <a:t>Oferta</a:t>
            </a:r>
            <a:r>
              <a:rPr lang="en-US" dirty="0"/>
              <a:t> de </a:t>
            </a:r>
            <a:r>
              <a:rPr lang="en-US" dirty="0" err="1"/>
              <a:t>preços</a:t>
            </a:r>
            <a:endParaRPr lang="en-US" dirty="0"/>
          </a:p>
          <a:p>
            <a:r>
              <a:rPr lang="en-US" dirty="0" err="1"/>
              <a:t>Desafios</a:t>
            </a:r>
            <a:r>
              <a:rPr lang="en-US" dirty="0"/>
              <a:t> para </a:t>
            </a:r>
            <a:r>
              <a:rPr lang="en-US" dirty="0" err="1"/>
              <a:t>implantação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61DA20-C1AC-4BD3-A0A2-6E19781A2EE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4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490685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3757C-44FC-4366-AEC8-0ED54B324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</a:t>
            </a:r>
            <a:r>
              <a:rPr lang="en-US" dirty="0" err="1"/>
              <a:t>formação</a:t>
            </a:r>
            <a:r>
              <a:rPr lang="en-US" dirty="0"/>
              <a:t> de </a:t>
            </a:r>
            <a:r>
              <a:rPr lang="en-US" dirty="0" err="1"/>
              <a:t>preços</a:t>
            </a:r>
            <a:r>
              <a:rPr lang="en-US" dirty="0"/>
              <a:t> é um </a:t>
            </a:r>
            <a:r>
              <a:rPr lang="en-US" dirty="0" err="1"/>
              <a:t>problema</a:t>
            </a:r>
            <a:r>
              <a:rPr lang="en-US" dirty="0"/>
              <a:t> </a:t>
            </a:r>
            <a:r>
              <a:rPr lang="en-US" dirty="0" err="1"/>
              <a:t>complexo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C88D8A-254D-4C15-B50C-C0B44BD9553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5</a:t>
            </a:fld>
            <a:endParaRPr lang="es-ES" alt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23487A-B4CE-4FA1-9299-7DEC1F4F4E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51" t="2005" r="3706" b="-1"/>
          <a:stretch/>
        </p:blipFill>
        <p:spPr>
          <a:xfrm>
            <a:off x="719943" y="1335417"/>
            <a:ext cx="7704114" cy="4440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429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3471B-28C6-46F6-BB84-40CBAF931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err="1"/>
              <a:t>Importância</a:t>
            </a:r>
            <a:r>
              <a:rPr lang="en-US" sz="2800" dirty="0"/>
              <a:t> do </a:t>
            </a:r>
            <a:r>
              <a:rPr lang="en-US" sz="2800" dirty="0" err="1"/>
              <a:t>preço</a:t>
            </a:r>
            <a:r>
              <a:rPr lang="en-US" sz="2800" dirty="0"/>
              <a:t> de </a:t>
            </a:r>
            <a:r>
              <a:rPr lang="en-US" sz="2800" dirty="0" err="1"/>
              <a:t>curto</a:t>
            </a:r>
            <a:r>
              <a:rPr lang="en-US" sz="2800" dirty="0"/>
              <a:t> </a:t>
            </a:r>
            <a:r>
              <a:rPr lang="en-US" sz="2800" dirty="0" err="1"/>
              <a:t>prazo</a:t>
            </a:r>
            <a:r>
              <a:rPr lang="en-US" sz="2800" dirty="0"/>
              <a:t> no </a:t>
            </a:r>
            <a:r>
              <a:rPr lang="en-US" sz="2800" dirty="0" err="1"/>
              <a:t>setor</a:t>
            </a:r>
            <a:r>
              <a:rPr lang="en-US" sz="2800" dirty="0"/>
              <a:t> </a:t>
            </a:r>
            <a:r>
              <a:rPr lang="en-US" sz="2800" dirty="0" err="1"/>
              <a:t>elétrico</a:t>
            </a:r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71C32C-BF79-43A7-B6EF-927625ED5E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pt-BR" dirty="0"/>
              <a:t>Contabilização e liquidação na CCEE</a:t>
            </a:r>
          </a:p>
          <a:p>
            <a:r>
              <a:rPr lang="pt-BR" dirty="0"/>
              <a:t>Tarifas de consumidores regulados</a:t>
            </a:r>
          </a:p>
          <a:p>
            <a:r>
              <a:rPr lang="pt-BR" dirty="0"/>
              <a:t>Precificação de contratos</a:t>
            </a:r>
          </a:p>
          <a:p>
            <a:r>
              <a:rPr lang="pt-BR" dirty="0"/>
              <a:t>Incentivar práticas prudentes por parte de geradores e consumidores</a:t>
            </a:r>
          </a:p>
          <a:p>
            <a:r>
              <a:rPr lang="pt-BR" dirty="0"/>
              <a:t>Incentivar a otimização da manutenção de unidades geradoras</a:t>
            </a:r>
          </a:p>
          <a:p>
            <a:r>
              <a:rPr lang="pt-BR" dirty="0"/>
              <a:t>Incentivar economia de energia em situações de escassez</a:t>
            </a:r>
          </a:p>
          <a:p>
            <a:r>
              <a:rPr lang="pt-BR" dirty="0"/>
              <a:t>Cálculo de garantias físicas de equipamentos</a:t>
            </a:r>
          </a:p>
          <a:p>
            <a:r>
              <a:rPr lang="pt-BR" dirty="0"/>
              <a:t>Gerência de risco para investidores em nova capacidade hidrelétrica</a:t>
            </a:r>
          </a:p>
          <a:p>
            <a:r>
              <a:rPr lang="pt-BR" dirty="0"/>
              <a:t>Critério de seleção de projetos em leilões de energia nova</a:t>
            </a:r>
          </a:p>
          <a:p>
            <a:r>
              <a:rPr lang="pt-BR" dirty="0"/>
              <a:t>Decisões de contratação e gerência de risco de consumidores livres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BCDC2F-C4B9-48B1-9B1B-D18E85A995F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6</a:t>
            </a:fld>
            <a:endParaRPr lang="es-ES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67E00B-44AF-42B7-916D-3BD59525FEF4}"/>
              </a:ext>
            </a:extLst>
          </p:cNvPr>
          <p:cNvSpPr txBox="1"/>
          <p:nvPr/>
        </p:nvSpPr>
        <p:spPr>
          <a:xfrm>
            <a:off x="5117281" y="1219691"/>
            <a:ext cx="3742556" cy="646331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800" dirty="0">
                <a:solidFill>
                  <a:srgbClr val="042745"/>
                </a:solidFill>
              </a:rPr>
              <a:t>O preço de curto prazo é a “argamassa” do modelo setorial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26321A-CD4B-4780-8FB7-0C073F235BC3}"/>
              </a:ext>
            </a:extLst>
          </p:cNvPr>
          <p:cNvSpPr txBox="1"/>
          <p:nvPr/>
        </p:nvSpPr>
        <p:spPr>
          <a:xfrm>
            <a:off x="2322550" y="5551966"/>
            <a:ext cx="3742556" cy="646331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800" dirty="0">
                <a:solidFill>
                  <a:srgbClr val="042745"/>
                </a:solidFill>
              </a:rPr>
              <a:t>Problema: o PLD não reflete o real custo marginal do sistema </a:t>
            </a:r>
          </a:p>
        </p:txBody>
      </p:sp>
    </p:spTree>
    <p:extLst>
      <p:ext uri="{BB962C8B-B14F-4D97-AF65-F5344CB8AC3E}">
        <p14:creationId xmlns:p14="http://schemas.microsoft.com/office/powerpoint/2010/main" val="130548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11181-E107-4E81-9F73-33F8171ED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Temário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49813F-DF9B-45FE-A1F9-D280587364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Importância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 do </a:t>
            </a:r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preço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 de </a:t>
            </a:r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curto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prazo</a:t>
            </a:r>
            <a:endParaRPr lang="en-US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en-US" dirty="0" err="1">
                <a:solidFill>
                  <a:srgbClr val="FF0000"/>
                </a:solidFill>
              </a:rPr>
              <a:t>Preços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horários</a:t>
            </a:r>
            <a:endParaRPr lang="en-US" dirty="0">
              <a:solidFill>
                <a:srgbClr val="FF0000"/>
              </a:solidFill>
            </a:endParaRPr>
          </a:p>
          <a:p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Oferta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 de </a:t>
            </a:r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preços</a:t>
            </a:r>
            <a:endParaRPr lang="en-US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Desafios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 para </a:t>
            </a:r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implantação</a:t>
            </a:r>
            <a:endParaRPr lang="en-US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61DA20-C1AC-4BD3-A0A2-6E19781A2EE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7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254893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21DBF-6161-4301-9E42-7D9512A2F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Renováveis</a:t>
            </a:r>
            <a:r>
              <a:rPr lang="en-US" dirty="0"/>
              <a:t> e </a:t>
            </a:r>
            <a:r>
              <a:rPr lang="en-US" dirty="0" err="1"/>
              <a:t>preços</a:t>
            </a:r>
            <a:r>
              <a:rPr lang="en-US" dirty="0"/>
              <a:t> </a:t>
            </a:r>
            <a:r>
              <a:rPr lang="en-US" dirty="0" err="1"/>
              <a:t>horários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DF0893-87AE-4A31-8C24-122A2619EB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</a:t>
            </a:r>
            <a:r>
              <a:rPr lang="en-US" dirty="0" err="1"/>
              <a:t>importância</a:t>
            </a:r>
            <a:r>
              <a:rPr lang="en-US" dirty="0"/>
              <a:t> dos </a:t>
            </a:r>
            <a:r>
              <a:rPr lang="en-US" dirty="0" err="1"/>
              <a:t>preços</a:t>
            </a:r>
            <a:r>
              <a:rPr lang="en-US" dirty="0"/>
              <a:t> </a:t>
            </a:r>
            <a:r>
              <a:rPr lang="en-US" dirty="0" err="1"/>
              <a:t>horários</a:t>
            </a:r>
            <a:r>
              <a:rPr lang="en-US" dirty="0"/>
              <a:t> </a:t>
            </a:r>
            <a:r>
              <a:rPr lang="en-US" dirty="0" err="1"/>
              <a:t>está</a:t>
            </a:r>
            <a:r>
              <a:rPr lang="en-US" dirty="0"/>
              <a:t> </a:t>
            </a:r>
            <a:r>
              <a:rPr lang="en-US" dirty="0" err="1"/>
              <a:t>relacionada</a:t>
            </a:r>
            <a:r>
              <a:rPr lang="en-US" dirty="0"/>
              <a:t> com a </a:t>
            </a:r>
            <a:r>
              <a:rPr lang="en-US" dirty="0" err="1"/>
              <a:t>inserção</a:t>
            </a:r>
            <a:r>
              <a:rPr lang="en-US" dirty="0"/>
              <a:t> </a:t>
            </a:r>
            <a:r>
              <a:rPr lang="en-US" dirty="0" err="1"/>
              <a:t>explosiva</a:t>
            </a:r>
            <a:r>
              <a:rPr lang="en-US" dirty="0"/>
              <a:t> de </a:t>
            </a:r>
            <a:r>
              <a:rPr lang="en-US" dirty="0" err="1"/>
              <a:t>fontes</a:t>
            </a:r>
            <a:r>
              <a:rPr lang="en-US" dirty="0"/>
              <a:t> </a:t>
            </a:r>
            <a:r>
              <a:rPr lang="en-US" dirty="0" err="1"/>
              <a:t>renováveis</a:t>
            </a:r>
            <a:r>
              <a:rPr lang="en-US" dirty="0"/>
              <a:t> </a:t>
            </a:r>
            <a:r>
              <a:rPr lang="en-US" dirty="0" err="1"/>
              <a:t>variáveis</a:t>
            </a:r>
            <a:r>
              <a:rPr lang="en-US" dirty="0"/>
              <a:t> (</a:t>
            </a:r>
            <a:r>
              <a:rPr lang="en-US" dirty="0" err="1"/>
              <a:t>eólica</a:t>
            </a:r>
            <a:r>
              <a:rPr lang="en-US" dirty="0"/>
              <a:t> e solar)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todo</a:t>
            </a:r>
            <a:r>
              <a:rPr lang="en-US" dirty="0"/>
              <a:t> </a:t>
            </a:r>
            <a:r>
              <a:rPr lang="en-US" dirty="0" err="1"/>
              <a:t>mundo</a:t>
            </a:r>
            <a:endParaRPr lang="en-US" dirty="0"/>
          </a:p>
          <a:p>
            <a:r>
              <a:rPr lang="en-US" dirty="0" err="1"/>
              <a:t>Mesmo</a:t>
            </a:r>
            <a:r>
              <a:rPr lang="en-US" dirty="0"/>
              <a:t> </a:t>
            </a:r>
            <a:r>
              <a:rPr lang="en-US" dirty="0" err="1"/>
              <a:t>sistemas</a:t>
            </a:r>
            <a:r>
              <a:rPr lang="en-US" dirty="0"/>
              <a:t> com forte </a:t>
            </a:r>
            <a:r>
              <a:rPr lang="en-US" dirty="0" err="1"/>
              <a:t>participação</a:t>
            </a:r>
            <a:r>
              <a:rPr lang="en-US" dirty="0"/>
              <a:t> </a:t>
            </a:r>
            <a:r>
              <a:rPr lang="en-US" dirty="0" err="1"/>
              <a:t>hidrelétrica</a:t>
            </a:r>
            <a:r>
              <a:rPr lang="en-US" dirty="0"/>
              <a:t> </a:t>
            </a:r>
            <a:r>
              <a:rPr lang="en-US" dirty="0" err="1"/>
              <a:t>têm</a:t>
            </a:r>
            <a:r>
              <a:rPr lang="en-US" dirty="0"/>
              <a:t> </a:t>
            </a:r>
            <a:r>
              <a:rPr lang="en-US" dirty="0" err="1"/>
              <a:t>dificuldade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absorver</a:t>
            </a:r>
            <a:r>
              <a:rPr lang="en-US" dirty="0"/>
              <a:t> a </a:t>
            </a:r>
            <a:r>
              <a:rPr lang="en-US" dirty="0" err="1"/>
              <a:t>variabilidade</a:t>
            </a:r>
            <a:r>
              <a:rPr lang="en-US" dirty="0"/>
              <a:t> </a:t>
            </a:r>
            <a:r>
              <a:rPr lang="en-US" dirty="0" err="1"/>
              <a:t>destas</a:t>
            </a:r>
            <a:r>
              <a:rPr lang="en-US" dirty="0"/>
              <a:t> </a:t>
            </a:r>
            <a:r>
              <a:rPr lang="en-US" dirty="0" err="1"/>
              <a:t>fontes</a:t>
            </a:r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369A35-536C-4DDF-94A7-5C8C3499852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8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334005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Exemplo: Chile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76CB1E-E288-443C-A1A6-115AE41F39DC}" type="slidenum">
              <a:rPr lang="es-ES" smtClean="0"/>
              <a:pPr>
                <a:defRPr/>
              </a:pPr>
              <a:t>9</a:t>
            </a:fld>
            <a:endParaRPr lang="es-ES" dirty="0"/>
          </a:p>
        </p:txBody>
      </p:sp>
      <p:sp>
        <p:nvSpPr>
          <p:cNvPr id="6" name="TextBox 5"/>
          <p:cNvSpPr txBox="1"/>
          <p:nvPr/>
        </p:nvSpPr>
        <p:spPr>
          <a:xfrm>
            <a:off x="152400" y="6172200"/>
            <a:ext cx="16518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0" dirty="0" err="1"/>
              <a:t>Source</a:t>
            </a:r>
            <a:r>
              <a:rPr lang="pt-BR" b="0" dirty="0"/>
              <a:t>: SIC Web site</a:t>
            </a:r>
            <a:endParaRPr lang="en-US" b="0" dirty="0"/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6" t="2214" r="7477" b="6012"/>
          <a:stretch/>
        </p:blipFill>
        <p:spPr bwMode="auto">
          <a:xfrm>
            <a:off x="155275" y="1351315"/>
            <a:ext cx="3197525" cy="4710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2389" y="1363485"/>
            <a:ext cx="5481536" cy="4698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 descr="Flag of Chile.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450" y="76200"/>
            <a:ext cx="14287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15AA205-B924-49C9-BADB-DCA639D4597B}"/>
              </a:ext>
            </a:extLst>
          </p:cNvPr>
          <p:cNvSpPr txBox="1"/>
          <p:nvPr/>
        </p:nvSpPr>
        <p:spPr>
          <a:xfrm>
            <a:off x="3352800" y="220216"/>
            <a:ext cx="2309752" cy="830997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Capacidade instalada 20 GW</a:t>
            </a:r>
          </a:p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  <a:sym typeface="Symbol" panose="05050102010706020507" pitchFamily="18" charset="2"/>
              </a:rPr>
              <a:t> </a:t>
            </a:r>
            <a:r>
              <a:rPr lang="pt-BR" sz="1600" b="0" dirty="0">
                <a:solidFill>
                  <a:srgbClr val="042745"/>
                </a:solidFill>
              </a:rPr>
              <a:t>60% hidrelétrico</a:t>
            </a:r>
          </a:p>
        </p:txBody>
      </p:sp>
    </p:spTree>
    <p:extLst>
      <p:ext uri="{BB962C8B-B14F-4D97-AF65-F5344CB8AC3E}">
        <p14:creationId xmlns:p14="http://schemas.microsoft.com/office/powerpoint/2010/main" val="38801198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AB458-9CEC-4642-A867-606B04347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100% da </a:t>
            </a:r>
            <a:r>
              <a:rPr lang="en-US" dirty="0" err="1"/>
              <a:t>expansão</a:t>
            </a:r>
            <a:r>
              <a:rPr lang="en-US" dirty="0"/>
              <a:t> </a:t>
            </a:r>
            <a:r>
              <a:rPr lang="en-US" dirty="0" err="1"/>
              <a:t>Chilena</a:t>
            </a:r>
            <a:r>
              <a:rPr lang="en-US" dirty="0"/>
              <a:t> é solar e </a:t>
            </a:r>
            <a:r>
              <a:rPr lang="en-US" dirty="0" err="1"/>
              <a:t>eólica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7F139E-C760-4DF1-AFC8-B88D3414BEB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10</a:t>
            </a:fld>
            <a:endParaRPr lang="es-ES" altLang="en-US"/>
          </a:p>
        </p:txBody>
      </p:sp>
      <p:pic>
        <p:nvPicPr>
          <p:cNvPr id="5" name="Imagen 6">
            <a:extLst>
              <a:ext uri="{FF2B5EF4-FFF2-40B4-BE49-F238E27FC236}">
                <a16:creationId xmlns:a16="http://schemas.microsoft.com/office/drawing/2014/main" id="{3CD2C20F-EBCD-4BD1-AF57-26A2B8DD4E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819" y="1028124"/>
            <a:ext cx="4358397" cy="2619675"/>
          </a:xfrm>
          <a:prstGeom prst="rect">
            <a:avLst/>
          </a:prstGeom>
        </p:spPr>
      </p:pic>
      <p:pic>
        <p:nvPicPr>
          <p:cNvPr id="6" name="Imagen 7">
            <a:extLst>
              <a:ext uri="{FF2B5EF4-FFF2-40B4-BE49-F238E27FC236}">
                <a16:creationId xmlns:a16="http://schemas.microsoft.com/office/drawing/2014/main" id="{D133D252-5F97-48FF-B439-D2C97A1DB2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0636" y="3429000"/>
            <a:ext cx="4845731" cy="2912594"/>
          </a:xfrm>
          <a:prstGeom prst="rect">
            <a:avLst/>
          </a:prstGeom>
        </p:spPr>
      </p:pic>
      <p:pic>
        <p:nvPicPr>
          <p:cNvPr id="7" name="Imagen 8">
            <a:extLst>
              <a:ext uri="{FF2B5EF4-FFF2-40B4-BE49-F238E27FC236}">
                <a16:creationId xmlns:a16="http://schemas.microsoft.com/office/drawing/2014/main" id="{21E615D9-AA86-429F-95D0-0D53AF9230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25" y="1028124"/>
            <a:ext cx="8938610" cy="5372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343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9DF58F-261A-4108-A7BA-03486DCB4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Custo</a:t>
            </a:r>
            <a:r>
              <a:rPr lang="en-US" dirty="0"/>
              <a:t> marginal </a:t>
            </a:r>
            <a:r>
              <a:rPr lang="en-US" dirty="0" err="1"/>
              <a:t>horário</a:t>
            </a:r>
            <a:r>
              <a:rPr lang="en-US" dirty="0"/>
              <a:t> (</a:t>
            </a:r>
            <a:r>
              <a:rPr lang="en-US" dirty="0" err="1"/>
              <a:t>mês</a:t>
            </a:r>
            <a:r>
              <a:rPr lang="en-US" dirty="0"/>
              <a:t> </a:t>
            </a:r>
            <a:r>
              <a:rPr lang="en-US" dirty="0" err="1"/>
              <a:t>típico</a:t>
            </a:r>
            <a:r>
              <a:rPr lang="en-US" dirty="0"/>
              <a:t>): 2021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18A3FF-1D13-4987-8327-EC1B7B3834F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11</a:t>
            </a:fld>
            <a:endParaRPr lang="es-ES" altLang="en-US"/>
          </a:p>
        </p:txBody>
      </p:sp>
      <p:pic>
        <p:nvPicPr>
          <p:cNvPr id="5" name="Imagen 10">
            <a:extLst>
              <a:ext uri="{FF2B5EF4-FFF2-40B4-BE49-F238E27FC236}">
                <a16:creationId xmlns:a16="http://schemas.microsoft.com/office/drawing/2014/main" id="{1387170C-5DD8-430E-A303-248CAD79AA18}"/>
              </a:ext>
            </a:extLst>
          </p:cNvPr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192" y="1219141"/>
            <a:ext cx="7865615" cy="495311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227436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9DF58F-261A-4108-A7BA-03486DCB4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Custo</a:t>
            </a:r>
            <a:r>
              <a:rPr lang="en-US" dirty="0"/>
              <a:t> marginal </a:t>
            </a:r>
            <a:r>
              <a:rPr lang="en-US" dirty="0" err="1"/>
              <a:t>horário</a:t>
            </a:r>
            <a:r>
              <a:rPr lang="en-US" dirty="0"/>
              <a:t> (</a:t>
            </a:r>
            <a:r>
              <a:rPr lang="en-US" dirty="0" err="1"/>
              <a:t>mês</a:t>
            </a:r>
            <a:r>
              <a:rPr lang="en-US" dirty="0"/>
              <a:t> </a:t>
            </a:r>
            <a:r>
              <a:rPr lang="en-US" dirty="0" err="1"/>
              <a:t>típico</a:t>
            </a:r>
            <a:r>
              <a:rPr lang="en-US" dirty="0"/>
              <a:t>): 2025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18A3FF-1D13-4987-8327-EC1B7B3834F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12</a:t>
            </a:fld>
            <a:endParaRPr lang="es-ES" altLang="en-US"/>
          </a:p>
        </p:txBody>
      </p:sp>
      <p:pic>
        <p:nvPicPr>
          <p:cNvPr id="6" name="Imagen 11">
            <a:extLst>
              <a:ext uri="{FF2B5EF4-FFF2-40B4-BE49-F238E27FC236}">
                <a16:creationId xmlns:a16="http://schemas.microsoft.com/office/drawing/2014/main" id="{63070AFC-C948-4281-9C59-086FEF4E878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624" y="1223629"/>
            <a:ext cx="7841660" cy="49612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802766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9DF58F-261A-4108-A7BA-03486DCB4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Custo</a:t>
            </a:r>
            <a:r>
              <a:rPr lang="en-US" dirty="0"/>
              <a:t> marginal </a:t>
            </a:r>
            <a:r>
              <a:rPr lang="en-US" dirty="0" err="1"/>
              <a:t>horário</a:t>
            </a:r>
            <a:r>
              <a:rPr lang="en-US" dirty="0"/>
              <a:t> (</a:t>
            </a:r>
            <a:r>
              <a:rPr lang="en-US" dirty="0" err="1"/>
              <a:t>mês</a:t>
            </a:r>
            <a:r>
              <a:rPr lang="en-US" dirty="0"/>
              <a:t> </a:t>
            </a:r>
            <a:r>
              <a:rPr lang="en-US" dirty="0" err="1"/>
              <a:t>típico</a:t>
            </a:r>
            <a:r>
              <a:rPr lang="en-US" dirty="0"/>
              <a:t>): 2030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18A3FF-1D13-4987-8327-EC1B7B3834F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13</a:t>
            </a:fld>
            <a:endParaRPr lang="es-ES" altLang="en-US"/>
          </a:p>
        </p:txBody>
      </p:sp>
      <p:pic>
        <p:nvPicPr>
          <p:cNvPr id="7" name="Imagen 12">
            <a:extLst>
              <a:ext uri="{FF2B5EF4-FFF2-40B4-BE49-F238E27FC236}">
                <a16:creationId xmlns:a16="http://schemas.microsoft.com/office/drawing/2014/main" id="{662B21A7-A5A9-45DA-90E4-408C02E5D8F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624" y="1223629"/>
            <a:ext cx="7841660" cy="4961233"/>
          </a:xfrm>
          <a:prstGeom prst="rect">
            <a:avLst/>
          </a:prstGeom>
          <a:noFill/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F821D18-E96B-4BBD-A651-097B1CA6031C}"/>
              </a:ext>
            </a:extLst>
          </p:cNvPr>
          <p:cNvSpPr txBox="1"/>
          <p:nvPr/>
        </p:nvSpPr>
        <p:spPr>
          <a:xfrm>
            <a:off x="6748523" y="3709129"/>
            <a:ext cx="2309752" cy="1077218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Colapso do custo marginal durante o dia (solar passa a ser a marginal)</a:t>
            </a:r>
          </a:p>
        </p:txBody>
      </p:sp>
    </p:spTree>
    <p:extLst>
      <p:ext uri="{BB962C8B-B14F-4D97-AF65-F5344CB8AC3E}">
        <p14:creationId xmlns:p14="http://schemas.microsoft.com/office/powerpoint/2010/main" val="614138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3DECA-2609-41D3-9530-6835846BD5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Brasil: exemplo de simulação operativa horária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451669-4A40-4F4E-9213-64E936C1D2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BR"/>
              <a:t>Configuração do PMO de junho/2017</a:t>
            </a:r>
          </a:p>
          <a:p>
            <a:r>
              <a:rPr lang="pt-BR"/>
              <a:t>Representação a usinas individualizadas com rede de transmissão completa (rede básica) – SDDP</a:t>
            </a:r>
          </a:p>
          <a:p>
            <a:pPr lvl="1"/>
            <a:r>
              <a:rPr lang="pt-BR"/>
              <a:t>5 mil barras, 7 mil linhas</a:t>
            </a:r>
          </a:p>
          <a:p>
            <a:r>
              <a:rPr lang="pt-BR"/>
              <a:t>Estágios mensais, representação horária dentro do mês</a:t>
            </a:r>
          </a:p>
          <a:p>
            <a:pPr lvl="1"/>
            <a:r>
              <a:rPr lang="pt-BR"/>
              <a:t>Demanda e produção renovável (200 cenários)</a:t>
            </a:r>
          </a:p>
          <a:p>
            <a:pPr lvl="1"/>
            <a:r>
              <a:rPr lang="pt-BR"/>
              <a:t>Neste caso não foi representada a reserva probabilística de geração e o commitment das térmicas  </a:t>
            </a:r>
          </a:p>
          <a:p>
            <a:r>
              <a:rPr lang="pt-BR"/>
              <a:t>Política operativa estocástica calculada com 200 séries forward e 30 backward</a:t>
            </a:r>
          </a:p>
          <a:p>
            <a:r>
              <a:rPr lang="pt-BR"/>
              <a:t>Tempo total de execução </a:t>
            </a:r>
            <a:r>
              <a:rPr lang="pt-BR">
                <a:sym typeface="Symbol" panose="05050102010706020507" pitchFamily="18" charset="2"/>
              </a:rPr>
              <a:t></a:t>
            </a:r>
            <a:r>
              <a:rPr lang="pt-BR"/>
              <a:t> 3 horas</a:t>
            </a:r>
          </a:p>
          <a:p>
            <a:pPr lvl="1"/>
            <a:r>
              <a:rPr lang="pt-BR"/>
              <a:t>25 servidores da Amazon com 36 processos cada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DB1069-6B96-4D6E-A3A8-FB602E2A0D3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14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239022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473785-CB61-442F-A214-3ABA01A69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Geração</a:t>
            </a:r>
            <a:r>
              <a:rPr lang="en-US" dirty="0"/>
              <a:t> </a:t>
            </a:r>
            <a:r>
              <a:rPr lang="en-US" dirty="0" err="1"/>
              <a:t>renovável</a:t>
            </a:r>
            <a:r>
              <a:rPr lang="en-US" dirty="0"/>
              <a:t> </a:t>
            </a:r>
            <a:r>
              <a:rPr lang="en-US" dirty="0" err="1"/>
              <a:t>horária</a:t>
            </a:r>
            <a:r>
              <a:rPr lang="en-US" dirty="0"/>
              <a:t> – </a:t>
            </a:r>
            <a:r>
              <a:rPr lang="en-US" dirty="0" err="1"/>
              <a:t>junho</a:t>
            </a:r>
            <a:r>
              <a:rPr lang="en-US" dirty="0"/>
              <a:t> de 2017 - BR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555AED-D7AA-448C-B107-86DC882561C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15</a:t>
            </a:fld>
            <a:endParaRPr lang="es-ES" altLang="en-US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A768F6E0-C0C1-4199-9A7C-FEB3B4AFC6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55"/>
          <a:stretch/>
        </p:blipFill>
        <p:spPr>
          <a:xfrm>
            <a:off x="506994" y="1068388"/>
            <a:ext cx="8189674" cy="5313028"/>
          </a:xfrm>
        </p:spPr>
      </p:pic>
    </p:spTree>
    <p:extLst>
      <p:ext uri="{BB962C8B-B14F-4D97-AF65-F5344CB8AC3E}">
        <p14:creationId xmlns:p14="http://schemas.microsoft.com/office/powerpoint/2010/main" val="27205320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3AA5B1D-0BC4-44A2-9DDF-7EC8C2E2D9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963" y="1114173"/>
            <a:ext cx="8174578" cy="48787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BC4C6C-1CC6-4451-AD1A-EFD484725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CMO </a:t>
            </a:r>
            <a:r>
              <a:rPr lang="en-US" dirty="0" err="1"/>
              <a:t>horário</a:t>
            </a:r>
            <a:r>
              <a:rPr lang="en-US" dirty="0"/>
              <a:t>: </a:t>
            </a:r>
            <a:r>
              <a:rPr lang="en-US" dirty="0" err="1"/>
              <a:t>dia</a:t>
            </a:r>
            <a:r>
              <a:rPr lang="en-US" dirty="0"/>
              <a:t> 1 de </a:t>
            </a:r>
            <a:r>
              <a:rPr lang="en-US" dirty="0" err="1"/>
              <a:t>junho</a:t>
            </a:r>
            <a:r>
              <a:rPr lang="en-US" dirty="0"/>
              <a:t> de 2017 – NE</a:t>
            </a:r>
            <a:br>
              <a:rPr lang="en-US" dirty="0"/>
            </a:br>
            <a:r>
              <a:rPr lang="en-US" sz="2000" dirty="0" err="1"/>
              <a:t>Média</a:t>
            </a:r>
            <a:r>
              <a:rPr lang="en-US" sz="2000" dirty="0"/>
              <a:t> de 200 </a:t>
            </a:r>
            <a:r>
              <a:rPr lang="en-US" sz="2000" dirty="0" err="1"/>
              <a:t>cenários</a:t>
            </a:r>
            <a:r>
              <a:rPr lang="en-US" sz="2000" dirty="0"/>
              <a:t> de </a:t>
            </a:r>
            <a:r>
              <a:rPr lang="en-US" sz="2000" dirty="0" err="1"/>
              <a:t>vazões</a:t>
            </a:r>
            <a:r>
              <a:rPr lang="en-US" sz="2000" dirty="0"/>
              <a:t> &amp; </a:t>
            </a:r>
            <a:r>
              <a:rPr lang="en-US" sz="2000" dirty="0" err="1"/>
              <a:t>renováveis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113E10-8CB0-40CC-9ECA-A4C2C1C4C3C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16</a:t>
            </a:fld>
            <a:endParaRPr lang="es-ES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09428E5-D60F-41CD-A34A-320A0DC86D54}"/>
              </a:ext>
            </a:extLst>
          </p:cNvPr>
          <p:cNvSpPr txBox="1"/>
          <p:nvPr/>
        </p:nvSpPr>
        <p:spPr>
          <a:xfrm>
            <a:off x="6550085" y="4268290"/>
            <a:ext cx="2309752" cy="584775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E(CMO) calculado pelo modelo atual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81A14A-F11A-449E-91A2-6FDBDA59D3CC}"/>
              </a:ext>
            </a:extLst>
          </p:cNvPr>
          <p:cNvSpPr txBox="1"/>
          <p:nvPr/>
        </p:nvSpPr>
        <p:spPr>
          <a:xfrm>
            <a:off x="4294784" y="1636395"/>
            <a:ext cx="2309752" cy="584775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E(CMO) calculado pelo modelo horário</a:t>
            </a:r>
          </a:p>
        </p:txBody>
      </p:sp>
    </p:spTree>
    <p:extLst>
      <p:ext uri="{BB962C8B-B14F-4D97-AF65-F5344CB8AC3E}">
        <p14:creationId xmlns:p14="http://schemas.microsoft.com/office/powerpoint/2010/main" val="36667884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C28067B-3050-4FDE-9042-98FCE1932B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475" y="1133666"/>
            <a:ext cx="8150161" cy="48641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BC4C6C-1CC6-4451-AD1A-EFD484725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CMO </a:t>
            </a:r>
            <a:r>
              <a:rPr lang="en-US" dirty="0" err="1"/>
              <a:t>horário</a:t>
            </a:r>
            <a:r>
              <a:rPr lang="en-US" dirty="0"/>
              <a:t>: </a:t>
            </a:r>
            <a:r>
              <a:rPr lang="en-US" dirty="0" err="1"/>
              <a:t>semana</a:t>
            </a:r>
            <a:r>
              <a:rPr lang="en-US" dirty="0"/>
              <a:t> 1 de </a:t>
            </a:r>
            <a:r>
              <a:rPr lang="en-US" dirty="0" err="1"/>
              <a:t>junho</a:t>
            </a:r>
            <a:r>
              <a:rPr lang="en-US" dirty="0"/>
              <a:t> de 2017 – NE</a:t>
            </a:r>
            <a:br>
              <a:rPr lang="en-US" dirty="0"/>
            </a:br>
            <a:r>
              <a:rPr lang="en-US" sz="2000" dirty="0" err="1"/>
              <a:t>Média</a:t>
            </a:r>
            <a:r>
              <a:rPr lang="en-US" sz="2000" dirty="0"/>
              <a:t> de 200 </a:t>
            </a:r>
            <a:r>
              <a:rPr lang="en-US" sz="2000" dirty="0" err="1"/>
              <a:t>cenários</a:t>
            </a:r>
            <a:r>
              <a:rPr lang="en-US" sz="2000" dirty="0"/>
              <a:t> de </a:t>
            </a:r>
            <a:r>
              <a:rPr lang="en-US" sz="2000" dirty="0" err="1"/>
              <a:t>vazões</a:t>
            </a:r>
            <a:r>
              <a:rPr lang="en-US" sz="2000" dirty="0"/>
              <a:t> &amp; </a:t>
            </a:r>
            <a:r>
              <a:rPr lang="en-US" sz="2000" dirty="0" err="1"/>
              <a:t>renováveis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113E10-8CB0-40CC-9ECA-A4C2C1C4C3C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17</a:t>
            </a:fld>
            <a:endParaRPr lang="es-ES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EEDA078-C9A8-49E8-AF77-30E0E1E93008}"/>
              </a:ext>
            </a:extLst>
          </p:cNvPr>
          <p:cNvSpPr txBox="1"/>
          <p:nvPr/>
        </p:nvSpPr>
        <p:spPr>
          <a:xfrm>
            <a:off x="6550085" y="4215666"/>
            <a:ext cx="2309752" cy="584775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E(CMO) calculado pelo modelo atual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BEA05E-162B-4B4E-A0D4-F027FA9D656D}"/>
              </a:ext>
            </a:extLst>
          </p:cNvPr>
          <p:cNvSpPr txBox="1"/>
          <p:nvPr/>
        </p:nvSpPr>
        <p:spPr>
          <a:xfrm>
            <a:off x="4807901" y="1342817"/>
            <a:ext cx="2309752" cy="584775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E(CMO) calculado pelo modelo horário</a:t>
            </a:r>
          </a:p>
        </p:txBody>
      </p:sp>
    </p:spTree>
    <p:extLst>
      <p:ext uri="{BB962C8B-B14F-4D97-AF65-F5344CB8AC3E}">
        <p14:creationId xmlns:p14="http://schemas.microsoft.com/office/powerpoint/2010/main" val="25235472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C427773-02C5-4AC9-8032-ECF8265830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834" y="1319051"/>
            <a:ext cx="8495478" cy="483718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BC4C6C-1CC6-4451-AD1A-EFD484725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CMO </a:t>
            </a:r>
            <a:r>
              <a:rPr lang="en-US" dirty="0" err="1"/>
              <a:t>horário</a:t>
            </a:r>
            <a:r>
              <a:rPr lang="en-US" dirty="0"/>
              <a:t>: </a:t>
            </a:r>
            <a:r>
              <a:rPr lang="en-US" dirty="0" err="1"/>
              <a:t>mês</a:t>
            </a:r>
            <a:r>
              <a:rPr lang="en-US" dirty="0"/>
              <a:t> de </a:t>
            </a:r>
            <a:r>
              <a:rPr lang="en-US" dirty="0" err="1"/>
              <a:t>junho</a:t>
            </a:r>
            <a:r>
              <a:rPr lang="en-US" dirty="0"/>
              <a:t> de 2017 – NE</a:t>
            </a:r>
            <a:br>
              <a:rPr lang="en-US" dirty="0"/>
            </a:br>
            <a:r>
              <a:rPr lang="en-US" sz="2000" dirty="0" err="1"/>
              <a:t>Média</a:t>
            </a:r>
            <a:r>
              <a:rPr lang="en-US" sz="2000" dirty="0"/>
              <a:t> de 200 </a:t>
            </a:r>
            <a:r>
              <a:rPr lang="en-US" sz="2000" dirty="0" err="1"/>
              <a:t>cenários</a:t>
            </a:r>
            <a:r>
              <a:rPr lang="en-US" sz="2000" dirty="0"/>
              <a:t> de </a:t>
            </a:r>
            <a:r>
              <a:rPr lang="en-US" sz="2000" dirty="0" err="1"/>
              <a:t>vazões</a:t>
            </a:r>
            <a:r>
              <a:rPr lang="en-US" sz="2000" dirty="0"/>
              <a:t> &amp; </a:t>
            </a:r>
            <a:r>
              <a:rPr lang="en-US" sz="2000" dirty="0" err="1"/>
              <a:t>renováveis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113E10-8CB0-40CC-9ECA-A4C2C1C4C3C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18</a:t>
            </a:fld>
            <a:endParaRPr lang="es-ES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B6EC2C-D464-4931-A485-3433ED0FFC32}"/>
              </a:ext>
            </a:extLst>
          </p:cNvPr>
          <p:cNvSpPr txBox="1"/>
          <p:nvPr/>
        </p:nvSpPr>
        <p:spPr>
          <a:xfrm>
            <a:off x="6227742" y="4386705"/>
            <a:ext cx="2309752" cy="584775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E(CMO) calculado pelo modelo atual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80B13B-FD59-4588-BCF3-54FD4B39ECC5}"/>
              </a:ext>
            </a:extLst>
          </p:cNvPr>
          <p:cNvSpPr txBox="1"/>
          <p:nvPr/>
        </p:nvSpPr>
        <p:spPr>
          <a:xfrm>
            <a:off x="6284973" y="1454650"/>
            <a:ext cx="2309752" cy="584775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E(CMO) calculado pelo modelo horário</a:t>
            </a:r>
          </a:p>
        </p:txBody>
      </p:sp>
    </p:spTree>
    <p:extLst>
      <p:ext uri="{BB962C8B-B14F-4D97-AF65-F5344CB8AC3E}">
        <p14:creationId xmlns:p14="http://schemas.microsoft.com/office/powerpoint/2010/main" val="28086435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7F23D5-BB81-43C6-9418-99A835705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Demanda</a:t>
            </a:r>
            <a:r>
              <a:rPr lang="en-US" dirty="0"/>
              <a:t> </a:t>
            </a:r>
            <a:r>
              <a:rPr lang="en-US" dirty="0" err="1"/>
              <a:t>horária</a:t>
            </a:r>
            <a:r>
              <a:rPr lang="en-US" dirty="0"/>
              <a:t> – </a:t>
            </a:r>
            <a:r>
              <a:rPr lang="en-US" dirty="0" err="1"/>
              <a:t>junho</a:t>
            </a:r>
            <a:r>
              <a:rPr lang="en-US" dirty="0"/>
              <a:t> de 2021 - SE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139983-3F29-44AC-9FA7-44EBFCBD36E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19</a:t>
            </a:fld>
            <a:endParaRPr lang="es-ES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2A4230B-2D0F-4026-806E-0A4A048C4E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18" y="921608"/>
            <a:ext cx="4166716" cy="256517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D560B39-13D3-49D3-B30F-49B8CFE53576}"/>
              </a:ext>
            </a:extLst>
          </p:cNvPr>
          <p:cNvSpPr txBox="1"/>
          <p:nvPr/>
        </p:nvSpPr>
        <p:spPr>
          <a:xfrm>
            <a:off x="810506" y="1112382"/>
            <a:ext cx="1480871" cy="338554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Primeiro dia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C0C440A-EA66-43AF-82E8-BC51DCC15C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5650" y="912020"/>
            <a:ext cx="4166716" cy="257476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7A584B7-A7F3-4B62-9315-68E2681DD98B}"/>
              </a:ext>
            </a:extLst>
          </p:cNvPr>
          <p:cNvSpPr txBox="1"/>
          <p:nvPr/>
        </p:nvSpPr>
        <p:spPr>
          <a:xfrm>
            <a:off x="6106102" y="2326890"/>
            <a:ext cx="1939302" cy="338554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Primeira semana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A6D71F-5DE1-47D4-8D2E-2A26AC41C9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1377" y="3649568"/>
            <a:ext cx="4166716" cy="257369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9C671FE-4226-4318-831E-279C00B3139F}"/>
              </a:ext>
            </a:extLst>
          </p:cNvPr>
          <p:cNvSpPr txBox="1"/>
          <p:nvPr/>
        </p:nvSpPr>
        <p:spPr>
          <a:xfrm>
            <a:off x="3665984" y="5031282"/>
            <a:ext cx="1799332" cy="338554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Todo o mês</a:t>
            </a:r>
          </a:p>
        </p:txBody>
      </p:sp>
    </p:spTree>
    <p:extLst>
      <p:ext uri="{BB962C8B-B14F-4D97-AF65-F5344CB8AC3E}">
        <p14:creationId xmlns:p14="http://schemas.microsoft.com/office/powerpoint/2010/main" val="3819650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473785-CB61-442F-A214-3ABA01A69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Geração</a:t>
            </a:r>
            <a:r>
              <a:rPr lang="en-US" dirty="0"/>
              <a:t> </a:t>
            </a:r>
            <a:r>
              <a:rPr lang="en-US" dirty="0" err="1"/>
              <a:t>renovável</a:t>
            </a:r>
            <a:r>
              <a:rPr lang="en-US" dirty="0"/>
              <a:t> </a:t>
            </a:r>
            <a:r>
              <a:rPr lang="en-US" dirty="0" err="1"/>
              <a:t>horária</a:t>
            </a:r>
            <a:r>
              <a:rPr lang="en-US" dirty="0"/>
              <a:t> – </a:t>
            </a:r>
            <a:r>
              <a:rPr lang="en-US" dirty="0" err="1"/>
              <a:t>junho</a:t>
            </a:r>
            <a:r>
              <a:rPr lang="en-US" dirty="0"/>
              <a:t> de 2021 - BR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75E63AF-9CDC-410A-8615-4801930389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726"/>
          <a:stretch/>
        </p:blipFill>
        <p:spPr>
          <a:xfrm>
            <a:off x="242260" y="1078860"/>
            <a:ext cx="8007462" cy="5177215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555AED-D7AA-448C-B107-86DC882561C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20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2448771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BC4C6C-1CC6-4451-AD1A-EFD484725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CMO </a:t>
            </a:r>
            <a:r>
              <a:rPr lang="en-US" dirty="0" err="1"/>
              <a:t>horário</a:t>
            </a:r>
            <a:r>
              <a:rPr lang="en-US" dirty="0"/>
              <a:t>: </a:t>
            </a:r>
            <a:r>
              <a:rPr lang="en-US" dirty="0" err="1"/>
              <a:t>dia</a:t>
            </a:r>
            <a:r>
              <a:rPr lang="en-US" dirty="0"/>
              <a:t> 1 de </a:t>
            </a:r>
            <a:r>
              <a:rPr lang="en-US" dirty="0" err="1"/>
              <a:t>junho</a:t>
            </a:r>
            <a:r>
              <a:rPr lang="en-US" dirty="0"/>
              <a:t> de 2021 – NE</a:t>
            </a:r>
            <a:br>
              <a:rPr lang="en-US" dirty="0"/>
            </a:br>
            <a:r>
              <a:rPr lang="en-US" sz="2000" dirty="0" err="1"/>
              <a:t>Média</a:t>
            </a:r>
            <a:r>
              <a:rPr lang="en-US" sz="2000" dirty="0"/>
              <a:t> de 200 </a:t>
            </a:r>
            <a:r>
              <a:rPr lang="en-US" sz="2000" dirty="0" err="1"/>
              <a:t>cenários</a:t>
            </a:r>
            <a:r>
              <a:rPr lang="en-US" sz="2000" dirty="0"/>
              <a:t> de </a:t>
            </a:r>
            <a:r>
              <a:rPr lang="en-US" sz="2000" dirty="0" err="1"/>
              <a:t>vazões</a:t>
            </a:r>
            <a:r>
              <a:rPr lang="en-US" sz="2000" dirty="0"/>
              <a:t> &amp; </a:t>
            </a:r>
            <a:r>
              <a:rPr lang="en-US" sz="2000" dirty="0" err="1"/>
              <a:t>renováveis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113E10-8CB0-40CC-9ECA-A4C2C1C4C3C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21</a:t>
            </a:fld>
            <a:endParaRPr lang="es-ES" alt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FD5C6B5-E92A-48B8-B38F-73F64A94E8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454" y="1301616"/>
            <a:ext cx="8254828" cy="470879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DA69467-CB9A-4CF0-934D-1DFC3E275615}"/>
              </a:ext>
            </a:extLst>
          </p:cNvPr>
          <p:cNvSpPr txBox="1"/>
          <p:nvPr/>
        </p:nvSpPr>
        <p:spPr>
          <a:xfrm>
            <a:off x="6109330" y="3709128"/>
            <a:ext cx="2309752" cy="584775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E(CMO) calculado pelo modelo atual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EB843A-79ED-4029-A9FB-88CAB6092093}"/>
              </a:ext>
            </a:extLst>
          </p:cNvPr>
          <p:cNvSpPr txBox="1"/>
          <p:nvPr/>
        </p:nvSpPr>
        <p:spPr>
          <a:xfrm>
            <a:off x="5179799" y="1829620"/>
            <a:ext cx="2309752" cy="584775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E(CMO) calculado pelo modelo horário</a:t>
            </a:r>
          </a:p>
        </p:txBody>
      </p:sp>
    </p:spTree>
    <p:extLst>
      <p:ext uri="{BB962C8B-B14F-4D97-AF65-F5344CB8AC3E}">
        <p14:creationId xmlns:p14="http://schemas.microsoft.com/office/powerpoint/2010/main" val="33026979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FC7B388-00AA-46D6-96A2-B02FEB1443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644" y="1101988"/>
            <a:ext cx="8638325" cy="492755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BC4C6C-1CC6-4451-AD1A-EFD484725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CMO </a:t>
            </a:r>
            <a:r>
              <a:rPr lang="en-US" dirty="0" err="1"/>
              <a:t>horário</a:t>
            </a:r>
            <a:r>
              <a:rPr lang="en-US" dirty="0"/>
              <a:t>: </a:t>
            </a:r>
            <a:r>
              <a:rPr lang="en-US" dirty="0" err="1"/>
              <a:t>semana</a:t>
            </a:r>
            <a:r>
              <a:rPr lang="en-US" dirty="0"/>
              <a:t> 1 de </a:t>
            </a:r>
            <a:r>
              <a:rPr lang="en-US" dirty="0" err="1"/>
              <a:t>junho</a:t>
            </a:r>
            <a:r>
              <a:rPr lang="en-US" dirty="0"/>
              <a:t> de 2021 – NE</a:t>
            </a:r>
            <a:br>
              <a:rPr lang="en-US" dirty="0"/>
            </a:br>
            <a:r>
              <a:rPr lang="en-US" sz="2000" dirty="0" err="1"/>
              <a:t>Média</a:t>
            </a:r>
            <a:r>
              <a:rPr lang="en-US" sz="2000" dirty="0"/>
              <a:t> de 200 </a:t>
            </a:r>
            <a:r>
              <a:rPr lang="en-US" sz="2000" dirty="0" err="1"/>
              <a:t>cenários</a:t>
            </a:r>
            <a:r>
              <a:rPr lang="en-US" sz="2000" dirty="0"/>
              <a:t> de </a:t>
            </a:r>
            <a:r>
              <a:rPr lang="en-US" sz="2000" dirty="0" err="1"/>
              <a:t>vazões</a:t>
            </a:r>
            <a:r>
              <a:rPr lang="en-US" sz="2000" dirty="0"/>
              <a:t> &amp; </a:t>
            </a:r>
            <a:r>
              <a:rPr lang="en-US" sz="2000" dirty="0" err="1"/>
              <a:t>renováveis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113E10-8CB0-40CC-9ECA-A4C2C1C4C3C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22</a:t>
            </a:fld>
            <a:endParaRPr lang="es-ES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BAF6B0E-F48A-45A4-A9FA-98169BF1B575}"/>
              </a:ext>
            </a:extLst>
          </p:cNvPr>
          <p:cNvSpPr txBox="1"/>
          <p:nvPr/>
        </p:nvSpPr>
        <p:spPr>
          <a:xfrm>
            <a:off x="6313253" y="3524944"/>
            <a:ext cx="2309752" cy="584775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E(CMO) calculado pelo modelo atual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4A1B0E8-C53E-4520-BDAC-6F5CF5884143}"/>
              </a:ext>
            </a:extLst>
          </p:cNvPr>
          <p:cNvSpPr txBox="1"/>
          <p:nvPr/>
        </p:nvSpPr>
        <p:spPr>
          <a:xfrm>
            <a:off x="5383722" y="1645436"/>
            <a:ext cx="2309752" cy="584775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E(CMO) calculado pelo modelo horário</a:t>
            </a:r>
          </a:p>
        </p:txBody>
      </p:sp>
    </p:spTree>
    <p:extLst>
      <p:ext uri="{BB962C8B-B14F-4D97-AF65-F5344CB8AC3E}">
        <p14:creationId xmlns:p14="http://schemas.microsoft.com/office/powerpoint/2010/main" val="908670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F82A407-D2E1-440E-8C6D-AB9DFEF224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204" y="1108394"/>
            <a:ext cx="8718892" cy="497614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BC4C6C-1CC6-4451-AD1A-EFD484725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CMO </a:t>
            </a:r>
            <a:r>
              <a:rPr lang="en-US" dirty="0" err="1"/>
              <a:t>horário</a:t>
            </a:r>
            <a:r>
              <a:rPr lang="en-US" dirty="0"/>
              <a:t>: </a:t>
            </a:r>
            <a:r>
              <a:rPr lang="en-US" dirty="0" err="1"/>
              <a:t>mês</a:t>
            </a:r>
            <a:r>
              <a:rPr lang="en-US" dirty="0"/>
              <a:t> de </a:t>
            </a:r>
            <a:r>
              <a:rPr lang="en-US" dirty="0" err="1"/>
              <a:t>junho</a:t>
            </a:r>
            <a:r>
              <a:rPr lang="en-US" dirty="0"/>
              <a:t> de 2021 – NE</a:t>
            </a:r>
            <a:br>
              <a:rPr lang="en-US" dirty="0"/>
            </a:br>
            <a:r>
              <a:rPr lang="en-US" sz="2000" dirty="0" err="1"/>
              <a:t>Média</a:t>
            </a:r>
            <a:r>
              <a:rPr lang="en-US" sz="2000" dirty="0"/>
              <a:t> de 200 </a:t>
            </a:r>
            <a:r>
              <a:rPr lang="en-US" sz="2000" dirty="0" err="1"/>
              <a:t>cenários</a:t>
            </a:r>
            <a:r>
              <a:rPr lang="en-US" sz="2000" dirty="0"/>
              <a:t> de </a:t>
            </a:r>
            <a:r>
              <a:rPr lang="en-US" sz="2000" dirty="0" err="1"/>
              <a:t>vazões</a:t>
            </a:r>
            <a:r>
              <a:rPr lang="en-US" sz="2000" dirty="0"/>
              <a:t> &amp; </a:t>
            </a:r>
            <a:r>
              <a:rPr lang="en-US" sz="2000" dirty="0" err="1"/>
              <a:t>renováveis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113E10-8CB0-40CC-9ECA-A4C2C1C4C3C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23</a:t>
            </a:fld>
            <a:endParaRPr lang="es-ES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D0BB556-2BAA-46CF-99C6-C1F235E00D2D}"/>
              </a:ext>
            </a:extLst>
          </p:cNvPr>
          <p:cNvSpPr txBox="1"/>
          <p:nvPr/>
        </p:nvSpPr>
        <p:spPr>
          <a:xfrm>
            <a:off x="6332987" y="3577568"/>
            <a:ext cx="2309752" cy="584775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E(CMO) calculado pelo modelo atual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CA38006-E369-4791-A359-6FEC3171E5A3}"/>
              </a:ext>
            </a:extLst>
          </p:cNvPr>
          <p:cNvSpPr txBox="1"/>
          <p:nvPr/>
        </p:nvSpPr>
        <p:spPr>
          <a:xfrm>
            <a:off x="5403456" y="1698060"/>
            <a:ext cx="2309752" cy="584775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E(CMO) calculado pelo modelo horário</a:t>
            </a:r>
          </a:p>
        </p:txBody>
      </p:sp>
    </p:spTree>
    <p:extLst>
      <p:ext uri="{BB962C8B-B14F-4D97-AF65-F5344CB8AC3E}">
        <p14:creationId xmlns:p14="http://schemas.microsoft.com/office/powerpoint/2010/main" val="32213547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B49B54-5515-498D-BF13-AA4AFE652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Restrições</a:t>
            </a:r>
            <a:r>
              <a:rPr lang="en-US" dirty="0"/>
              <a:t> de </a:t>
            </a:r>
            <a:r>
              <a:rPr lang="en-US" dirty="0" err="1"/>
              <a:t>transmissão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112561-CF0E-4A46-8AA9-BE62AA34F92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24</a:t>
            </a:fld>
            <a:endParaRPr lang="es-ES" alt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1548887-C07B-4C7B-9310-612B23DFDC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314" y="1079280"/>
            <a:ext cx="4389858" cy="503227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E26412A-2837-4141-BA6D-87EDBD33BE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6782" y="1677906"/>
            <a:ext cx="3871644" cy="390059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9B26403-2087-402E-96EF-82D75CB34CD2}"/>
              </a:ext>
            </a:extLst>
          </p:cNvPr>
          <p:cNvSpPr txBox="1"/>
          <p:nvPr/>
        </p:nvSpPr>
        <p:spPr>
          <a:xfrm>
            <a:off x="6748523" y="1263383"/>
            <a:ext cx="2309752" cy="338554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CMO por barra</a:t>
            </a:r>
          </a:p>
        </p:txBody>
      </p:sp>
    </p:spTree>
    <p:extLst>
      <p:ext uri="{BB962C8B-B14F-4D97-AF65-F5344CB8AC3E}">
        <p14:creationId xmlns:p14="http://schemas.microsoft.com/office/powerpoint/2010/main" val="5872989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0A6768-3BE4-4E57-9006-8F5B0577C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resumo</a:t>
            </a:r>
            <a:r>
              <a:rPr lang="en-US" dirty="0"/>
              <a:t>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5BBEA9-3ABF-4728-B86D-9109C6CD26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A inserção de renováveis e a maior complexidade operativa fazem com que a operação horária, com representação individualizada e restrições de rede seja importante</a:t>
            </a:r>
          </a:p>
          <a:p>
            <a:pPr lvl="1"/>
            <a:r>
              <a:rPr lang="pt-BR" dirty="0"/>
              <a:t>Restrições de </a:t>
            </a:r>
            <a:r>
              <a:rPr lang="pt-BR" dirty="0" err="1"/>
              <a:t>unit</a:t>
            </a:r>
            <a:r>
              <a:rPr lang="pt-BR" dirty="0"/>
              <a:t> </a:t>
            </a:r>
            <a:r>
              <a:rPr lang="pt-BR" dirty="0" err="1"/>
              <a:t>commitment</a:t>
            </a:r>
            <a:r>
              <a:rPr lang="pt-BR" dirty="0"/>
              <a:t> e rampa para as termoelétricas</a:t>
            </a:r>
          </a:p>
          <a:p>
            <a:pPr lvl="1"/>
            <a:r>
              <a:rPr lang="pt-BR" dirty="0"/>
              <a:t>Reserva de geração probabilística</a:t>
            </a:r>
          </a:p>
          <a:p>
            <a:r>
              <a:rPr lang="pt-BR" dirty="0"/>
              <a:t>Não há maiores dificuldades metodológicas ou computacionais para simular a operação horária do SIN</a:t>
            </a:r>
          </a:p>
          <a:p>
            <a:pPr lvl="1"/>
            <a:r>
              <a:rPr lang="pt-BR" dirty="0"/>
              <a:t>Quase todos os estudos recentes usam modelagem horária</a:t>
            </a:r>
          </a:p>
          <a:p>
            <a:pPr lvl="2"/>
            <a:r>
              <a:rPr lang="pt-BR" dirty="0"/>
              <a:t>Interconexão da América do Sul (BID)</a:t>
            </a:r>
          </a:p>
          <a:p>
            <a:pPr lvl="2"/>
            <a:r>
              <a:rPr lang="pt-BR" dirty="0"/>
              <a:t>Inserção de renováveis (Chile)</a:t>
            </a:r>
          </a:p>
          <a:p>
            <a:pPr lvl="2"/>
            <a:r>
              <a:rPr lang="pt-BR" dirty="0"/>
              <a:t>Preços de energia no Brasil (Instituto Escolhas)</a:t>
            </a:r>
          </a:p>
          <a:p>
            <a:pPr lvl="2"/>
            <a:r>
              <a:rPr lang="pt-BR" dirty="0"/>
              <a:t>Previsão de preços no México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9CC5DD-1FFF-450E-8840-AE0226FF07A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25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713472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11181-E107-4E81-9F73-33F8171ED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Temário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49813F-DF9B-45FE-A1F9-D280587364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Importância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 do </a:t>
            </a:r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preço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 de </a:t>
            </a:r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curto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prazo</a:t>
            </a:r>
            <a:endParaRPr lang="en-US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Preços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horários</a:t>
            </a:r>
            <a:endParaRPr lang="en-US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en-US" dirty="0" err="1">
                <a:solidFill>
                  <a:srgbClr val="FF0000"/>
                </a:solidFill>
              </a:rPr>
              <a:t>Oferta</a:t>
            </a:r>
            <a:r>
              <a:rPr lang="en-US" dirty="0">
                <a:solidFill>
                  <a:srgbClr val="FF0000"/>
                </a:solidFill>
              </a:rPr>
              <a:t> de </a:t>
            </a:r>
            <a:r>
              <a:rPr lang="en-US" dirty="0" err="1">
                <a:solidFill>
                  <a:srgbClr val="FF0000"/>
                </a:solidFill>
              </a:rPr>
              <a:t>preços</a:t>
            </a:r>
            <a:endParaRPr lang="en-US" dirty="0">
              <a:solidFill>
                <a:srgbClr val="FF0000"/>
              </a:solidFill>
            </a:endParaRPr>
          </a:p>
          <a:p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Desafios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 para </a:t>
            </a:r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implantação</a:t>
            </a:r>
            <a:endParaRPr lang="en-US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61DA20-C1AC-4BD3-A0A2-6E19781A2EE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26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0549734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74515B-B738-4CF6-B08C-29BA644710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Formação</a:t>
            </a:r>
            <a:r>
              <a:rPr lang="en-US" dirty="0"/>
              <a:t> de </a:t>
            </a:r>
            <a:r>
              <a:rPr lang="en-US" dirty="0" err="1"/>
              <a:t>preços</a:t>
            </a:r>
            <a:r>
              <a:rPr lang="en-US"/>
              <a:t>: Mercado </a:t>
            </a:r>
            <a:r>
              <a:rPr lang="en-US" dirty="0"/>
              <a:t>x </a:t>
            </a:r>
            <a:r>
              <a:rPr lang="en-US" dirty="0" err="1"/>
              <a:t>Gosplan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C17A84-F1F3-4743-A932-8B687623A4D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27</a:t>
            </a:fld>
            <a:endParaRPr lang="es-ES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DD88868-AECB-4FAE-832F-BE584207185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335" y="1000247"/>
            <a:ext cx="6642156" cy="37362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D5920A2-B7D5-4B78-9134-F342BDA468F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46" y="4177292"/>
            <a:ext cx="2657680" cy="19932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8989452-4DA8-4501-BED7-36AD21B96E2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85" b="24498"/>
          <a:stretch/>
        </p:blipFill>
        <p:spPr>
          <a:xfrm>
            <a:off x="6014133" y="4224606"/>
            <a:ext cx="3121980" cy="2311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840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7D296-5E91-465F-AB30-D0F748666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Por que o </a:t>
            </a:r>
            <a:r>
              <a:rPr lang="en-US" dirty="0" err="1"/>
              <a:t>mercado</a:t>
            </a:r>
            <a:r>
              <a:rPr lang="en-US" dirty="0"/>
              <a:t> </a:t>
            </a:r>
            <a:r>
              <a:rPr lang="en-US" dirty="0" err="1"/>
              <a:t>seria</a:t>
            </a:r>
            <a:r>
              <a:rPr lang="en-US" dirty="0"/>
              <a:t> superior à </a:t>
            </a:r>
            <a:r>
              <a:rPr lang="en-US" dirty="0" err="1"/>
              <a:t>Gosplan</a:t>
            </a:r>
            <a:r>
              <a:rPr lang="en-US" dirty="0"/>
              <a:t>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3D6569-3650-4C33-BB4F-2807D5C880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/>
              <a:t>Hayek admitia que um modelo de otimização seria melhor do que o mercado, </a:t>
            </a:r>
            <a:r>
              <a:rPr lang="pt-BR" b="1" dirty="0"/>
              <a:t>desde que os dados fossem corretos</a:t>
            </a:r>
          </a:p>
          <a:p>
            <a:r>
              <a:rPr lang="pt-BR" dirty="0"/>
              <a:t>A superioridade do mercado está relacionada com à dificuldade de se obter e gerenciar a informação</a:t>
            </a:r>
          </a:p>
          <a:p>
            <a:pPr lvl="1"/>
            <a:r>
              <a:rPr lang="pt-BR" dirty="0"/>
              <a:t>Assimetria entre o conhecimento público e o privado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05BBA8-24C7-4D7C-A72A-60B38CC187C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28</a:t>
            </a:fld>
            <a:endParaRPr lang="es-ES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2EEE664-AB1C-46A6-9137-85E102EB21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93" y="4006467"/>
            <a:ext cx="5312836" cy="210728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57BF700-52E9-4ED2-8C93-11A2AF2573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1149" y="4091888"/>
            <a:ext cx="3528156" cy="20218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B8C2C20-89E2-49E1-9C90-8E70F05D564A}"/>
              </a:ext>
            </a:extLst>
          </p:cNvPr>
          <p:cNvSpPr txBox="1"/>
          <p:nvPr/>
        </p:nvSpPr>
        <p:spPr>
          <a:xfrm>
            <a:off x="3549135" y="3810243"/>
            <a:ext cx="2124666" cy="338554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Segundo round?</a:t>
            </a:r>
          </a:p>
        </p:txBody>
      </p:sp>
    </p:spTree>
    <p:extLst>
      <p:ext uri="{BB962C8B-B14F-4D97-AF65-F5344CB8AC3E}">
        <p14:creationId xmlns:p14="http://schemas.microsoft.com/office/powerpoint/2010/main" val="50894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7D296-5E91-465F-AB30-D0F748666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Quem</a:t>
            </a:r>
            <a:r>
              <a:rPr lang="en-US" dirty="0"/>
              <a:t> </a:t>
            </a:r>
            <a:r>
              <a:rPr lang="en-US" dirty="0" err="1"/>
              <a:t>faz</a:t>
            </a:r>
            <a:r>
              <a:rPr lang="en-US" dirty="0"/>
              <a:t> </a:t>
            </a:r>
            <a:r>
              <a:rPr lang="en-US" dirty="0" err="1"/>
              <a:t>oferta</a:t>
            </a:r>
            <a:r>
              <a:rPr lang="en-US" dirty="0"/>
              <a:t> de </a:t>
            </a:r>
            <a:r>
              <a:rPr lang="en-US" dirty="0" err="1"/>
              <a:t>preços</a:t>
            </a:r>
            <a:r>
              <a:rPr lang="en-US" dirty="0"/>
              <a:t>? (E </a:t>
            </a:r>
            <a:r>
              <a:rPr lang="en-US" dirty="0" err="1"/>
              <a:t>como</a:t>
            </a:r>
            <a:r>
              <a:rPr lang="en-US" dirty="0"/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3D6569-3650-4C33-BB4F-2807D5C880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BR" dirty="0"/>
              <a:t>A oferta de preços </a:t>
            </a:r>
            <a:r>
              <a:rPr lang="pt-BR" b="1" dirty="0"/>
              <a:t>não está </a:t>
            </a:r>
            <a:r>
              <a:rPr lang="pt-BR" dirty="0"/>
              <a:t>relacionada com o país ser “</a:t>
            </a:r>
            <a:r>
              <a:rPr lang="pt-BR" dirty="0" err="1"/>
              <a:t>market</a:t>
            </a:r>
            <a:r>
              <a:rPr lang="pt-BR" dirty="0"/>
              <a:t> </a:t>
            </a:r>
            <a:r>
              <a:rPr lang="pt-BR" dirty="0" err="1"/>
              <a:t>friendly</a:t>
            </a:r>
            <a:r>
              <a:rPr lang="pt-BR" dirty="0"/>
              <a:t>”</a:t>
            </a:r>
          </a:p>
          <a:p>
            <a:pPr lvl="1"/>
            <a:r>
              <a:rPr lang="pt-BR" dirty="0"/>
              <a:t>México e Chile usam operação por custo; Vietnam faz oferta de preços</a:t>
            </a:r>
          </a:p>
          <a:p>
            <a:r>
              <a:rPr lang="pt-BR" dirty="0"/>
              <a:t>Esquema tradicional:</a:t>
            </a:r>
          </a:p>
          <a:p>
            <a:pPr lvl="1"/>
            <a:r>
              <a:rPr lang="pt-BR" dirty="0"/>
              <a:t>Geradores oferecem [preço; quantidade]</a:t>
            </a:r>
          </a:p>
          <a:p>
            <a:pPr lvl="1"/>
            <a:r>
              <a:rPr lang="pt-BR" dirty="0"/>
              <a:t>Operação de mínimo “custo” </a:t>
            </a:r>
            <a:r>
              <a:rPr lang="pt-BR" dirty="0">
                <a:sym typeface="Symbol"/>
              </a:rPr>
              <a:t> CMO e energia gerada</a:t>
            </a:r>
          </a:p>
          <a:p>
            <a:pPr lvl="1"/>
            <a:r>
              <a:rPr lang="pt-BR" dirty="0">
                <a:sym typeface="Symbol"/>
              </a:rPr>
              <a:t>Todos os geradores recebem CMO x energia gerada</a:t>
            </a:r>
          </a:p>
          <a:p>
            <a:r>
              <a:rPr lang="pt-BR" dirty="0">
                <a:sym typeface="Symbol"/>
              </a:rPr>
              <a:t>Se o sistema for térmico e não houver poder de mercado (comportamento estratégico) os geradores oferecem o custo “verdadeiro”</a:t>
            </a:r>
          </a:p>
          <a:p>
            <a:r>
              <a:rPr lang="pt-BR" dirty="0">
                <a:sym typeface="Symbol"/>
              </a:rPr>
              <a:t>O esquema “</a:t>
            </a:r>
            <a:r>
              <a:rPr lang="pt-BR" dirty="0" err="1">
                <a:sym typeface="Symbol"/>
              </a:rPr>
              <a:t>pay</a:t>
            </a:r>
            <a:r>
              <a:rPr lang="pt-BR" dirty="0">
                <a:sym typeface="Symbol"/>
              </a:rPr>
              <a:t> as </a:t>
            </a:r>
            <a:r>
              <a:rPr lang="pt-BR" dirty="0" err="1">
                <a:sym typeface="Symbol"/>
              </a:rPr>
              <a:t>bid</a:t>
            </a:r>
            <a:r>
              <a:rPr lang="pt-BR" dirty="0">
                <a:sym typeface="Symbol"/>
              </a:rPr>
              <a:t>” foi desenvolvido para reduzir o impacto do comportamento estratégico</a:t>
            </a:r>
          </a:p>
          <a:p>
            <a:pPr lvl="1"/>
            <a:r>
              <a:rPr lang="pt-BR" dirty="0">
                <a:sym typeface="Symbol"/>
              </a:rPr>
              <a:t>Contratos também reduzem poder de mercado </a:t>
            </a:r>
            <a:endParaRPr lang="pt-BR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05BBA8-24C7-4D7C-A72A-60B38CC187C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29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3993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Oferta de preço em sistemas hidrelétricos</a:t>
            </a:r>
            <a:endParaRPr lang="es-SV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/>
              <a:t>Diferentemente da geração térmica, onde os custos são reais, as hidrelétricas têm um </a:t>
            </a:r>
            <a:r>
              <a:rPr lang="pt-BR" i="1" dirty="0"/>
              <a:t>custo de oportunidade</a:t>
            </a:r>
          </a:p>
          <a:p>
            <a:pPr lvl="1"/>
            <a:r>
              <a:rPr lang="pt-BR" dirty="0"/>
              <a:t>Se a hidro não gera e fica “short” no contrato, deve pagar um montante </a:t>
            </a:r>
            <a:r>
              <a:rPr lang="pt-BR" i="1" dirty="0"/>
              <a:t>real</a:t>
            </a:r>
            <a:r>
              <a:rPr lang="pt-BR" dirty="0"/>
              <a:t> em troca de uma </a:t>
            </a:r>
            <a:r>
              <a:rPr lang="pt-BR" i="1" dirty="0"/>
              <a:t>expectativ</a:t>
            </a:r>
            <a:r>
              <a:rPr lang="pt-BR" dirty="0"/>
              <a:t>a de ganho futuro</a:t>
            </a:r>
          </a:p>
          <a:p>
            <a:r>
              <a:rPr lang="pt-BR" dirty="0"/>
              <a:t>A oferta de preços permite que o gerador hidro individual incorpore sua aversão ao risco no processo de decisão</a:t>
            </a:r>
          </a:p>
          <a:p>
            <a:r>
              <a:rPr lang="pt-BR" dirty="0"/>
              <a:t>Preocupações:</a:t>
            </a:r>
          </a:p>
          <a:p>
            <a:pPr lvl="1"/>
            <a:r>
              <a:rPr lang="pt-BR" dirty="0"/>
              <a:t>Esvaziamento “temerário” do sistema (Colômbia)</a:t>
            </a:r>
          </a:p>
          <a:p>
            <a:pPr lvl="1"/>
            <a:r>
              <a:rPr lang="pt-BR" dirty="0"/>
              <a:t>Coordenação da operação em cascata    </a:t>
            </a:r>
          </a:p>
          <a:p>
            <a:r>
              <a:rPr lang="en-US" dirty="0"/>
              <a:t>Se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há</a:t>
            </a:r>
            <a:r>
              <a:rPr lang="en-US" dirty="0"/>
              <a:t> </a:t>
            </a:r>
            <a:r>
              <a:rPr lang="en-US" dirty="0" err="1"/>
              <a:t>poder</a:t>
            </a:r>
            <a:r>
              <a:rPr lang="en-US" dirty="0"/>
              <a:t> de </a:t>
            </a:r>
            <a:r>
              <a:rPr lang="en-US" dirty="0" err="1"/>
              <a:t>mercado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da </a:t>
            </a:r>
            <a:r>
              <a:rPr lang="en-US" dirty="0" err="1"/>
              <a:t>oferta</a:t>
            </a:r>
            <a:r>
              <a:rPr lang="en-US" dirty="0"/>
              <a:t> de </a:t>
            </a:r>
            <a:r>
              <a:rPr lang="en-US" dirty="0" err="1"/>
              <a:t>preços</a:t>
            </a:r>
            <a:r>
              <a:rPr lang="en-US" dirty="0"/>
              <a:t> </a:t>
            </a:r>
            <a:r>
              <a:rPr lang="en-US" dirty="0" err="1"/>
              <a:t>deveriam</a:t>
            </a:r>
            <a:r>
              <a:rPr lang="en-US" dirty="0"/>
              <a:t> </a:t>
            </a:r>
            <a:r>
              <a:rPr lang="en-US" dirty="0" err="1"/>
              <a:t>ser</a:t>
            </a:r>
            <a:r>
              <a:rPr lang="en-US" dirty="0"/>
              <a:t> </a:t>
            </a:r>
            <a:r>
              <a:rPr lang="en-US" dirty="0" err="1"/>
              <a:t>parecidos</a:t>
            </a:r>
            <a:r>
              <a:rPr lang="en-US" dirty="0"/>
              <a:t> com a </a:t>
            </a:r>
            <a:r>
              <a:rPr lang="en-US" dirty="0" err="1"/>
              <a:t>operação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custo</a:t>
            </a:r>
            <a:endParaRPr lang="es-SV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30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305700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Exemplo</a:t>
            </a:r>
            <a:r>
              <a:rPr lang="en-US" dirty="0"/>
              <a:t> 1: </a:t>
            </a:r>
            <a:r>
              <a:rPr lang="en-US" dirty="0" err="1"/>
              <a:t>NordPool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Produção</a:t>
            </a:r>
            <a:r>
              <a:rPr lang="en-US" dirty="0"/>
              <a:t> de </a:t>
            </a:r>
            <a:r>
              <a:rPr lang="en-US" dirty="0" err="1"/>
              <a:t>energia</a:t>
            </a:r>
            <a:r>
              <a:rPr lang="en-US" dirty="0"/>
              <a:t> (2016)</a:t>
            </a:r>
          </a:p>
          <a:p>
            <a:pPr lvl="1"/>
            <a:r>
              <a:rPr lang="en-US" dirty="0"/>
              <a:t>NP: 505 </a:t>
            </a:r>
            <a:r>
              <a:rPr lang="en-US" dirty="0" err="1"/>
              <a:t>TWh</a:t>
            </a:r>
            <a:r>
              <a:rPr lang="en-US" dirty="0"/>
              <a:t> (BR: 582 </a:t>
            </a:r>
            <a:r>
              <a:rPr lang="en-US" dirty="0" err="1"/>
              <a:t>TWh</a:t>
            </a:r>
            <a:r>
              <a:rPr lang="en-US" dirty="0"/>
              <a:t>)</a:t>
            </a:r>
          </a:p>
          <a:p>
            <a:r>
              <a:rPr lang="en-US" dirty="0"/>
              <a:t>“Driver” para </a:t>
            </a:r>
            <a:r>
              <a:rPr lang="en-US" dirty="0" err="1"/>
              <a:t>operação</a:t>
            </a:r>
            <a:r>
              <a:rPr lang="en-US" dirty="0"/>
              <a:t> e </a:t>
            </a:r>
            <a:r>
              <a:rPr lang="en-US" dirty="0" err="1"/>
              <a:t>preços</a:t>
            </a:r>
            <a:r>
              <a:rPr lang="en-US" dirty="0"/>
              <a:t>: </a:t>
            </a:r>
            <a:r>
              <a:rPr lang="en-US" dirty="0" err="1"/>
              <a:t>hidroelétrica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31</a:t>
            </a:fld>
            <a:endParaRPr lang="es-ES" altLang="en-US"/>
          </a:p>
        </p:txBody>
      </p:sp>
      <p:pic>
        <p:nvPicPr>
          <p:cNvPr id="6" name="Content Placeholder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4" t="51605" r="3082"/>
          <a:stretch/>
        </p:blipFill>
        <p:spPr bwMode="auto">
          <a:xfrm>
            <a:off x="651262" y="2703730"/>
            <a:ext cx="7446287" cy="372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8053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5D0D77-7244-4D38-A2AE-9D6B172C4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err="1"/>
              <a:t>Operação</a:t>
            </a:r>
            <a:r>
              <a:rPr lang="en-US" sz="2800" dirty="0"/>
              <a:t> </a:t>
            </a:r>
            <a:r>
              <a:rPr lang="en-US" sz="2800" dirty="0" err="1"/>
              <a:t>por</a:t>
            </a:r>
            <a:r>
              <a:rPr lang="en-US" sz="2800" dirty="0"/>
              <a:t> </a:t>
            </a:r>
            <a:r>
              <a:rPr lang="en-US" sz="2800" dirty="0" err="1"/>
              <a:t>custo</a:t>
            </a:r>
            <a:r>
              <a:rPr lang="en-US" sz="2800" dirty="0"/>
              <a:t> para </a:t>
            </a:r>
            <a:r>
              <a:rPr lang="en-US" sz="2800" dirty="0" err="1"/>
              <a:t>prever</a:t>
            </a:r>
            <a:r>
              <a:rPr lang="en-US" sz="2800" dirty="0"/>
              <a:t> </a:t>
            </a:r>
            <a:r>
              <a:rPr lang="en-US" sz="2800" dirty="0" err="1"/>
              <a:t>preços</a:t>
            </a:r>
            <a:r>
              <a:rPr lang="en-US" sz="2800" dirty="0"/>
              <a:t> no </a:t>
            </a:r>
            <a:r>
              <a:rPr lang="en-US" sz="2800" dirty="0" err="1"/>
              <a:t>Nordpool</a:t>
            </a:r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8006C0-3147-4310-8437-E020785C61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725" y="1005838"/>
            <a:ext cx="5525207" cy="1990576"/>
          </a:xfrm>
        </p:spPr>
        <p:txBody>
          <a:bodyPr/>
          <a:lstStyle/>
          <a:p>
            <a:r>
              <a:rPr lang="en-US" sz="2000" dirty="0" err="1"/>
              <a:t>Embora</a:t>
            </a:r>
            <a:r>
              <a:rPr lang="en-US" sz="2000" dirty="0"/>
              <a:t> </a:t>
            </a:r>
            <a:r>
              <a:rPr lang="en-US" sz="2000" dirty="0" err="1"/>
              <a:t>os</a:t>
            </a:r>
            <a:r>
              <a:rPr lang="en-US" sz="2000" dirty="0"/>
              <a:t> </a:t>
            </a:r>
            <a:r>
              <a:rPr lang="en-US" sz="2000" dirty="0" err="1"/>
              <a:t>preços</a:t>
            </a:r>
            <a:r>
              <a:rPr lang="en-US" sz="2000" dirty="0"/>
              <a:t> do </a:t>
            </a:r>
            <a:r>
              <a:rPr lang="en-US" sz="2000" dirty="0" err="1"/>
              <a:t>NordPool</a:t>
            </a:r>
            <a:r>
              <a:rPr lang="en-US" sz="2000" dirty="0"/>
              <a:t> </a:t>
            </a:r>
            <a:r>
              <a:rPr lang="en-US" sz="2000" dirty="0" err="1"/>
              <a:t>sejam</a:t>
            </a:r>
            <a:r>
              <a:rPr lang="en-US" sz="2000" dirty="0"/>
              <a:t> </a:t>
            </a:r>
            <a:r>
              <a:rPr lang="en-US" sz="2000" dirty="0" err="1"/>
              <a:t>formados</a:t>
            </a:r>
            <a:r>
              <a:rPr lang="en-US" sz="2000" dirty="0"/>
              <a:t> </a:t>
            </a:r>
            <a:r>
              <a:rPr lang="en-US" sz="2000" dirty="0" err="1"/>
              <a:t>por</a:t>
            </a:r>
            <a:r>
              <a:rPr lang="en-US" sz="2000" dirty="0"/>
              <a:t> </a:t>
            </a:r>
            <a:r>
              <a:rPr lang="en-US" sz="2000" dirty="0" err="1"/>
              <a:t>oferta</a:t>
            </a:r>
            <a:r>
              <a:rPr lang="en-US" sz="2000" dirty="0"/>
              <a:t>, a Thomson Reuters Point Carbon </a:t>
            </a:r>
            <a:r>
              <a:rPr lang="en-US" sz="2000" dirty="0" err="1"/>
              <a:t>oferece</a:t>
            </a:r>
            <a:r>
              <a:rPr lang="en-US" sz="2000" dirty="0"/>
              <a:t> </a:t>
            </a:r>
            <a:r>
              <a:rPr lang="en-US" sz="2000" dirty="0" err="1"/>
              <a:t>há</a:t>
            </a:r>
            <a:r>
              <a:rPr lang="en-US" sz="2000" dirty="0"/>
              <a:t> </a:t>
            </a:r>
            <a:r>
              <a:rPr lang="en-US" sz="2000" dirty="0" err="1"/>
              <a:t>vários</a:t>
            </a:r>
            <a:r>
              <a:rPr lang="en-US" sz="2000" dirty="0"/>
              <a:t> </a:t>
            </a:r>
            <a:r>
              <a:rPr lang="en-US" sz="2000" dirty="0" err="1"/>
              <a:t>anos</a:t>
            </a:r>
            <a:r>
              <a:rPr lang="en-US" sz="2000" dirty="0"/>
              <a:t> um </a:t>
            </a:r>
            <a:r>
              <a:rPr lang="en-US" sz="2000" dirty="0" err="1"/>
              <a:t>serviço</a:t>
            </a:r>
            <a:r>
              <a:rPr lang="en-US" sz="2000" dirty="0"/>
              <a:t> de </a:t>
            </a:r>
            <a:r>
              <a:rPr lang="en-US" sz="2000" dirty="0" err="1"/>
              <a:t>projeção</a:t>
            </a:r>
            <a:r>
              <a:rPr lang="en-US" sz="2000" dirty="0"/>
              <a:t> de </a:t>
            </a:r>
            <a:r>
              <a:rPr lang="en-US" sz="2000" dirty="0" err="1"/>
              <a:t>preços</a:t>
            </a:r>
            <a:r>
              <a:rPr lang="en-US" sz="2000" dirty="0"/>
              <a:t> </a:t>
            </a:r>
            <a:r>
              <a:rPr lang="en-US" sz="2000" dirty="0" err="1"/>
              <a:t>baseado</a:t>
            </a:r>
            <a:r>
              <a:rPr lang="en-US" sz="2000" dirty="0"/>
              <a:t> </a:t>
            </a:r>
            <a:r>
              <a:rPr lang="en-US" sz="2000" dirty="0" err="1"/>
              <a:t>nos</a:t>
            </a:r>
            <a:r>
              <a:rPr lang="en-US" sz="2000" dirty="0"/>
              <a:t> </a:t>
            </a:r>
            <a:r>
              <a:rPr lang="en-US" sz="2000" dirty="0" err="1"/>
              <a:t>custos</a:t>
            </a:r>
            <a:r>
              <a:rPr lang="en-US" sz="2000" dirty="0"/>
              <a:t> </a:t>
            </a:r>
            <a:r>
              <a:rPr lang="en-US" sz="2000" dirty="0" err="1"/>
              <a:t>marginais</a:t>
            </a:r>
            <a:r>
              <a:rPr lang="en-US" sz="2000" dirty="0"/>
              <a:t> </a:t>
            </a:r>
            <a:r>
              <a:rPr lang="en-US" sz="2000" dirty="0" err="1"/>
              <a:t>calculados</a:t>
            </a:r>
            <a:r>
              <a:rPr lang="en-US" sz="2000" dirty="0"/>
              <a:t> </a:t>
            </a:r>
            <a:r>
              <a:rPr lang="en-US" sz="2000" dirty="0" err="1"/>
              <a:t>pelo</a:t>
            </a:r>
            <a:r>
              <a:rPr lang="en-US" sz="2000" dirty="0"/>
              <a:t> SDDP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08B6CB-AC82-48A7-BC23-9BC138EDE32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32</a:t>
            </a:fld>
            <a:endParaRPr lang="es-ES" alt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81DAC24-6659-4F9E-BDB6-0A284E38632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64"/>
          <a:stretch/>
        </p:blipFill>
        <p:spPr bwMode="auto">
          <a:xfrm>
            <a:off x="269029" y="2996414"/>
            <a:ext cx="6829083" cy="3326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id="{944D2E0C-FCDE-495E-8B80-B348AB1AA1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8" r="4549" b="7304"/>
          <a:stretch/>
        </p:blipFill>
        <p:spPr bwMode="auto">
          <a:xfrm>
            <a:off x="5728716" y="708278"/>
            <a:ext cx="3277137" cy="368805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79119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DE72D-A627-47EF-85F9-5B654CA40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en-US" dirty="0"/>
              <a:t>Uso das previsões do SDDP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68B868-D91F-4617-8AEC-042ADCAF10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026" y="1068388"/>
            <a:ext cx="5058140" cy="1918213"/>
          </a:xfrm>
        </p:spPr>
        <p:txBody>
          <a:bodyPr/>
          <a:lstStyle/>
          <a:p>
            <a:r>
              <a:rPr lang="pt-BR" dirty="0"/>
              <a:t>Os assinantes (</a:t>
            </a:r>
            <a:r>
              <a:rPr lang="pt-BR" dirty="0" err="1"/>
              <a:t>traders</a:t>
            </a:r>
            <a:r>
              <a:rPr lang="pt-BR" dirty="0"/>
              <a:t>)</a:t>
            </a:r>
            <a:br>
              <a:rPr lang="pt-BR" dirty="0"/>
            </a:br>
            <a:r>
              <a:rPr lang="pt-BR" dirty="0"/>
              <a:t>compram contratos sempre</a:t>
            </a:r>
            <a:br>
              <a:rPr lang="pt-BR" dirty="0"/>
            </a:br>
            <a:r>
              <a:rPr lang="pt-BR" dirty="0"/>
              <a:t>que o SDDP faz previsões</a:t>
            </a:r>
            <a:br>
              <a:rPr lang="pt-BR" dirty="0"/>
            </a:br>
            <a:r>
              <a:rPr lang="pt-BR" dirty="0"/>
              <a:t>diferentes do mercado (</a:t>
            </a:r>
            <a:r>
              <a:rPr lang="pt-BR" dirty="0" err="1"/>
              <a:t>forward</a:t>
            </a:r>
            <a:r>
              <a:rPr lang="pt-BR" dirty="0"/>
              <a:t>)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BCA12D-9BB9-4EEC-BF90-8A554A5D91D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33</a:t>
            </a:fld>
            <a:endParaRPr lang="es-ES" alt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24CE9AB-8C61-4FCE-BC9D-B40681504A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886" b="46622"/>
          <a:stretch/>
        </p:blipFill>
        <p:spPr>
          <a:xfrm>
            <a:off x="633348" y="3296164"/>
            <a:ext cx="5701668" cy="30995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9E9F599-105D-4284-84BF-4A3634C56C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14" t="14586" r="17999" b="6230"/>
          <a:stretch>
            <a:fillRect/>
          </a:stretch>
        </p:blipFill>
        <p:spPr bwMode="auto">
          <a:xfrm>
            <a:off x="4894026" y="713153"/>
            <a:ext cx="4098465" cy="293793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66889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08F03E-2936-4091-ADEE-CC593E3BD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Exemplo</a:t>
            </a:r>
            <a:r>
              <a:rPr lang="en-US" dirty="0"/>
              <a:t> 2: </a:t>
            </a:r>
            <a:r>
              <a:rPr lang="en-US" dirty="0" err="1"/>
              <a:t>Colômbia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234DC6-EF47-40FF-9A63-76CE575D43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025" y="1013524"/>
            <a:ext cx="8958263" cy="5484812"/>
          </a:xfrm>
        </p:spPr>
        <p:txBody>
          <a:bodyPr/>
          <a:lstStyle/>
          <a:p>
            <a:r>
              <a:rPr lang="en-US" sz="1800" dirty="0" err="1"/>
              <a:t>Único</a:t>
            </a:r>
            <a:r>
              <a:rPr lang="en-US" sz="1800" dirty="0"/>
              <a:t> </a:t>
            </a:r>
            <a:r>
              <a:rPr lang="en-US" sz="1800" dirty="0" err="1"/>
              <a:t>país</a:t>
            </a:r>
            <a:r>
              <a:rPr lang="en-US" sz="1800" dirty="0"/>
              <a:t> da AL que </a:t>
            </a:r>
            <a:r>
              <a:rPr lang="en-US" sz="1800" dirty="0" err="1"/>
              <a:t>faz</a:t>
            </a:r>
            <a:r>
              <a:rPr lang="en-US" sz="1800" dirty="0"/>
              <a:t> </a:t>
            </a:r>
            <a:r>
              <a:rPr lang="en-US" sz="1800" dirty="0" err="1"/>
              <a:t>oferta</a:t>
            </a:r>
            <a:r>
              <a:rPr lang="en-US" sz="1800" dirty="0"/>
              <a:t> de </a:t>
            </a:r>
            <a:r>
              <a:rPr lang="en-US" sz="1800" dirty="0" err="1"/>
              <a:t>preços</a:t>
            </a:r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r>
              <a:rPr lang="en-US" sz="1800" dirty="0"/>
              <a:t>A XM </a:t>
            </a:r>
            <a:r>
              <a:rPr lang="en-US" sz="1800" dirty="0" err="1"/>
              <a:t>usa</a:t>
            </a:r>
            <a:r>
              <a:rPr lang="en-US" sz="1800" dirty="0"/>
              <a:t> um </a:t>
            </a:r>
            <a:r>
              <a:rPr lang="en-US" sz="1800" dirty="0" err="1"/>
              <a:t>modelo</a:t>
            </a:r>
            <a:r>
              <a:rPr lang="en-US" sz="1800" dirty="0"/>
              <a:t> de </a:t>
            </a:r>
            <a:r>
              <a:rPr lang="en-US" sz="1800" dirty="0" err="1"/>
              <a:t>operação</a:t>
            </a:r>
            <a:r>
              <a:rPr lang="en-US" sz="1800" dirty="0"/>
              <a:t> </a:t>
            </a:r>
            <a:r>
              <a:rPr lang="en-US" sz="1800" dirty="0" err="1"/>
              <a:t>centralizada</a:t>
            </a:r>
            <a:r>
              <a:rPr lang="en-US" sz="1800" dirty="0"/>
              <a:t> (SDDP) </a:t>
            </a:r>
            <a:r>
              <a:rPr lang="en-US" sz="1800" dirty="0" err="1"/>
              <a:t>como</a:t>
            </a:r>
            <a:r>
              <a:rPr lang="en-US" sz="1800" dirty="0"/>
              <a:t> </a:t>
            </a:r>
            <a:r>
              <a:rPr lang="en-US" sz="1800" dirty="0" err="1"/>
              <a:t>controle</a:t>
            </a:r>
            <a:r>
              <a:rPr lang="en-US" sz="1800" dirty="0"/>
              <a:t> de </a:t>
            </a:r>
            <a:r>
              <a:rPr lang="en-US" sz="1800" dirty="0" err="1"/>
              <a:t>poder</a:t>
            </a:r>
            <a:r>
              <a:rPr lang="en-US" sz="1800" dirty="0"/>
              <a:t> de </a:t>
            </a:r>
            <a:r>
              <a:rPr lang="en-US" sz="1800" dirty="0" err="1"/>
              <a:t>mercado</a:t>
            </a:r>
            <a:r>
              <a:rPr lang="en-US" sz="1800" dirty="0"/>
              <a:t> </a:t>
            </a:r>
            <a:r>
              <a:rPr lang="en-US" sz="1800" dirty="0" err="1"/>
              <a:t>para</a:t>
            </a:r>
            <a:r>
              <a:rPr lang="en-US" sz="1800" dirty="0"/>
              <a:t> as </a:t>
            </a:r>
            <a:r>
              <a:rPr lang="en-US" sz="1800" dirty="0" err="1"/>
              <a:t>ofertas</a:t>
            </a:r>
            <a:r>
              <a:rPr lang="en-US" sz="1800" dirty="0"/>
              <a:t> dos </a:t>
            </a:r>
            <a:r>
              <a:rPr lang="en-US" sz="1800" dirty="0" err="1"/>
              <a:t>agentes</a:t>
            </a:r>
            <a:r>
              <a:rPr lang="en-US" sz="1800" dirty="0"/>
              <a:t> </a:t>
            </a:r>
            <a:r>
              <a:rPr lang="en-US" sz="1800" dirty="0" err="1"/>
              <a:t>hidroelétricos</a:t>
            </a:r>
            <a:endParaRPr lang="en-US" sz="1800" dirty="0"/>
          </a:p>
          <a:p>
            <a:r>
              <a:rPr lang="en-US" sz="1800" dirty="0" err="1"/>
              <a:t>Curvas</a:t>
            </a:r>
            <a:r>
              <a:rPr lang="en-US" sz="1800" dirty="0"/>
              <a:t> </a:t>
            </a:r>
            <a:r>
              <a:rPr lang="en-US" sz="1800" dirty="0" err="1"/>
              <a:t>limite</a:t>
            </a:r>
            <a:r>
              <a:rPr lang="en-US" sz="1800" dirty="0"/>
              <a:t> </a:t>
            </a:r>
            <a:r>
              <a:rPr lang="en-US" sz="1800" dirty="0" err="1"/>
              <a:t>por</a:t>
            </a:r>
            <a:r>
              <a:rPr lang="en-US" sz="1800" dirty="0"/>
              <a:t> </a:t>
            </a:r>
            <a:r>
              <a:rPr lang="en-US" sz="1800" dirty="0" err="1"/>
              <a:t>reservatório</a:t>
            </a:r>
            <a:r>
              <a:rPr lang="en-US" sz="1800" dirty="0"/>
              <a:t> </a:t>
            </a:r>
            <a:r>
              <a:rPr lang="en-US" sz="1800" dirty="0" err="1"/>
              <a:t>mitigam</a:t>
            </a:r>
            <a:r>
              <a:rPr lang="en-US" sz="1800" dirty="0"/>
              <a:t>  </a:t>
            </a:r>
            <a:r>
              <a:rPr lang="en-US" sz="1800" dirty="0" err="1"/>
              <a:t>esvaziamento</a:t>
            </a:r>
            <a:r>
              <a:rPr lang="en-US" sz="1800" dirty="0"/>
              <a:t> “ </a:t>
            </a:r>
            <a:r>
              <a:rPr lang="en-US" sz="1800" dirty="0" err="1"/>
              <a:t>temerário</a:t>
            </a:r>
            <a:r>
              <a:rPr lang="en-US" sz="1800" dirty="0"/>
              <a:t>”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78020F-7747-4B4E-8551-F89C7EDDB57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34</a:t>
            </a:fld>
            <a:endParaRPr lang="es-ES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12" y="1481328"/>
            <a:ext cx="7534543" cy="3712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8940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A82861-3226-428F-BF5D-C8F5DC07C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 MRE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811C7-0266-4961-9A73-1AC75BD999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Motivação</a:t>
            </a:r>
            <a:r>
              <a:rPr lang="en-US" dirty="0"/>
              <a:t> original: </a:t>
            </a:r>
            <a:r>
              <a:rPr lang="en-US" dirty="0" err="1"/>
              <a:t>otimização</a:t>
            </a:r>
            <a:r>
              <a:rPr lang="en-US" dirty="0"/>
              <a:t> </a:t>
            </a:r>
            <a:r>
              <a:rPr lang="en-US" dirty="0" err="1"/>
              <a:t>operativa</a:t>
            </a:r>
            <a:r>
              <a:rPr lang="en-US" dirty="0"/>
              <a:t> das </a:t>
            </a:r>
            <a:r>
              <a:rPr lang="en-US" dirty="0" err="1"/>
              <a:t>hidrelétricas</a:t>
            </a:r>
            <a:r>
              <a:rPr lang="en-US" dirty="0"/>
              <a:t> (</a:t>
            </a:r>
            <a:r>
              <a:rPr lang="en-US" dirty="0" err="1"/>
              <a:t>visão</a:t>
            </a:r>
            <a:r>
              <a:rPr lang="en-US" dirty="0"/>
              <a:t> </a:t>
            </a:r>
            <a:r>
              <a:rPr lang="en-US" dirty="0" err="1"/>
              <a:t>sistêmica</a:t>
            </a:r>
            <a:r>
              <a:rPr lang="en-US" dirty="0"/>
              <a:t>) x </a:t>
            </a:r>
            <a:r>
              <a:rPr lang="en-US" dirty="0" err="1"/>
              <a:t>riscos</a:t>
            </a:r>
            <a:r>
              <a:rPr lang="en-US" dirty="0"/>
              <a:t> </a:t>
            </a:r>
            <a:r>
              <a:rPr lang="en-US" dirty="0" err="1"/>
              <a:t>financeiros</a:t>
            </a:r>
            <a:r>
              <a:rPr lang="en-US" dirty="0"/>
              <a:t> </a:t>
            </a:r>
            <a:r>
              <a:rPr lang="en-US" dirty="0" err="1"/>
              <a:t>individuais</a:t>
            </a:r>
            <a:endParaRPr lang="en-US" dirty="0"/>
          </a:p>
          <a:p>
            <a:pPr lvl="1"/>
            <a:r>
              <a:rPr lang="en-US" dirty="0" err="1"/>
              <a:t>Experiência</a:t>
            </a:r>
            <a:r>
              <a:rPr lang="en-US" dirty="0"/>
              <a:t> </a:t>
            </a:r>
            <a:r>
              <a:rPr lang="en-US" dirty="0" err="1"/>
              <a:t>negativa</a:t>
            </a:r>
            <a:r>
              <a:rPr lang="en-US" dirty="0"/>
              <a:t> da </a:t>
            </a:r>
            <a:r>
              <a:rPr lang="en-US" dirty="0" err="1"/>
              <a:t>Colômbia</a:t>
            </a:r>
            <a:endParaRPr lang="en-US" dirty="0"/>
          </a:p>
          <a:p>
            <a:r>
              <a:rPr lang="en-US" dirty="0"/>
              <a:t>O MRE </a:t>
            </a:r>
            <a:r>
              <a:rPr lang="en-US" dirty="0" err="1"/>
              <a:t>foi</a:t>
            </a:r>
            <a:r>
              <a:rPr lang="en-US" dirty="0"/>
              <a:t> </a:t>
            </a:r>
            <a:r>
              <a:rPr lang="en-US" dirty="0" err="1"/>
              <a:t>concebido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um “hedge” </a:t>
            </a:r>
            <a:r>
              <a:rPr lang="en-US" i="1" dirty="0" err="1"/>
              <a:t>financeiro</a:t>
            </a:r>
            <a:r>
              <a:rPr lang="en-US" dirty="0"/>
              <a:t> contra </a:t>
            </a:r>
            <a:r>
              <a:rPr lang="en-US" dirty="0" err="1"/>
              <a:t>riscos</a:t>
            </a:r>
            <a:r>
              <a:rPr lang="en-US" dirty="0"/>
              <a:t> das </a:t>
            </a:r>
            <a:r>
              <a:rPr lang="en-US" dirty="0" err="1"/>
              <a:t>variações</a:t>
            </a:r>
            <a:r>
              <a:rPr lang="en-US" dirty="0"/>
              <a:t> </a:t>
            </a:r>
            <a:r>
              <a:rPr lang="en-US" i="1" dirty="0" err="1"/>
              <a:t>individuais</a:t>
            </a:r>
            <a:r>
              <a:rPr lang="en-US" dirty="0"/>
              <a:t> da </a:t>
            </a:r>
            <a:r>
              <a:rPr lang="en-US" dirty="0" err="1"/>
              <a:t>produção</a:t>
            </a:r>
            <a:r>
              <a:rPr lang="en-US" dirty="0"/>
              <a:t> </a:t>
            </a:r>
            <a:r>
              <a:rPr lang="en-US" dirty="0" err="1"/>
              <a:t>hidro</a:t>
            </a:r>
            <a:endParaRPr lang="en-US" dirty="0"/>
          </a:p>
          <a:p>
            <a:pPr lvl="1"/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gerencia</a:t>
            </a:r>
            <a:r>
              <a:rPr lang="en-US" dirty="0"/>
              <a:t> </a:t>
            </a:r>
            <a:r>
              <a:rPr lang="en-US" dirty="0" err="1"/>
              <a:t>riscos</a:t>
            </a:r>
            <a:r>
              <a:rPr lang="en-US" dirty="0"/>
              <a:t> </a:t>
            </a:r>
            <a:r>
              <a:rPr lang="en-US" dirty="0" err="1"/>
              <a:t>sistêmicos</a:t>
            </a:r>
            <a:endParaRPr lang="en-US" dirty="0"/>
          </a:p>
          <a:p>
            <a:r>
              <a:rPr lang="en-US" dirty="0"/>
              <a:t>O MRE </a:t>
            </a:r>
            <a:r>
              <a:rPr lang="en-US" dirty="0" err="1"/>
              <a:t>teve</a:t>
            </a:r>
            <a:r>
              <a:rPr lang="en-US" dirty="0"/>
              <a:t> um </a:t>
            </a:r>
            <a:r>
              <a:rPr lang="en-US" dirty="0" err="1"/>
              <a:t>papel</a:t>
            </a:r>
            <a:r>
              <a:rPr lang="en-US" dirty="0"/>
              <a:t>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inserção</a:t>
            </a:r>
            <a:r>
              <a:rPr lang="en-US" dirty="0"/>
              <a:t> </a:t>
            </a:r>
            <a:r>
              <a:rPr lang="en-US" dirty="0" err="1"/>
              <a:t>comercial</a:t>
            </a:r>
            <a:r>
              <a:rPr lang="en-US" dirty="0"/>
              <a:t> das </a:t>
            </a:r>
            <a:r>
              <a:rPr lang="en-US" dirty="0" err="1"/>
              <a:t>hidrelétricas</a:t>
            </a:r>
            <a:endParaRPr lang="en-US" dirty="0"/>
          </a:p>
          <a:p>
            <a:r>
              <a:rPr lang="en-US" dirty="0"/>
              <a:t>No </a:t>
            </a:r>
            <a:r>
              <a:rPr lang="en-US" dirty="0" err="1"/>
              <a:t>entanto</a:t>
            </a:r>
            <a:r>
              <a:rPr lang="en-US" dirty="0"/>
              <a:t>, </a:t>
            </a:r>
            <a:r>
              <a:rPr lang="en-US" dirty="0" err="1"/>
              <a:t>ocorreram</a:t>
            </a:r>
            <a:r>
              <a:rPr lang="en-US" dirty="0"/>
              <a:t> </a:t>
            </a:r>
            <a:r>
              <a:rPr lang="en-US" dirty="0" err="1"/>
              <a:t>problemas</a:t>
            </a:r>
            <a:r>
              <a:rPr lang="en-US" dirty="0"/>
              <a:t>:</a:t>
            </a:r>
          </a:p>
          <a:p>
            <a:pPr lvl="1"/>
            <a:r>
              <a:rPr lang="en-US" dirty="0" err="1"/>
              <a:t>Pouca</a:t>
            </a:r>
            <a:r>
              <a:rPr lang="en-US" dirty="0"/>
              <a:t> </a:t>
            </a:r>
            <a:r>
              <a:rPr lang="en-US" dirty="0" err="1"/>
              <a:t>sinalização</a:t>
            </a:r>
            <a:r>
              <a:rPr lang="en-US" dirty="0"/>
              <a:t> para </a:t>
            </a:r>
            <a:r>
              <a:rPr lang="en-US" dirty="0" err="1"/>
              <a:t>eficiência</a:t>
            </a:r>
            <a:endParaRPr lang="en-US" dirty="0"/>
          </a:p>
          <a:p>
            <a:pPr lvl="1"/>
            <a:r>
              <a:rPr lang="en-US" dirty="0" err="1"/>
              <a:t>Riscos</a:t>
            </a:r>
            <a:r>
              <a:rPr lang="en-US" dirty="0"/>
              <a:t> </a:t>
            </a:r>
            <a:r>
              <a:rPr lang="en-US" dirty="0" err="1"/>
              <a:t>sistêmicos</a:t>
            </a:r>
            <a:r>
              <a:rPr lang="en-US" dirty="0"/>
              <a:t> </a:t>
            </a:r>
            <a:r>
              <a:rPr lang="en-US" dirty="0" err="1"/>
              <a:t>devido</a:t>
            </a:r>
            <a:r>
              <a:rPr lang="en-US" dirty="0"/>
              <a:t> à </a:t>
            </a:r>
            <a:r>
              <a:rPr lang="en-US" dirty="0" err="1"/>
              <a:t>distorções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GF das </a:t>
            </a:r>
            <a:r>
              <a:rPr lang="en-US" dirty="0" err="1"/>
              <a:t>usinas</a:t>
            </a:r>
            <a:r>
              <a:rPr lang="en-US" dirty="0"/>
              <a:t>, </a:t>
            </a:r>
            <a:r>
              <a:rPr lang="en-US" dirty="0" err="1"/>
              <a:t>queda</a:t>
            </a:r>
            <a:r>
              <a:rPr lang="en-US" dirty="0"/>
              <a:t> da </a:t>
            </a:r>
            <a:r>
              <a:rPr lang="en-US" dirty="0" err="1"/>
              <a:t>demanda</a:t>
            </a:r>
            <a:r>
              <a:rPr lang="en-US" dirty="0"/>
              <a:t>, </a:t>
            </a:r>
            <a:r>
              <a:rPr lang="en-US" dirty="0" err="1"/>
              <a:t>mudança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aversão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risco</a:t>
            </a:r>
            <a:r>
              <a:rPr lang="en-US" dirty="0"/>
              <a:t> e entrada de </a:t>
            </a:r>
            <a:r>
              <a:rPr lang="en-US" dirty="0" err="1"/>
              <a:t>renováveis</a:t>
            </a:r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2353B2-AF4B-4E42-9147-1D31E8778E3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35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162199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59686-6AFC-491B-BF8C-97893C90D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MRE e </a:t>
            </a:r>
            <a:r>
              <a:rPr lang="en-US" dirty="0" err="1"/>
              <a:t>oferta</a:t>
            </a:r>
            <a:r>
              <a:rPr lang="en-US" dirty="0"/>
              <a:t> de </a:t>
            </a:r>
            <a:r>
              <a:rPr lang="en-US" dirty="0" err="1"/>
              <a:t>preços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EC1217-DF5A-43DE-B15A-76BD998240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/>
              <a:t>Ao invés de repartir a produção de energia (</a:t>
            </a:r>
            <a:r>
              <a:rPr lang="pt-BR" i="1" dirty="0" err="1"/>
              <a:t>ex-post</a:t>
            </a:r>
            <a:r>
              <a:rPr lang="pt-BR" dirty="0"/>
              <a:t>), reparte-se a energia afluente (</a:t>
            </a:r>
            <a:r>
              <a:rPr lang="pt-BR" i="1" dirty="0" err="1"/>
              <a:t>ex-ante</a:t>
            </a:r>
            <a:r>
              <a:rPr lang="pt-BR" dirty="0"/>
              <a:t>) em proporção às cotas do MRE</a:t>
            </a:r>
          </a:p>
          <a:p>
            <a:r>
              <a:rPr lang="pt-BR" dirty="0"/>
              <a:t>Os geradores hidrelétricos teriam “contas” de energia, e poderiam ofertar a partir destas contas</a:t>
            </a:r>
          </a:p>
          <a:p>
            <a:r>
              <a:rPr lang="pt-BR" dirty="0"/>
              <a:t>Também é possível conciliar oferta e procedimentos de segurança</a:t>
            </a:r>
          </a:p>
          <a:p>
            <a:pPr lvl="1"/>
            <a:r>
              <a:rPr lang="pt-BR" dirty="0"/>
              <a:t>Reservatórios virtuais</a:t>
            </a:r>
          </a:p>
          <a:p>
            <a:r>
              <a:rPr lang="pt-BR" dirty="0"/>
              <a:t>Estes temas foram simulados em 2008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DBE4C4-0D58-4B2C-B348-2397793287D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36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040487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5">
            <a:extLst>
              <a:ext uri="{FF2B5EF4-FFF2-40B4-BE49-F238E27FC236}">
                <a16:creationId xmlns:a16="http://schemas.microsoft.com/office/drawing/2014/main" id="{78B95E14-7041-4B39-BDFB-0D90D12EA66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2"/>
          <a:stretch/>
        </p:blipFill>
        <p:spPr bwMode="auto">
          <a:xfrm>
            <a:off x="139700" y="890094"/>
            <a:ext cx="8985250" cy="3911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BE4A345-130D-4F0B-8119-F635988E5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err="1"/>
              <a:t>Mesmo</a:t>
            </a:r>
            <a:r>
              <a:rPr lang="en-US" sz="2800" dirty="0"/>
              <a:t> </a:t>
            </a:r>
            <a:r>
              <a:rPr lang="pt-BR" sz="2800" dirty="0"/>
              <a:t>com preços corretos, o PLD ainda será volátil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49E885-9E08-4B53-B914-C628F75F4F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050581"/>
            <a:ext cx="8958263" cy="1376534"/>
          </a:xfrm>
        </p:spPr>
        <p:txBody>
          <a:bodyPr>
            <a:normAutofit lnSpcReduction="10000"/>
          </a:bodyPr>
          <a:lstStyle/>
          <a:p>
            <a:r>
              <a:rPr lang="pt-BR" dirty="0"/>
              <a:t>Necessário bolsas de energia para maior liquidez no mercado</a:t>
            </a:r>
          </a:p>
          <a:p>
            <a:pPr lvl="1"/>
            <a:r>
              <a:rPr lang="pt-BR" dirty="0"/>
              <a:t>Isto é muito importante para </a:t>
            </a:r>
            <a:r>
              <a:rPr lang="pt-BR" dirty="0" err="1"/>
              <a:t>financiabilidade</a:t>
            </a:r>
            <a:r>
              <a:rPr lang="pt-BR" dirty="0"/>
              <a:t> do ACL e para um mundo com separação de lastro e energia. 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8A5CD3-9FC3-42F7-BF31-54E1442F551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37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66364594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11181-E107-4E81-9F73-33F8171ED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Temário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49813F-DF9B-45FE-A1F9-D280587364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Importância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 do </a:t>
            </a:r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preço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 de </a:t>
            </a:r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curto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prazo</a:t>
            </a:r>
            <a:endParaRPr lang="en-US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Preços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horários</a:t>
            </a:r>
            <a:endParaRPr lang="en-US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Oferta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 de </a:t>
            </a:r>
            <a:r>
              <a:rPr lang="en-US" dirty="0" err="1">
                <a:solidFill>
                  <a:schemeClr val="bg1">
                    <a:lumMod val="75000"/>
                  </a:schemeClr>
                </a:solidFill>
              </a:rPr>
              <a:t>preços</a:t>
            </a:r>
            <a:endParaRPr lang="en-US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en-US" dirty="0" err="1">
                <a:solidFill>
                  <a:srgbClr val="FF0000"/>
                </a:solidFill>
              </a:rPr>
              <a:t>Desafios</a:t>
            </a:r>
            <a:r>
              <a:rPr lang="en-US" dirty="0">
                <a:solidFill>
                  <a:srgbClr val="FF0000"/>
                </a:solidFill>
              </a:rPr>
              <a:t> para </a:t>
            </a:r>
            <a:r>
              <a:rPr lang="en-US" dirty="0" err="1">
                <a:solidFill>
                  <a:srgbClr val="FF0000"/>
                </a:solidFill>
              </a:rPr>
              <a:t>implantação</a:t>
            </a:r>
            <a:endParaRPr lang="en-US" dirty="0">
              <a:solidFill>
                <a:srgbClr val="FF0000"/>
              </a:solidFill>
            </a:endParaRPr>
          </a:p>
          <a:p>
            <a:pPr lvl="1"/>
            <a:r>
              <a:rPr lang="en-US" dirty="0" err="1">
                <a:solidFill>
                  <a:srgbClr val="FF0000"/>
                </a:solidFill>
              </a:rPr>
              <a:t>Credibilidade</a:t>
            </a:r>
            <a:r>
              <a:rPr lang="en-US" dirty="0">
                <a:solidFill>
                  <a:srgbClr val="FF0000"/>
                </a:solidFill>
              </a:rPr>
              <a:t> e </a:t>
            </a:r>
            <a:r>
              <a:rPr lang="en-US" dirty="0" err="1">
                <a:solidFill>
                  <a:srgbClr val="FF0000"/>
                </a:solidFill>
              </a:rPr>
              <a:t>transparência</a:t>
            </a:r>
            <a:endParaRPr lang="en-US" dirty="0">
              <a:solidFill>
                <a:srgbClr val="FF0000"/>
              </a:solidFill>
            </a:endParaRPr>
          </a:p>
          <a:p>
            <a:pPr lvl="1"/>
            <a:r>
              <a:rPr lang="en-US" dirty="0" err="1">
                <a:solidFill>
                  <a:srgbClr val="FF0000"/>
                </a:solidFill>
              </a:rPr>
              <a:t>Aspectos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comerciais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61DA20-C1AC-4BD3-A0A2-6E19781A2EE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38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38942316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F73D5C-1C9D-4B62-8E2C-502197893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Credibilidade</a:t>
            </a:r>
            <a:r>
              <a:rPr lang="en-US" dirty="0"/>
              <a:t> e </a:t>
            </a:r>
            <a:r>
              <a:rPr lang="en-US" dirty="0" err="1"/>
              <a:t>transparência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A14134-EE46-4959-92D3-B958DDC278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A credibilidade dos preços no mercado de curto prazo é essencial para a expansão do mercado livre e para a separação entre lastro e energia</a:t>
            </a:r>
          </a:p>
          <a:p>
            <a:r>
              <a:rPr lang="pt-BR" dirty="0"/>
              <a:t>Questão </a:t>
            </a:r>
            <a:r>
              <a:rPr lang="pt-BR" b="1" dirty="0"/>
              <a:t>institucional</a:t>
            </a:r>
            <a:r>
              <a:rPr lang="pt-BR" dirty="0"/>
              <a:t>, não depende de os preços serem horários</a:t>
            </a:r>
          </a:p>
          <a:p>
            <a:r>
              <a:rPr lang="pt-BR" dirty="0"/>
              <a:t>A transparência na formação dos preços é um componente importante para a credibilidade</a:t>
            </a:r>
          </a:p>
          <a:p>
            <a:r>
              <a:rPr lang="pt-BR" dirty="0"/>
              <a:t>Na opinião da PSR, a disponibilização dos códigos fonte dos modelos operativos (e de planejamento) contribui para a transparência e credibilidade dos mesmos</a:t>
            </a:r>
          </a:p>
          <a:p>
            <a:endParaRPr lang="pt-BR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05E4E6-512F-4223-84EA-5E94F549695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39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316046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76CA3DC-4FCD-49E3-BEB3-92285B0A51E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856" y="3134321"/>
            <a:ext cx="4250435" cy="32607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A5F5DF1-9824-4FF2-9C98-EEFD154D9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Exemplo</a:t>
            </a:r>
            <a:r>
              <a:rPr lang="en-US" dirty="0"/>
              <a:t>: Sistema </a:t>
            </a:r>
            <a:r>
              <a:rPr lang="en-US" dirty="0" err="1"/>
              <a:t>Genesys</a:t>
            </a:r>
            <a:r>
              <a:rPr lang="en-US" dirty="0"/>
              <a:t> (NWPCC)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E30C2C-3C14-41A9-BEEB-3449D382D3B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40</a:t>
            </a:fld>
            <a:endParaRPr lang="es-ES" alt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A38C4F-3C6A-439D-AD3A-953019F96F7B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00"/>
          <a:stretch/>
        </p:blipFill>
        <p:spPr>
          <a:xfrm>
            <a:off x="179992" y="1172518"/>
            <a:ext cx="4882470" cy="32607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8132637-FE2F-4BF1-9A23-063AF4FA296A}"/>
              </a:ext>
            </a:extLst>
          </p:cNvPr>
          <p:cNvSpPr txBox="1"/>
          <p:nvPr/>
        </p:nvSpPr>
        <p:spPr>
          <a:xfrm>
            <a:off x="5267185" y="1191429"/>
            <a:ext cx="3520290" cy="1323439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O </a:t>
            </a:r>
            <a:r>
              <a:rPr lang="pt-BR" sz="1600" b="0" dirty="0" err="1">
                <a:solidFill>
                  <a:srgbClr val="042745"/>
                </a:solidFill>
              </a:rPr>
              <a:t>Genesys</a:t>
            </a:r>
            <a:r>
              <a:rPr lang="pt-BR" sz="1600" b="0" dirty="0">
                <a:solidFill>
                  <a:srgbClr val="042745"/>
                </a:solidFill>
              </a:rPr>
              <a:t> deve fazer a simulação probabilística horária do sistema para 6 mil cenários a cada ano:</a:t>
            </a:r>
            <a:br>
              <a:rPr lang="pt-BR" sz="1600" b="0" dirty="0">
                <a:solidFill>
                  <a:srgbClr val="042745"/>
                </a:solidFill>
              </a:rPr>
            </a:br>
            <a:r>
              <a:rPr lang="pt-BR" sz="1600" dirty="0">
                <a:solidFill>
                  <a:srgbClr val="FF0000"/>
                </a:solidFill>
              </a:rPr>
              <a:t>108 milhões </a:t>
            </a:r>
            <a:r>
              <a:rPr lang="pt-BR" sz="1600" b="0" dirty="0">
                <a:solidFill>
                  <a:srgbClr val="042745"/>
                </a:solidFill>
              </a:rPr>
              <a:t>de problemas de programação inteira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1483F51-447B-4B53-9BA3-3A13B3F81876}"/>
              </a:ext>
            </a:extLst>
          </p:cNvPr>
          <p:cNvSpPr txBox="1"/>
          <p:nvPr/>
        </p:nvSpPr>
        <p:spPr>
          <a:xfrm>
            <a:off x="179992" y="4843436"/>
            <a:ext cx="3668382" cy="1077218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Processamento distribuído</a:t>
            </a:r>
            <a:br>
              <a:rPr lang="pt-BR" sz="1600" b="0" dirty="0">
                <a:solidFill>
                  <a:srgbClr val="042745"/>
                </a:solidFill>
              </a:rPr>
            </a:br>
            <a:r>
              <a:rPr lang="pt-BR" sz="1600" b="0" dirty="0">
                <a:solidFill>
                  <a:srgbClr val="042745"/>
                </a:solidFill>
              </a:rPr>
              <a:t>(500 servidores com 36 </a:t>
            </a:r>
            <a:r>
              <a:rPr lang="pt-BR" sz="1600" b="0" dirty="0" err="1">
                <a:solidFill>
                  <a:srgbClr val="042745"/>
                </a:solidFill>
              </a:rPr>
              <a:t>CPUs</a:t>
            </a:r>
            <a:r>
              <a:rPr lang="pt-BR" sz="1600" b="0" dirty="0">
                <a:solidFill>
                  <a:srgbClr val="042745"/>
                </a:solidFill>
              </a:rPr>
              <a:t> cada)</a:t>
            </a:r>
          </a:p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Armazenamento distribuído</a:t>
            </a:r>
            <a:br>
              <a:rPr lang="pt-BR" sz="1600" b="0" dirty="0">
                <a:solidFill>
                  <a:srgbClr val="042745"/>
                </a:solidFill>
              </a:rPr>
            </a:br>
            <a:r>
              <a:rPr lang="pt-BR" sz="1600" b="0" dirty="0">
                <a:solidFill>
                  <a:srgbClr val="042745"/>
                </a:solidFill>
              </a:rPr>
              <a:t>(10 </a:t>
            </a:r>
            <a:r>
              <a:rPr lang="pt-BR" sz="1600" b="0" dirty="0" err="1">
                <a:solidFill>
                  <a:srgbClr val="042745"/>
                </a:solidFill>
              </a:rPr>
              <a:t>Tbytes</a:t>
            </a:r>
            <a:r>
              <a:rPr lang="pt-BR" sz="1600" b="0" dirty="0">
                <a:solidFill>
                  <a:srgbClr val="042745"/>
                </a:solidFill>
              </a:rPr>
              <a:t> p/resultados e estatísticas)</a:t>
            </a:r>
          </a:p>
        </p:txBody>
      </p:sp>
    </p:spTree>
    <p:extLst>
      <p:ext uri="{BB962C8B-B14F-4D97-AF65-F5344CB8AC3E}">
        <p14:creationId xmlns:p14="http://schemas.microsoft.com/office/powerpoint/2010/main" val="2690162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O </a:t>
            </a:r>
            <a:r>
              <a:rPr lang="pt-BR" dirty="0" err="1"/>
              <a:t>Genesys</a:t>
            </a:r>
            <a:r>
              <a:rPr lang="pt-BR" dirty="0"/>
              <a:t> é 100% código aberto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70FB09-3766-40D2-A501-920821F699C9}" type="slidenum">
              <a:rPr lang="es-ES" smtClean="0"/>
              <a:pPr>
                <a:defRPr/>
              </a:pPr>
              <a:t>41</a:t>
            </a:fld>
            <a:endParaRPr lang="es-E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68" b="3747"/>
          <a:stretch/>
        </p:blipFill>
        <p:spPr>
          <a:xfrm>
            <a:off x="20571" y="1197271"/>
            <a:ext cx="9123429" cy="467725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DE6C72C-78B5-440D-9EC0-3F16E138E330}"/>
              </a:ext>
            </a:extLst>
          </p:cNvPr>
          <p:cNvSpPr txBox="1"/>
          <p:nvPr/>
        </p:nvSpPr>
        <p:spPr>
          <a:xfrm>
            <a:off x="3952694" y="2835412"/>
            <a:ext cx="4099287" cy="1077218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A linguagem aberta de programação Julia (MIT) tem recursos especiais</a:t>
            </a:r>
            <a:br>
              <a:rPr lang="pt-BR" sz="1600" b="0" dirty="0">
                <a:solidFill>
                  <a:srgbClr val="042745"/>
                </a:solidFill>
              </a:rPr>
            </a:br>
            <a:r>
              <a:rPr lang="pt-BR" sz="1600" b="0" dirty="0">
                <a:solidFill>
                  <a:srgbClr val="042745"/>
                </a:solidFill>
              </a:rPr>
              <a:t>para otimização (</a:t>
            </a:r>
            <a:r>
              <a:rPr lang="pt-BR" sz="1600" b="0" dirty="0" err="1">
                <a:solidFill>
                  <a:srgbClr val="042745"/>
                </a:solidFill>
              </a:rPr>
              <a:t>JuMP</a:t>
            </a:r>
            <a:r>
              <a:rPr lang="pt-BR" sz="1600" b="0" dirty="0">
                <a:solidFill>
                  <a:srgbClr val="042745"/>
                </a:solidFill>
              </a:rPr>
              <a:t>) </a:t>
            </a:r>
            <a:br>
              <a:rPr lang="pt-BR" sz="1600" b="0" dirty="0">
                <a:solidFill>
                  <a:srgbClr val="042745"/>
                </a:solidFill>
              </a:rPr>
            </a:br>
            <a:r>
              <a:rPr lang="pt-BR" sz="1400" b="0" dirty="0">
                <a:solidFill>
                  <a:srgbClr val="042745"/>
                </a:solidFill>
              </a:rPr>
              <a:t>Já há modelos </a:t>
            </a:r>
            <a:r>
              <a:rPr lang="pt-BR" sz="1400" b="0" dirty="0" err="1">
                <a:solidFill>
                  <a:srgbClr val="042745"/>
                </a:solidFill>
              </a:rPr>
              <a:t>JuMP</a:t>
            </a:r>
            <a:r>
              <a:rPr lang="pt-BR" sz="1400" b="0" dirty="0">
                <a:solidFill>
                  <a:srgbClr val="042745"/>
                </a:solidFill>
              </a:rPr>
              <a:t> de SDDP, FPO etc</a:t>
            </a:r>
            <a:r>
              <a:rPr lang="pt-BR" sz="1600" b="0" dirty="0">
                <a:solidFill>
                  <a:srgbClr val="042745"/>
                </a:solidFill>
              </a:rPr>
              <a:t>. 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1A04332-2FC0-45A4-A176-941152023A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1027" y="4068753"/>
            <a:ext cx="3930954" cy="223172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B2D332E-A514-469D-8D7E-493F8B17D361}"/>
              </a:ext>
            </a:extLst>
          </p:cNvPr>
          <p:cNvSpPr txBox="1"/>
          <p:nvPr/>
        </p:nvSpPr>
        <p:spPr>
          <a:xfrm>
            <a:off x="1953953" y="5550771"/>
            <a:ext cx="2782509" cy="584775"/>
          </a:xfrm>
          <a:prstGeom prst="rect">
            <a:avLst/>
          </a:prstGeom>
          <a:solidFill>
            <a:schemeClr val="accent5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600" b="0" dirty="0">
                <a:solidFill>
                  <a:srgbClr val="042745"/>
                </a:solidFill>
              </a:rPr>
              <a:t>A PSR participa do desenvolvimento do </a:t>
            </a:r>
            <a:r>
              <a:rPr lang="pt-BR" sz="1600" b="0" dirty="0" err="1">
                <a:solidFill>
                  <a:srgbClr val="042745"/>
                </a:solidFill>
              </a:rPr>
              <a:t>JuMP</a:t>
            </a:r>
            <a:endParaRPr lang="pt-BR" sz="1600" b="0" dirty="0">
              <a:solidFill>
                <a:srgbClr val="04274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877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0BE2E-4B07-4A9A-9C2A-BFB3084A9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Aspectos</a:t>
            </a:r>
            <a:r>
              <a:rPr lang="en-US" dirty="0"/>
              <a:t> </a:t>
            </a:r>
            <a:r>
              <a:rPr lang="en-US" dirty="0" err="1"/>
              <a:t>comerciais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F3F66-9351-4562-9E00-16F881410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67360" y="1022339"/>
            <a:ext cx="3564840" cy="548481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pt-BR" dirty="0"/>
              <a:t>Frequência da</a:t>
            </a:r>
            <a:br>
              <a:rPr lang="pt-BR" dirty="0"/>
            </a:br>
            <a:r>
              <a:rPr lang="pt-BR" dirty="0"/>
              <a:t>contabilização e liquidação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t-BR" dirty="0"/>
              <a:t>Formação de preços</a:t>
            </a:r>
            <a:br>
              <a:rPr lang="pt-BR" dirty="0"/>
            </a:br>
            <a:r>
              <a:rPr lang="pt-BR" dirty="0" err="1"/>
              <a:t>ex</a:t>
            </a:r>
            <a:r>
              <a:rPr lang="pt-BR" dirty="0"/>
              <a:t> ante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t-BR" dirty="0"/>
              <a:t>Teto no PLD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t-BR" dirty="0"/>
              <a:t>Etc.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17087B-9E84-45F2-BB54-C7301FD94DB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5D7516-B81B-403C-8275-C728E9FD822D}" type="slidenum">
              <a:rPr lang="es-ES" altLang="en-US" smtClean="0"/>
              <a:pPr>
                <a:defRPr/>
              </a:pPr>
              <a:t>42</a:t>
            </a:fld>
            <a:endParaRPr lang="es-ES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B6382C3-E8C8-496A-B1A6-7C8B9FC424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62" b="11600"/>
          <a:stretch/>
        </p:blipFill>
        <p:spPr>
          <a:xfrm>
            <a:off x="0" y="914399"/>
            <a:ext cx="5367360" cy="467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50248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2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455613" y="2000250"/>
            <a:ext cx="8226425" cy="1352550"/>
          </a:xfrm>
        </p:spPr>
        <p:txBody>
          <a:bodyPr/>
          <a:lstStyle/>
          <a:p>
            <a:pPr eaLnBrk="1" hangingPunct="1"/>
            <a:r>
              <a:rPr lang="en-US" altLang="pt-BR"/>
              <a:t>MUITO OBRIGADO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ias course">
  <a:themeElements>
    <a:clrScheme name="PSR-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SR-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200" b="1" i="0" u="none" strike="noStrike" cap="none" normalizeH="0" baseline="0" smtClean="0">
            <a:ln>
              <a:noFill/>
            </a:ln>
            <a:solidFill>
              <a:srgbClr val="365F9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200" b="1" i="0" u="none" strike="noStrike" cap="none" normalizeH="0" baseline="0" smtClean="0">
            <a:ln>
              <a:noFill/>
            </a:ln>
            <a:solidFill>
              <a:srgbClr val="365F9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SR-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SR-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SR-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SR-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SR-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SR-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SR-Contact">
  <a:themeElements>
    <a:clrScheme name="PSR-Contac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SR-Contac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200" b="1" i="0" u="none" strike="noStrike" cap="none" normalizeH="0" baseline="0" smtClean="0">
            <a:ln>
              <a:noFill/>
            </a:ln>
            <a:solidFill>
              <a:srgbClr val="365F9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200" b="1" i="0" u="none" strike="noStrike" cap="none" normalizeH="0" baseline="0" smtClean="0">
            <a:ln>
              <a:noFill/>
            </a:ln>
            <a:solidFill>
              <a:srgbClr val="365F9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SR-Contac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SR-Contac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SR-Contac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SR-Contac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SR-Contac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SR-Contac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Contac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Contac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Contac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Contac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Contac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Contac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SR-MyCover">
  <a:themeElements>
    <a:clrScheme name="PSR-MyCove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SR-MyCov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200" b="1" i="0" u="none" strike="noStrike" cap="none" normalizeH="0" baseline="0" smtClean="0">
            <a:ln>
              <a:noFill/>
            </a:ln>
            <a:solidFill>
              <a:srgbClr val="365F9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200" b="1" i="0" u="none" strike="noStrike" cap="none" normalizeH="0" baseline="0" smtClean="0">
            <a:ln>
              <a:noFill/>
            </a:ln>
            <a:solidFill>
              <a:srgbClr val="365F9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SR-MyCov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SR-MyCov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SR-MyCov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SR-MyCov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SR-MyCov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SR-MyCov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MyCov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MyCov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MyCov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MyCov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MyCov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MyCov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PSR_Template_PPT">
  <a:themeElements>
    <a:clrScheme name="PSR-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SR-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200" b="1" i="0" u="none" strike="noStrike" cap="none" normalizeH="0" baseline="0" smtClean="0">
            <a:ln>
              <a:noFill/>
            </a:ln>
            <a:solidFill>
              <a:srgbClr val="365F9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200" b="1" i="0" u="none" strike="noStrike" cap="none" normalizeH="0" baseline="0" smtClean="0">
            <a:ln>
              <a:noFill/>
            </a:ln>
            <a:solidFill>
              <a:srgbClr val="365F9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SR-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SR-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SR-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SR-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SR-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SR-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SR-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Teias course</Template>
  <TotalTime>19023</TotalTime>
  <Words>1680</Words>
  <Application>Microsoft Office PowerPoint</Application>
  <PresentationFormat>On-screen Show (4:3)</PresentationFormat>
  <Paragraphs>242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Arial</vt:lpstr>
      <vt:lpstr>Symbol</vt:lpstr>
      <vt:lpstr>Wingdings</vt:lpstr>
      <vt:lpstr>Teias course</vt:lpstr>
      <vt:lpstr>PSR-Contact</vt:lpstr>
      <vt:lpstr>PSR-MyCover</vt:lpstr>
      <vt:lpstr>PSR_Template_PPT</vt:lpstr>
      <vt:lpstr>THE (HOURLY) PRICE IS RIGHT Oportunidades e desafios para a precificação horária</vt:lpstr>
      <vt:lpstr>PSR</vt:lpstr>
      <vt:lpstr>Atuação: mais de 70 países em todos os continentes</vt:lpstr>
      <vt:lpstr>Temário</vt:lpstr>
      <vt:lpstr>A formação de preços é um problema complexo</vt:lpstr>
      <vt:lpstr>Importância do preço de curto prazo no setor elétrico</vt:lpstr>
      <vt:lpstr>Temário</vt:lpstr>
      <vt:lpstr>Renováveis e preços horários</vt:lpstr>
      <vt:lpstr>Exemplo: Chile</vt:lpstr>
      <vt:lpstr>100% da expansão Chilena é solar e eólica</vt:lpstr>
      <vt:lpstr>Custo marginal horário (mês típico): 2021</vt:lpstr>
      <vt:lpstr>Custo marginal horário (mês típico): 2025</vt:lpstr>
      <vt:lpstr>Custo marginal horário (mês típico): 2030</vt:lpstr>
      <vt:lpstr>Brasil: exemplo de simulação operativa horária</vt:lpstr>
      <vt:lpstr>Geração renovável horária – junho de 2017 - BR</vt:lpstr>
      <vt:lpstr>CMO horário: dia 1 de junho de 2017 – NE Média de 200 cenários de vazões &amp; renováveis</vt:lpstr>
      <vt:lpstr>CMO horário: semana 1 de junho de 2017 – NE Média de 200 cenários de vazões &amp; renováveis</vt:lpstr>
      <vt:lpstr>CMO horário: mês de junho de 2017 – NE Média de 200 cenários de vazões &amp; renováveis</vt:lpstr>
      <vt:lpstr>Demanda horária – junho de 2021 - SE</vt:lpstr>
      <vt:lpstr>Geração renovável horária – junho de 2021 - BR</vt:lpstr>
      <vt:lpstr>CMO horário: dia 1 de junho de 2021 – NE Média de 200 cenários de vazões &amp; renováveis</vt:lpstr>
      <vt:lpstr>CMO horário: semana 1 de junho de 2021 – NE Média de 200 cenários de vazões &amp; renováveis</vt:lpstr>
      <vt:lpstr>CMO horário: mês de junho de 2021 – NE Média de 200 cenários de vazões &amp; renováveis</vt:lpstr>
      <vt:lpstr>Restrições de transmissão</vt:lpstr>
      <vt:lpstr>Em resumo…</vt:lpstr>
      <vt:lpstr>Temário</vt:lpstr>
      <vt:lpstr>Formação de preços: Mercado x Gosplan</vt:lpstr>
      <vt:lpstr>Por que o mercado seria superior à Gosplan? </vt:lpstr>
      <vt:lpstr>Quem faz oferta de preços? (E como)</vt:lpstr>
      <vt:lpstr>Oferta de preço em sistemas hidrelétricos</vt:lpstr>
      <vt:lpstr>Exemplo 1: NordPool</vt:lpstr>
      <vt:lpstr>Operação por custo para prever preços no Nordpool</vt:lpstr>
      <vt:lpstr>Uso das previsões do SDDP</vt:lpstr>
      <vt:lpstr>Exemplo 2: Colômbia</vt:lpstr>
      <vt:lpstr>O MRE</vt:lpstr>
      <vt:lpstr>MRE e oferta de preços</vt:lpstr>
      <vt:lpstr>Mesmo com preços corretos, o PLD ainda será volátil</vt:lpstr>
      <vt:lpstr>Temário</vt:lpstr>
      <vt:lpstr>Credibilidade e transparência</vt:lpstr>
      <vt:lpstr>Exemplo: Sistema Genesys (NWPCC)</vt:lpstr>
      <vt:lpstr>O Genesys é 100% código aberto</vt:lpstr>
      <vt:lpstr>Aspectos comerciais</vt:lpstr>
      <vt:lpstr>MUITO OBRIGADO</vt:lpstr>
    </vt:vector>
  </TitlesOfParts>
  <Company>PSR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DESAFIOS PARA A EXPANSÃO DA GERAÇÃO TÉRMICA</dc:title>
  <dc:creator>Mario Veiga Pereira</dc:creator>
  <cp:lastModifiedBy>Mario V. Pereira</cp:lastModifiedBy>
  <cp:revision>1793</cp:revision>
  <cp:lastPrinted>2017-04-03T16:09:31Z</cp:lastPrinted>
  <dcterms:created xsi:type="dcterms:W3CDTF">2009-08-13T14:36:20Z</dcterms:created>
  <dcterms:modified xsi:type="dcterms:W3CDTF">2017-12-12T17:52:56Z</dcterms:modified>
</cp:coreProperties>
</file>