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58" r:id="rId2"/>
    <p:sldId id="326" r:id="rId3"/>
    <p:sldId id="340" r:id="rId4"/>
    <p:sldId id="336" r:id="rId5"/>
    <p:sldId id="338" r:id="rId6"/>
    <p:sldId id="327" r:id="rId7"/>
    <p:sldId id="328" r:id="rId8"/>
    <p:sldId id="351" r:id="rId9"/>
    <p:sldId id="352" r:id="rId10"/>
    <p:sldId id="356" r:id="rId11"/>
    <p:sldId id="357" r:id="rId12"/>
    <p:sldId id="353" r:id="rId13"/>
    <p:sldId id="331" r:id="rId14"/>
    <p:sldId id="358" r:id="rId15"/>
    <p:sldId id="355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A5E"/>
    <a:srgbClr val="00C864"/>
    <a:srgbClr val="99FFCC"/>
    <a:srgbClr val="D1CC00"/>
    <a:srgbClr val="FFFF66"/>
    <a:srgbClr val="C4CEE6"/>
    <a:srgbClr val="00152E"/>
    <a:srgbClr val="66FF66"/>
    <a:srgbClr val="FCCA80"/>
    <a:srgbClr val="FAA4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189" autoAdjust="0"/>
    <p:restoredTop sz="74564" autoAdjust="0"/>
  </p:normalViewPr>
  <p:slideViewPr>
    <p:cSldViewPr snapToGrid="0">
      <p:cViewPr varScale="1">
        <p:scale>
          <a:sx n="59" d="100"/>
          <a:sy n="59" d="100"/>
        </p:scale>
        <p:origin x="1854" y="1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5208"/>
    </p:cViewPr>
  </p:sorterViewPr>
  <p:notesViewPr>
    <p:cSldViewPr snapToGrid="0">
      <p:cViewPr varScale="1">
        <p:scale>
          <a:sx n="56" d="100"/>
          <a:sy n="56" d="100"/>
        </p:scale>
        <p:origin x="1998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C5A16E-C4C3-4413-AAC0-F9B60CAA866F}" type="datetimeFigureOut">
              <a:rPr lang="pt-BR" smtClean="0"/>
              <a:pPr/>
              <a:t>13/12/2017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24B9F6-0695-4EE9-A2B7-A50A5FB1E858}" type="slidenum">
              <a:rPr lang="pt-BR" smtClean="0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5480981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79A21B-EAC0-4810-8869-9C7546F6936E}" type="datetimeFigureOut">
              <a:rPr lang="pt-BR" smtClean="0"/>
              <a:t>13/12/2017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E3B03B-DC57-4255-8DB5-50714DCA3631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53918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sz="1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E3B03B-DC57-4255-8DB5-50714DCA3631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67572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1000" dirty="0"/>
              <a:t>Enfatizar preços em </a:t>
            </a:r>
            <a:r>
              <a:rPr lang="pt-BR" sz="1000" i="1" dirty="0"/>
              <a:t>intervalos de tempo horários ou inferiores</a:t>
            </a:r>
            <a:r>
              <a:rPr lang="pt-BR" sz="1000" i="0" dirty="0"/>
              <a:t>, mas relativizar que primeiras experiências podem ser mesmo com preços horários para se aprender.</a:t>
            </a:r>
            <a:endParaRPr lang="pt-BR" sz="1000" i="1" dirty="0"/>
          </a:p>
          <a:p>
            <a:endParaRPr lang="pt-BR" sz="1000" dirty="0"/>
          </a:p>
          <a:p>
            <a:r>
              <a:rPr lang="pt-BR" sz="1000" dirty="0"/>
              <a:t>Analogia com relógio: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t-BR" sz="1000" dirty="0"/>
              <a:t>Eu posso não precisar do ponteiro de segundos inicialmente, mas se eu não desenhar o relógio de pulso com espaço suficiente para colocar a engrenagem dele, depois posso não conseguir inserir este ponteiro.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E3B03B-DC57-4255-8DB5-50714DCA3631}" type="slidenum">
              <a:rPr lang="pt-BR" smtClean="0"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918250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1000" dirty="0"/>
              <a:t>Naturalmente, os exemplos não permitirão esgotar todas as inter-relações, pois só temos 15 minutos.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E3B03B-DC57-4255-8DB5-50714DCA3631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40882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sz="1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E3B03B-DC57-4255-8DB5-50714DCA3631}" type="slidenum">
              <a:rPr lang="pt-BR" smtClean="0"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06563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1000" dirty="0"/>
              <a:t>Enfatizar que ambas as alternativas são aplicáveis com preços por ofertas ou por custos (implícito é mais difícil com custos).</a:t>
            </a:r>
          </a:p>
          <a:p>
            <a:endParaRPr lang="pt-BR" sz="1000" dirty="0"/>
          </a:p>
          <a:p>
            <a:r>
              <a:rPr lang="pt-BR" sz="1000" b="1" dirty="0"/>
              <a:t>Relação com expansão: sinalização econômica (guiar decisões do mercado em direção a </a:t>
            </a:r>
            <a:r>
              <a:rPr lang="pt-BR" sz="1000" b="1" dirty="0" err="1"/>
              <a:t>mix</a:t>
            </a:r>
            <a:r>
              <a:rPr lang="pt-BR" sz="1000" b="1" dirty="0"/>
              <a:t> ótimo utilizando inteligência decentralizada) e recuperação de custos (atração de capital, custos capital).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E3B03B-DC57-4255-8DB5-50714DCA3631}" type="slidenum">
              <a:rPr lang="pt-BR" smtClean="0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9656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1000" dirty="0"/>
              <a:t>“Não cabe aqui comparar alternativas à exaustão”. Discussão aprofundada requeria abordar: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t-BR" dirty="0"/>
              <a:t>Alocação de riscos a gerador;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t-BR" dirty="0"/>
              <a:t>Revelação de informação; etc.</a:t>
            </a:r>
          </a:p>
          <a:p>
            <a:endParaRPr lang="pt-BR" sz="1000" dirty="0"/>
          </a:p>
          <a:p>
            <a:endParaRPr lang="pt-BR" sz="1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E3B03B-DC57-4255-8DB5-50714DCA3631}" type="slidenum">
              <a:rPr lang="pt-BR" smtClean="0"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80295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1000" dirty="0"/>
              <a:t>Melhorar sinalização econômica para eventos de curto prazo.</a:t>
            </a:r>
          </a:p>
          <a:p>
            <a:endParaRPr lang="pt-BR" sz="1000" dirty="0"/>
          </a:p>
          <a:p>
            <a:r>
              <a:rPr lang="pt-BR" sz="1000" dirty="0"/>
              <a:t>Enfatizar que ambas as alternativas são aplicáveis com preços por ofertas ou por custos (implícito é mais difícil com custos).</a:t>
            </a:r>
          </a:p>
          <a:p>
            <a:endParaRPr lang="pt-BR" sz="100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000" b="1" dirty="0"/>
              <a:t>Relação com expansão: sinalização econômica (guiar decisões do mercado em direção a </a:t>
            </a:r>
            <a:r>
              <a:rPr lang="pt-BR" sz="1000" b="1" dirty="0" err="1"/>
              <a:t>mix</a:t>
            </a:r>
            <a:r>
              <a:rPr lang="pt-BR" sz="1000" b="1" dirty="0"/>
              <a:t> ótimo utilizando inteligência decentralizada) e (através de dar instrumentos de gestão de riscos) recuperação de custos (atração de capital, custos capital).</a:t>
            </a:r>
          </a:p>
          <a:p>
            <a:endParaRPr lang="pt-BR" sz="1000" dirty="0"/>
          </a:p>
          <a:p>
            <a:endParaRPr lang="pt-BR" sz="1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E3B03B-DC57-4255-8DB5-50714DCA3631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99690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800" dirty="0"/>
              <a:t>“Não cabe aqui comparar alternativas à exaustão”. Discussão aprofundada requeria abordar: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t-BR" sz="1000" dirty="0"/>
              <a:t>Flexibilidade na operação;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t-BR" sz="1000" dirty="0"/>
              <a:t>Volatilidade de preços;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t-BR" sz="1000" dirty="0"/>
              <a:t>Obrigação de participar de mercado em adianto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t-BR" sz="1000" dirty="0"/>
              <a:t>Discussão de gerência de riscos com preços por custo auditado ou por oferta (mercados </a:t>
            </a:r>
            <a:r>
              <a:rPr lang="pt-BR" sz="1000" dirty="0" err="1"/>
              <a:t>intraday</a:t>
            </a:r>
            <a:r>
              <a:rPr lang="pt-BR" sz="1000" dirty="0"/>
              <a:t>).</a:t>
            </a:r>
          </a:p>
          <a:p>
            <a:endParaRPr lang="pt-BR" sz="1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E3B03B-DC57-4255-8DB5-50714DCA3631}" type="slidenum">
              <a:rPr lang="pt-BR" smtClean="0"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45004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1000" i="1" dirty="0"/>
              <a:t>Quais </a:t>
            </a:r>
            <a:r>
              <a:rPr lang="pt-BR" sz="1000" i="0" dirty="0"/>
              <a:t>é um pronome que denota decisão discreta (diferente de quanto, que é decisão contínua).</a:t>
            </a:r>
          </a:p>
          <a:p>
            <a:endParaRPr lang="pt-BR" sz="1000" i="1" dirty="0"/>
          </a:p>
          <a:p>
            <a:r>
              <a:rPr lang="pt-BR" sz="1000" dirty="0"/>
              <a:t>Sem entrar em detalhes na implementação das “mais </a:t>
            </a:r>
            <a:r>
              <a:rPr lang="pt-BR" sz="1000" dirty="0" err="1"/>
              <a:t>uplift</a:t>
            </a:r>
            <a:r>
              <a:rPr lang="pt-BR" sz="1000" dirty="0"/>
              <a:t>” e “menos </a:t>
            </a:r>
            <a:r>
              <a:rPr lang="pt-BR" sz="1000" dirty="0" err="1"/>
              <a:t>uplift</a:t>
            </a:r>
            <a:r>
              <a:rPr lang="pt-BR" sz="1000" dirty="0"/>
              <a:t>”.</a:t>
            </a:r>
          </a:p>
          <a:p>
            <a:endParaRPr lang="pt-BR" sz="100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000" b="1" dirty="0"/>
              <a:t>Relação com expansão: identificação de custos (relevante para expansão e identificação de que tecnologia contratar, usar exemplo de OCGT </a:t>
            </a:r>
            <a:r>
              <a:rPr lang="pt-BR" sz="1000" b="1" dirty="0" err="1"/>
              <a:t>aeroderivativa</a:t>
            </a:r>
            <a:r>
              <a:rPr lang="pt-BR" sz="1000" b="1" dirty="0"/>
              <a:t> </a:t>
            </a:r>
            <a:r>
              <a:rPr lang="pt-BR" sz="1000" b="1" dirty="0" err="1"/>
              <a:t>vs</a:t>
            </a:r>
            <a:r>
              <a:rPr lang="pt-BR" sz="1000" b="1" dirty="0"/>
              <a:t> heavy-</a:t>
            </a:r>
            <a:r>
              <a:rPr lang="pt-BR" sz="1000" b="1" dirty="0" err="1"/>
              <a:t>duty</a:t>
            </a:r>
            <a:r>
              <a:rPr lang="pt-BR" sz="1000" b="1" dirty="0"/>
              <a:t>) e recuperação de custos (atração de capital, custos capital).</a:t>
            </a:r>
          </a:p>
          <a:p>
            <a:endParaRPr lang="pt-BR" sz="1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E3B03B-DC57-4255-8DB5-50714DCA3631}" type="slidenum">
              <a:rPr lang="pt-BR" smtClean="0"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589231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1000" dirty="0"/>
              <a:t>“Não cabe aqui comparar alternativas à exaustão”. Discussão aprofundada requeria abordar: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t-BR" dirty="0"/>
              <a:t>Incentive-</a:t>
            </a:r>
            <a:r>
              <a:rPr lang="pt-BR" dirty="0" err="1"/>
              <a:t>compatibility</a:t>
            </a:r>
            <a:endParaRPr lang="pt-BR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t-BR" dirty="0"/>
              <a:t>Mais preço é sempre melhor? Depende do que se quer com simplicidade, </a:t>
            </a:r>
            <a:r>
              <a:rPr lang="pt-BR" dirty="0" err="1"/>
              <a:t>monotonicidade</a:t>
            </a:r>
            <a:r>
              <a:rPr lang="pt-BR" dirty="0"/>
              <a:t>, volatilidade.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pt-BR" sz="1000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pt-BR" sz="1000" dirty="0"/>
              <a:t>Melhoras no processo de contratação: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t-BR" sz="1000" dirty="0"/>
              <a:t>Tem a ver com a visão de que valorar atributos. O que se quer não é deixar de contratar térmicas que tenham estes custos de partida, mas sim contratar aquelas cujos custos totais (percebidos pelos consumidores, incluindo </a:t>
            </a:r>
            <a:r>
              <a:rPr lang="pt-BR" sz="1000" dirty="0" err="1"/>
              <a:t>uplifts</a:t>
            </a:r>
            <a:r>
              <a:rPr lang="pt-BR" sz="1000" dirty="0"/>
              <a:t>) percebidos pelos consumidores sejam os ótimos para sistema. Por exemplo, turbina </a:t>
            </a:r>
            <a:r>
              <a:rPr lang="pt-BR" sz="1000" dirty="0" err="1"/>
              <a:t>aeroderivada</a:t>
            </a:r>
            <a:r>
              <a:rPr lang="pt-BR" sz="1000" dirty="0"/>
              <a:t> pode ser melhor que heavy-</a:t>
            </a:r>
            <a:r>
              <a:rPr lang="pt-BR" sz="1000" dirty="0" err="1"/>
              <a:t>duty</a:t>
            </a:r>
            <a:r>
              <a:rPr lang="pt-BR" sz="1000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t-BR" sz="1000" dirty="0"/>
              <a:t>Contar causo: Semana passada foi um empreendedor na EPE que disse, trocando em </a:t>
            </a:r>
            <a:r>
              <a:rPr lang="pt-BR" sz="1000" dirty="0" err="1"/>
              <a:t>múdos</a:t>
            </a:r>
            <a:r>
              <a:rPr lang="pt-BR" sz="1000" dirty="0"/>
              <a:t>, que “se vocês já tivessem melhorado o processo de seleção de projetos na EPE, eu poderia ter maximizado a flexibilidade que minha planta ia entregar ao sistema, alterando parâmetros de meu projeto”. É o que nós queremos.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E3B03B-DC57-4255-8DB5-50714DCA3631}" type="slidenum">
              <a:rPr lang="pt-BR" smtClean="0"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481496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sz="1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E3B03B-DC57-4255-8DB5-50714DCA3631}" type="slidenum">
              <a:rPr lang="pt-BR" smtClean="0"/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29800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1000" dirty="0"/>
              <a:t>Enfatizar: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t-BR" sz="1000" dirty="0"/>
              <a:t>Deve-se, naturalmente, considerar os benefícios que já podem ser obtidos no presente ao tomar a decisão.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t-BR" sz="1000" dirty="0"/>
              <a:t>Mas neste exercício já devemos pensar em como catalisar, com nossas escolhas, os elementos da visão de futuro.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t-BR" sz="1000" noProof="0" dirty="0"/>
              <a:t>Olhar para temas de futuro não</a:t>
            </a:r>
            <a:r>
              <a:rPr lang="pt-BR" sz="1000" baseline="0" noProof="0" dirty="0"/>
              <a:t> é desculpa para atrasar decisão agora – basta deixar decisão robusta, flexível a caminho que se quererá adotar.</a:t>
            </a:r>
            <a:endParaRPr lang="pt-BR" sz="1000" noProof="0" dirty="0"/>
          </a:p>
          <a:p>
            <a:pPr marL="0" indent="0">
              <a:buFont typeface="Arial" panose="020B0604020202020204" pitchFamily="34" charset="0"/>
              <a:buNone/>
            </a:pPr>
            <a:endParaRPr lang="pt-BR" sz="1000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pt-BR" sz="1000" dirty="0"/>
              <a:t>Claro que podemos organizar as ações no tempo de forma a fazer agora apenas o que é urgente </a:t>
            </a:r>
            <a:r>
              <a:rPr lang="pt-BR" sz="1000" b="1" dirty="0"/>
              <a:t>agora</a:t>
            </a:r>
            <a:r>
              <a:rPr lang="pt-BR" sz="1000" b="0" dirty="0"/>
              <a:t>: implantar os preços horários. Mas este exemplo ilustra como escolhas que temos que fazer agora vão nos deixar menos ou mais preparados para o futuro.  Por exemplo: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t-BR" sz="1000" b="0" dirty="0"/>
              <a:t>Temos que tomar </a:t>
            </a:r>
            <a:r>
              <a:rPr lang="pt-BR" sz="1000" b="1" dirty="0"/>
              <a:t>agora </a:t>
            </a:r>
            <a:r>
              <a:rPr lang="pt-BR" sz="1000" b="0" dirty="0"/>
              <a:t>a decisão de como vamos tratar os custos e restrições de ciclagem, tanto eles a natureza da informação (explícita ou implícita) e o tratamento de decisões discretas na formação de preços.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t-BR" sz="1000" b="0" dirty="0"/>
              <a:t>Se decidirmos por tratamento explícito, estaremos facilitando objetivo futuro de </a:t>
            </a:r>
            <a:r>
              <a:rPr lang="pt-BR" sz="1000" b="0" dirty="0" err="1"/>
              <a:t>co-otimizar</a:t>
            </a:r>
            <a:r>
              <a:rPr lang="pt-BR" sz="1000" b="0" dirty="0"/>
              <a:t> serviços </a:t>
            </a:r>
            <a:r>
              <a:rPr lang="pt-BR" sz="1000" b="0" dirty="0" err="1"/>
              <a:t>ancilares</a:t>
            </a:r>
            <a:r>
              <a:rPr lang="pt-BR" sz="1000" b="0" dirty="0"/>
              <a:t> e </a:t>
            </a:r>
            <a:r>
              <a:rPr lang="pt-BR" sz="1000" b="0" dirty="0" err="1"/>
              <a:t>facilitanto</a:t>
            </a:r>
            <a:r>
              <a:rPr lang="pt-BR" sz="1000" b="0" dirty="0"/>
              <a:t> modelos de aquisição competitiva destes.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t-BR" sz="1000" b="0" dirty="0"/>
              <a:t>Qualquer que seja a forma que tomemos de dividir os custos de decisão discreta entre preços e </a:t>
            </a:r>
            <a:r>
              <a:rPr lang="pt-BR" sz="1000" b="0" dirty="0" err="1"/>
              <a:t>uplifits</a:t>
            </a:r>
            <a:r>
              <a:rPr lang="pt-BR" sz="1000" b="0" dirty="0"/>
              <a:t>, estaremos facilitando a valoração de atributos como forma de guiar a expansão competitiva.</a:t>
            </a:r>
            <a:endParaRPr lang="pt-BR" sz="1000" dirty="0"/>
          </a:p>
          <a:p>
            <a:endParaRPr lang="pt-BR" sz="1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E3B03B-DC57-4255-8DB5-50714DCA3631}" type="slidenum">
              <a:rPr lang="pt-BR" smtClean="0"/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78163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1000" dirty="0"/>
              <a:t>Enfatizar: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t-BR" sz="1000" dirty="0"/>
              <a:t>Deve-se, naturalmente, considerar os benefícios que já podem ser obtidos no presente ao tomar a decisão.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t-BR" sz="1000" dirty="0"/>
              <a:t>Mas neste exercício já devemos pensar em como catalisar, com nossas escolhas, os elementos da visão de futuro.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t-BR" sz="1000" noProof="0" dirty="0"/>
              <a:t>Olhar para temas de futuro não</a:t>
            </a:r>
            <a:r>
              <a:rPr lang="pt-BR" sz="1000" baseline="0" noProof="0" dirty="0"/>
              <a:t> é desculpa para atrasar decisão agora – basta deixar decisão robusta, flexível a caminho que se quererá adotar.</a:t>
            </a:r>
            <a:endParaRPr lang="pt-BR" sz="1000" noProof="0" dirty="0"/>
          </a:p>
          <a:p>
            <a:pPr marL="0" indent="0">
              <a:buFont typeface="Arial" panose="020B0604020202020204" pitchFamily="34" charset="0"/>
              <a:buNone/>
            </a:pPr>
            <a:endParaRPr lang="pt-BR" sz="1000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pt-BR" sz="1000" dirty="0"/>
              <a:t>Claro que podemos organizar as ações no tempo de forma a fazer agora apenas o que é urgente </a:t>
            </a:r>
            <a:r>
              <a:rPr lang="pt-BR" sz="1000" b="1" dirty="0"/>
              <a:t>agora</a:t>
            </a:r>
            <a:r>
              <a:rPr lang="pt-BR" sz="1000" b="0" dirty="0"/>
              <a:t>: implantar os preços horários. Mas este exemplo ilustra como escolhas que temos que fazer agora vão nos deixar menos ou mais preparados para o futuro.  Por exemplo: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t-BR" sz="1000" b="0" dirty="0"/>
              <a:t>Temos que tomar </a:t>
            </a:r>
            <a:r>
              <a:rPr lang="pt-BR" sz="1000" b="1" dirty="0"/>
              <a:t>agora </a:t>
            </a:r>
            <a:r>
              <a:rPr lang="pt-BR" sz="1000" b="0" dirty="0"/>
              <a:t>a decisão de como vamos tratar os custos e restrições de ciclagem, tanto eles a natureza da informação (explícita ou implícita) e o tratamento de decisões discretas na formação de preços.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t-BR" sz="1000" b="0" dirty="0"/>
              <a:t>Se decidirmos por tratamento explícito, estaremos facilitando objetivo futuro de </a:t>
            </a:r>
            <a:r>
              <a:rPr lang="pt-BR" sz="1000" b="0" dirty="0" err="1"/>
              <a:t>co-otimizar</a:t>
            </a:r>
            <a:r>
              <a:rPr lang="pt-BR" sz="1000" b="0" dirty="0"/>
              <a:t> serviços </a:t>
            </a:r>
            <a:r>
              <a:rPr lang="pt-BR" sz="1000" b="0" dirty="0" err="1"/>
              <a:t>ancilares</a:t>
            </a:r>
            <a:r>
              <a:rPr lang="pt-BR" sz="1000" b="0" dirty="0"/>
              <a:t> e </a:t>
            </a:r>
            <a:r>
              <a:rPr lang="pt-BR" sz="1000" b="0" dirty="0" err="1"/>
              <a:t>facilitanto</a:t>
            </a:r>
            <a:r>
              <a:rPr lang="pt-BR" sz="1000" b="0" dirty="0"/>
              <a:t> modelos de aquisição competitiva destes.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t-BR" sz="1000" b="0" dirty="0"/>
              <a:t>Qualquer que seja a forma que tomemos de dividir os custos de decisão discreta entre preços e </a:t>
            </a:r>
            <a:r>
              <a:rPr lang="pt-BR" sz="1000" b="0" dirty="0" err="1"/>
              <a:t>uplifits</a:t>
            </a:r>
            <a:r>
              <a:rPr lang="pt-BR" sz="1000" b="0" dirty="0"/>
              <a:t>, estaremos facilitando a valoração de atributos como forma de guiar a expansão competitiva.</a:t>
            </a:r>
            <a:endParaRPr lang="pt-BR" sz="1000" dirty="0"/>
          </a:p>
          <a:p>
            <a:endParaRPr lang="pt-BR" sz="1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E3B03B-DC57-4255-8DB5-50714DCA3631}" type="slidenum">
              <a:rPr lang="pt-BR" smtClean="0"/>
              <a:t>14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19054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ângulo 9"/>
          <p:cNvSpPr/>
          <p:nvPr userDrawn="1"/>
        </p:nvSpPr>
        <p:spPr>
          <a:xfrm>
            <a:off x="0" y="-1"/>
            <a:ext cx="9144000" cy="6708057"/>
          </a:xfrm>
          <a:prstGeom prst="rect">
            <a:avLst/>
          </a:prstGeom>
          <a:solidFill>
            <a:srgbClr val="002A5E"/>
          </a:solidFill>
          <a:ln>
            <a:solidFill>
              <a:srgbClr val="002A5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3" name="Subtítulo 1"/>
          <p:cNvSpPr>
            <a:spLocks noGrp="1"/>
          </p:cNvSpPr>
          <p:nvPr>
            <p:ph type="subTitle" idx="1"/>
          </p:nvPr>
        </p:nvSpPr>
        <p:spPr>
          <a:xfrm>
            <a:off x="6000418" y="5301208"/>
            <a:ext cx="2859626" cy="646331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2000">
                <a:solidFill>
                  <a:schemeClr val="bg1"/>
                </a:solidFill>
              </a:defRPr>
            </a:lvl1pPr>
          </a:lstStyle>
          <a:p>
            <a:r>
              <a:rPr lang="pt-BR"/>
              <a:t>Clique para editar o estilo do subtítulo Mestre</a:t>
            </a:r>
            <a:endParaRPr lang="pt-BR" dirty="0"/>
          </a:p>
        </p:txBody>
      </p:sp>
      <p:sp>
        <p:nvSpPr>
          <p:cNvPr id="14" name="Título 2"/>
          <p:cNvSpPr>
            <a:spLocks noGrp="1"/>
          </p:cNvSpPr>
          <p:nvPr>
            <p:ph type="title"/>
          </p:nvPr>
        </p:nvSpPr>
        <p:spPr>
          <a:xfrm>
            <a:off x="899592" y="1700808"/>
            <a:ext cx="7960452" cy="2448272"/>
          </a:xfrm>
        </p:spPr>
        <p:txBody>
          <a:bodyPr>
            <a:normAutofit/>
          </a:bodyPr>
          <a:lstStyle>
            <a:lvl1pPr>
              <a:defRPr sz="5400" b="1" baseline="0">
                <a:solidFill>
                  <a:schemeClr val="bg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pt-BR" dirty="0"/>
          </a:p>
        </p:txBody>
      </p:sp>
      <p:pic>
        <p:nvPicPr>
          <p:cNvPr id="21" name="Picture 19" descr="&#10;circulos2.wmf                                                  0004C527KARIN                          00000000:"/>
          <p:cNvPicPr>
            <a:picLocks noChangeAspect="1" noChangeArrowheads="1"/>
          </p:cNvPicPr>
          <p:nvPr userDrawn="1"/>
        </p:nvPicPr>
        <p:blipFill>
          <a:blip r:embed="rId2" cstate="print">
            <a:lum bright="-2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680595" flipH="1" flipV="1">
            <a:off x="-309860" y="4693006"/>
            <a:ext cx="2266387" cy="2041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80000"/>
                  </a:srgbClr>
                </a:solidFill>
              </a14:hiddenFill>
            </a:ext>
          </a:extLst>
        </p:spPr>
      </p:pic>
      <p:sp>
        <p:nvSpPr>
          <p:cNvPr id="7" name="Retângulo 6"/>
          <p:cNvSpPr/>
          <p:nvPr userDrawn="1"/>
        </p:nvSpPr>
        <p:spPr>
          <a:xfrm>
            <a:off x="0" y="6235700"/>
            <a:ext cx="9144000" cy="6223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pic>
        <p:nvPicPr>
          <p:cNvPr id="8" name="Imagem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3460" y="6314110"/>
            <a:ext cx="805771" cy="469306"/>
          </a:xfrm>
          <a:prstGeom prst="rect">
            <a:avLst/>
          </a:prstGeom>
        </p:spPr>
      </p:pic>
      <p:sp>
        <p:nvSpPr>
          <p:cNvPr id="9" name="CaixaDeTexto 8"/>
          <p:cNvSpPr txBox="1"/>
          <p:nvPr userDrawn="1"/>
        </p:nvSpPr>
        <p:spPr>
          <a:xfrm>
            <a:off x="5748857" y="6294954"/>
            <a:ext cx="24967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pt-BR" sz="1400" dirty="0">
                <a:solidFill>
                  <a:srgbClr val="002A5E"/>
                </a:solidFill>
              </a:rPr>
              <a:t>Empresa</a:t>
            </a:r>
            <a:r>
              <a:rPr lang="pt-BR" sz="1400" baseline="0" dirty="0">
                <a:solidFill>
                  <a:srgbClr val="002A5E"/>
                </a:solidFill>
              </a:rPr>
              <a:t> de Pesquisa Energética</a:t>
            </a:r>
          </a:p>
          <a:p>
            <a:pPr algn="r"/>
            <a:r>
              <a:rPr lang="pt-BR" sz="1400" baseline="0" dirty="0">
                <a:solidFill>
                  <a:srgbClr val="002A5E"/>
                </a:solidFill>
              </a:rPr>
              <a:t>Ministério de Minas e Energia</a:t>
            </a:r>
            <a:endParaRPr lang="pt-BR" sz="1400" dirty="0">
              <a:solidFill>
                <a:srgbClr val="002A5E"/>
              </a:solidFill>
            </a:endParaRPr>
          </a:p>
        </p:txBody>
      </p:sp>
      <p:pic>
        <p:nvPicPr>
          <p:cNvPr id="19" name="Picture 19" descr="&#10;circulos2.wmf                                                  0004C527KARIN                          00000000:"/>
          <p:cNvPicPr>
            <a:picLocks noChangeAspect="1" noChangeArrowheads="1"/>
          </p:cNvPicPr>
          <p:nvPr userDrawn="1"/>
        </p:nvPicPr>
        <p:blipFill>
          <a:blip r:embed="rId2" cstate="print">
            <a:lum bright="-2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669780">
            <a:off x="7327719" y="-478741"/>
            <a:ext cx="2069782" cy="1936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80000"/>
                  </a:srgbClr>
                </a:solidFill>
              </a14:hiddenFill>
            </a:ext>
          </a:extLst>
        </p:spPr>
      </p:pic>
      <p:sp>
        <p:nvSpPr>
          <p:cNvPr id="11" name="Title Placeholder 1"/>
          <p:cNvSpPr txBox="1">
            <a:spLocks/>
          </p:cNvSpPr>
          <p:nvPr userDrawn="1"/>
        </p:nvSpPr>
        <p:spPr>
          <a:xfrm>
            <a:off x="222249" y="6338152"/>
            <a:ext cx="2462891" cy="4452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b="0" dirty="0">
                <a:solidFill>
                  <a:srgbClr val="002A5E"/>
                </a:solidFill>
              </a:rPr>
              <a:t>Fórum de Debates – Preços horários</a:t>
            </a:r>
          </a:p>
          <a:p>
            <a:r>
              <a:rPr lang="pt-BR" sz="1200" b="0" dirty="0">
                <a:solidFill>
                  <a:srgbClr val="002A5E"/>
                </a:solidFill>
              </a:rPr>
              <a:t>Dez/2017</a:t>
            </a:r>
          </a:p>
        </p:txBody>
      </p:sp>
    </p:spTree>
    <p:extLst>
      <p:ext uri="{BB962C8B-B14F-4D97-AF65-F5344CB8AC3E}">
        <p14:creationId xmlns:p14="http://schemas.microsoft.com/office/powerpoint/2010/main" val="15394361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ângulo 9"/>
          <p:cNvSpPr/>
          <p:nvPr userDrawn="1"/>
        </p:nvSpPr>
        <p:spPr>
          <a:xfrm>
            <a:off x="-5236" y="0"/>
            <a:ext cx="9144000" cy="6708056"/>
          </a:xfrm>
          <a:prstGeom prst="rect">
            <a:avLst/>
          </a:prstGeom>
          <a:solidFill>
            <a:srgbClr val="002A5E"/>
          </a:solidFill>
          <a:ln>
            <a:solidFill>
              <a:srgbClr val="002A5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4" name="Título 2"/>
          <p:cNvSpPr>
            <a:spLocks noGrp="1"/>
          </p:cNvSpPr>
          <p:nvPr>
            <p:ph type="title"/>
          </p:nvPr>
        </p:nvSpPr>
        <p:spPr>
          <a:xfrm>
            <a:off x="2739187" y="2391348"/>
            <a:ext cx="6116844" cy="2448272"/>
          </a:xfrm>
        </p:spPr>
        <p:txBody>
          <a:bodyPr>
            <a:normAutofit/>
          </a:bodyPr>
          <a:lstStyle>
            <a:lvl1pPr algn="r">
              <a:defRPr sz="4800" b="1" baseline="0">
                <a:solidFill>
                  <a:schemeClr val="bg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pt-BR" dirty="0"/>
          </a:p>
        </p:txBody>
      </p:sp>
      <p:pic>
        <p:nvPicPr>
          <p:cNvPr id="19" name="Picture 19" descr="&#10;circulos2.wmf                                                  0004C527KARIN                          00000000:"/>
          <p:cNvPicPr>
            <a:picLocks noChangeAspect="1" noChangeArrowheads="1"/>
          </p:cNvPicPr>
          <p:nvPr userDrawn="1"/>
        </p:nvPicPr>
        <p:blipFill>
          <a:blip r:embed="rId2" cstate="print">
            <a:lum bright="-2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680595" flipH="1" flipV="1">
            <a:off x="-309860" y="4693006"/>
            <a:ext cx="2266387" cy="2041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80000"/>
                  </a:srgbClr>
                </a:solidFill>
              </a14:hiddenFill>
            </a:ext>
          </a:extLst>
        </p:spPr>
      </p:pic>
      <p:sp>
        <p:nvSpPr>
          <p:cNvPr id="7" name="Retângulo 6"/>
          <p:cNvSpPr/>
          <p:nvPr userDrawn="1"/>
        </p:nvSpPr>
        <p:spPr>
          <a:xfrm>
            <a:off x="0" y="6235700"/>
            <a:ext cx="9144000" cy="6223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pic>
        <p:nvPicPr>
          <p:cNvPr id="8" name="Imagem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3460" y="6314110"/>
            <a:ext cx="805771" cy="469306"/>
          </a:xfrm>
          <a:prstGeom prst="rect">
            <a:avLst/>
          </a:prstGeom>
        </p:spPr>
      </p:pic>
      <p:sp>
        <p:nvSpPr>
          <p:cNvPr id="9" name="CaixaDeTexto 8"/>
          <p:cNvSpPr txBox="1"/>
          <p:nvPr userDrawn="1"/>
        </p:nvSpPr>
        <p:spPr>
          <a:xfrm>
            <a:off x="5748857" y="6294954"/>
            <a:ext cx="24967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pt-BR" sz="1400" dirty="0">
                <a:solidFill>
                  <a:srgbClr val="002A5E"/>
                </a:solidFill>
              </a:rPr>
              <a:t>Empresa</a:t>
            </a:r>
            <a:r>
              <a:rPr lang="pt-BR" sz="1400" baseline="0" dirty="0">
                <a:solidFill>
                  <a:srgbClr val="002A5E"/>
                </a:solidFill>
              </a:rPr>
              <a:t> de Pesquisa Energética</a:t>
            </a:r>
          </a:p>
          <a:p>
            <a:pPr algn="r"/>
            <a:r>
              <a:rPr lang="pt-BR" sz="1400" baseline="0" dirty="0">
                <a:solidFill>
                  <a:srgbClr val="002A5E"/>
                </a:solidFill>
              </a:rPr>
              <a:t>Ministério de Minas e Energia</a:t>
            </a:r>
            <a:endParaRPr lang="pt-BR" sz="1400" dirty="0">
              <a:solidFill>
                <a:srgbClr val="002A5E"/>
              </a:solidFill>
            </a:endParaRPr>
          </a:p>
        </p:txBody>
      </p:sp>
      <p:pic>
        <p:nvPicPr>
          <p:cNvPr id="18" name="Picture 19" descr="&#10;circulos2.wmf                                                  0004C527KARIN                          00000000:"/>
          <p:cNvPicPr>
            <a:picLocks noChangeAspect="1" noChangeArrowheads="1"/>
          </p:cNvPicPr>
          <p:nvPr userDrawn="1"/>
        </p:nvPicPr>
        <p:blipFill>
          <a:blip r:embed="rId2" cstate="print">
            <a:lum bright="-2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669780">
            <a:off x="7327719" y="-478741"/>
            <a:ext cx="2069782" cy="1936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80000"/>
                  </a:srgbClr>
                </a:solidFill>
              </a14:hiddenFill>
            </a:ext>
          </a:extLst>
        </p:spPr>
      </p:pic>
      <p:sp>
        <p:nvSpPr>
          <p:cNvPr id="11" name="Title Placeholder 1"/>
          <p:cNvSpPr txBox="1">
            <a:spLocks/>
          </p:cNvSpPr>
          <p:nvPr userDrawn="1"/>
        </p:nvSpPr>
        <p:spPr>
          <a:xfrm>
            <a:off x="222249" y="6338152"/>
            <a:ext cx="2462891" cy="4452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b="0" dirty="0">
                <a:solidFill>
                  <a:srgbClr val="002A5E"/>
                </a:solidFill>
              </a:rPr>
              <a:t>Fórum de Debates – Preços horários</a:t>
            </a:r>
          </a:p>
          <a:p>
            <a:r>
              <a:rPr lang="pt-BR" sz="1200" b="0" dirty="0">
                <a:solidFill>
                  <a:srgbClr val="002A5E"/>
                </a:solidFill>
              </a:rPr>
              <a:t>Dez/2017</a:t>
            </a:r>
          </a:p>
        </p:txBody>
      </p:sp>
    </p:spTree>
    <p:extLst>
      <p:ext uri="{BB962C8B-B14F-4D97-AF65-F5344CB8AC3E}">
        <p14:creationId xmlns:p14="http://schemas.microsoft.com/office/powerpoint/2010/main" val="24681362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222250" y="124697"/>
            <a:ext cx="8836980" cy="701431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pt-BR" dirty="0"/>
              <a:t>Clique para editar o título mestre</a:t>
            </a:r>
            <a:endParaRPr lang="en-US" dirty="0"/>
          </a:p>
        </p:txBody>
      </p:sp>
      <p:sp>
        <p:nvSpPr>
          <p:cNvPr id="6" name="Espaço Reservado para Rodapé 8"/>
          <p:cNvSpPr>
            <a:spLocks noGrp="1"/>
          </p:cNvSpPr>
          <p:nvPr>
            <p:ph type="ftr" sz="quarter" idx="3"/>
          </p:nvPr>
        </p:nvSpPr>
        <p:spPr>
          <a:xfrm>
            <a:off x="222249" y="863134"/>
            <a:ext cx="8836981" cy="37150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00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pPr algn="l"/>
            <a:r>
              <a:rPr lang="pt-BR" dirty="0"/>
              <a:t> Subtítulo mestre</a:t>
            </a:r>
          </a:p>
        </p:txBody>
      </p:sp>
      <p:sp>
        <p:nvSpPr>
          <p:cNvPr id="1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737604" y="6439324"/>
            <a:ext cx="37220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712045A-4895-4914-9512-7EB6474F0618}" type="slidenum">
              <a:rPr lang="pt-BR" smtClean="0"/>
              <a:pPr/>
              <a:t>‹#›</a:t>
            </a:fld>
            <a:endParaRPr lang="pt-BR"/>
          </a:p>
        </p:txBody>
      </p:sp>
      <p:sp>
        <p:nvSpPr>
          <p:cNvPr id="11" name="Text Placeholder 4"/>
          <p:cNvSpPr>
            <a:spLocks noGrp="1"/>
          </p:cNvSpPr>
          <p:nvPr>
            <p:ph idx="1"/>
          </p:nvPr>
        </p:nvSpPr>
        <p:spPr>
          <a:xfrm>
            <a:off x="222249" y="1465943"/>
            <a:ext cx="8836981" cy="47110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62875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ângulo 9"/>
          <p:cNvSpPr/>
          <p:nvPr userDrawn="1"/>
        </p:nvSpPr>
        <p:spPr>
          <a:xfrm>
            <a:off x="-5236" y="0"/>
            <a:ext cx="9144000" cy="6834502"/>
          </a:xfrm>
          <a:prstGeom prst="rect">
            <a:avLst/>
          </a:prstGeom>
          <a:solidFill>
            <a:srgbClr val="002A5E"/>
          </a:solidFill>
          <a:ln>
            <a:solidFill>
              <a:srgbClr val="002A5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4" name="Título 2"/>
          <p:cNvSpPr>
            <a:spLocks noGrp="1"/>
          </p:cNvSpPr>
          <p:nvPr>
            <p:ph type="title"/>
          </p:nvPr>
        </p:nvSpPr>
        <p:spPr>
          <a:xfrm>
            <a:off x="2739187" y="2391348"/>
            <a:ext cx="6116844" cy="2448272"/>
          </a:xfrm>
        </p:spPr>
        <p:txBody>
          <a:bodyPr>
            <a:normAutofit/>
          </a:bodyPr>
          <a:lstStyle>
            <a:lvl1pPr algn="r">
              <a:defRPr sz="4800" b="1" baseline="0">
                <a:solidFill>
                  <a:schemeClr val="bg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pt-BR" dirty="0"/>
          </a:p>
        </p:txBody>
      </p:sp>
      <p:pic>
        <p:nvPicPr>
          <p:cNvPr id="19" name="Picture 19" descr="&#10;circulos2.wmf                                                  0004C527KARIN                          00000000:"/>
          <p:cNvPicPr>
            <a:picLocks noChangeAspect="1" noChangeArrowheads="1"/>
          </p:cNvPicPr>
          <p:nvPr userDrawn="1"/>
        </p:nvPicPr>
        <p:blipFill>
          <a:blip r:embed="rId2" cstate="print">
            <a:lum bright="-2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680595" flipH="1" flipV="1">
            <a:off x="-309860" y="4693006"/>
            <a:ext cx="2266387" cy="2041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80000"/>
                  </a:srgbClr>
                </a:solidFill>
              </a14:hiddenFill>
            </a:ext>
          </a:extLst>
        </p:spPr>
      </p:pic>
      <p:pic>
        <p:nvPicPr>
          <p:cNvPr id="18" name="Picture 19" descr="&#10;circulos2.wmf                                                  0004C527KARIN                          00000000:"/>
          <p:cNvPicPr>
            <a:picLocks noChangeAspect="1" noChangeArrowheads="1"/>
          </p:cNvPicPr>
          <p:nvPr userDrawn="1"/>
        </p:nvPicPr>
        <p:blipFill>
          <a:blip r:embed="rId2" cstate="print">
            <a:lum bright="-2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669780">
            <a:off x="7327719" y="-478741"/>
            <a:ext cx="2069782" cy="1936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80000"/>
                  </a:srgbClr>
                </a:solidFill>
              </a14:hiddenFill>
            </a:ext>
          </a:extLst>
        </p:spPr>
      </p:pic>
      <p:sp>
        <p:nvSpPr>
          <p:cNvPr id="13" name="CaixaDeTexto 17"/>
          <p:cNvSpPr txBox="1"/>
          <p:nvPr userDrawn="1"/>
        </p:nvSpPr>
        <p:spPr>
          <a:xfrm>
            <a:off x="224970" y="6403614"/>
            <a:ext cx="947695" cy="430887"/>
          </a:xfrm>
          <a:prstGeom prst="rect">
            <a:avLst/>
          </a:prstGeom>
          <a:noFill/>
        </p:spPr>
        <p:txBody>
          <a:bodyPr wrap="none" tIns="0" bIns="0" rtlCol="0">
            <a:spAutoFit/>
          </a:bodyPr>
          <a:lstStyle/>
          <a:p>
            <a:pPr algn="l"/>
            <a:r>
              <a:rPr lang="en-US" sz="1400" noProof="0" dirty="0">
                <a:solidFill>
                  <a:srgbClr val="002A5E"/>
                </a:solidFill>
              </a:rPr>
              <a:t>SIBER IV</a:t>
            </a:r>
            <a:br>
              <a:rPr lang="en-US" sz="1400" noProof="0" dirty="0">
                <a:solidFill>
                  <a:srgbClr val="002A5E"/>
                </a:solidFill>
              </a:rPr>
            </a:br>
            <a:r>
              <a:rPr lang="en-US" sz="1400" noProof="0" dirty="0">
                <a:solidFill>
                  <a:srgbClr val="002A5E"/>
                </a:solidFill>
              </a:rPr>
              <a:t>Chile 2016</a:t>
            </a:r>
          </a:p>
        </p:txBody>
      </p:sp>
      <p:sp>
        <p:nvSpPr>
          <p:cNvPr id="11" name="CaixaDeTexto 11"/>
          <p:cNvSpPr txBox="1"/>
          <p:nvPr userDrawn="1"/>
        </p:nvSpPr>
        <p:spPr>
          <a:xfrm>
            <a:off x="1591124" y="6448933"/>
            <a:ext cx="2415469" cy="369332"/>
          </a:xfrm>
          <a:prstGeom prst="rect">
            <a:avLst/>
          </a:prstGeom>
          <a:noFill/>
        </p:spPr>
        <p:txBody>
          <a:bodyPr wrap="none" tIns="0" bIns="0" rtlCol="0">
            <a:spAutoFit/>
          </a:bodyPr>
          <a:lstStyle/>
          <a:p>
            <a:r>
              <a:rPr lang="pt-BR" sz="1200" b="0" dirty="0">
                <a:solidFill>
                  <a:schemeClr val="bg1"/>
                </a:solidFill>
              </a:rPr>
              <a:t>Fórum de Debates – Preços horários</a:t>
            </a:r>
          </a:p>
          <a:p>
            <a:r>
              <a:rPr lang="pt-BR" sz="1200" b="0" dirty="0">
                <a:solidFill>
                  <a:schemeClr val="bg1"/>
                </a:solidFill>
              </a:rPr>
              <a:t>Dez/2017</a:t>
            </a:r>
          </a:p>
        </p:txBody>
      </p:sp>
      <p:sp>
        <p:nvSpPr>
          <p:cNvPr id="12" name="CaixaDeTexto 16"/>
          <p:cNvSpPr txBox="1"/>
          <p:nvPr userDrawn="1"/>
        </p:nvSpPr>
        <p:spPr>
          <a:xfrm>
            <a:off x="6965853" y="6402766"/>
            <a:ext cx="21650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pt-BR" sz="1200" dirty="0">
                <a:solidFill>
                  <a:schemeClr val="bg1"/>
                </a:solidFill>
              </a:rPr>
              <a:t>Empresa</a:t>
            </a:r>
            <a:r>
              <a:rPr lang="pt-BR" sz="1200" baseline="0" dirty="0">
                <a:solidFill>
                  <a:schemeClr val="bg1"/>
                </a:solidFill>
              </a:rPr>
              <a:t> de Pesquisa Energética</a:t>
            </a:r>
          </a:p>
          <a:p>
            <a:pPr algn="r"/>
            <a:r>
              <a:rPr lang="pt-BR" sz="1200" baseline="0" dirty="0">
                <a:solidFill>
                  <a:schemeClr val="bg1"/>
                </a:solidFill>
              </a:rPr>
              <a:t>Ministério de Minas e Energia</a:t>
            </a:r>
            <a:endParaRPr lang="pt-BR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09988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wm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2250" y="124697"/>
            <a:ext cx="8836980" cy="738437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pt-BR" dirty="0"/>
              <a:t>Clique para editar o título mestre</a:t>
            </a:r>
            <a:endParaRPr lang="en-US" dirty="0"/>
          </a:p>
        </p:txBody>
      </p:sp>
      <p:sp>
        <p:nvSpPr>
          <p:cNvPr id="9" name="Espaço Reservado para Rodapé 8"/>
          <p:cNvSpPr>
            <a:spLocks noGrp="1"/>
          </p:cNvSpPr>
          <p:nvPr>
            <p:ph type="ftr" sz="quarter" idx="3"/>
          </p:nvPr>
        </p:nvSpPr>
        <p:spPr>
          <a:xfrm>
            <a:off x="222249" y="863134"/>
            <a:ext cx="8836981" cy="37150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00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pPr algn="l"/>
            <a:r>
              <a:rPr lang="pt-BR" dirty="0"/>
              <a:t> Subtítulo mestre</a:t>
            </a:r>
          </a:p>
        </p:txBody>
      </p:sp>
      <p:sp>
        <p:nvSpPr>
          <p:cNvPr id="11" name="Retângulo 10"/>
          <p:cNvSpPr/>
          <p:nvPr userDrawn="1"/>
        </p:nvSpPr>
        <p:spPr>
          <a:xfrm>
            <a:off x="0" y="6375748"/>
            <a:ext cx="9144000" cy="482252"/>
          </a:xfrm>
          <a:prstGeom prst="rect">
            <a:avLst/>
          </a:prstGeom>
          <a:solidFill>
            <a:srgbClr val="002A5E"/>
          </a:solidFill>
          <a:ln>
            <a:solidFill>
              <a:srgbClr val="002A5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pic>
        <p:nvPicPr>
          <p:cNvPr id="14" name="Imagem 13"/>
          <p:cNvPicPr>
            <a:picLocks noChangeAspect="1"/>
          </p:cNvPicPr>
          <p:nvPr userDrawn="1"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4489" y="6389266"/>
            <a:ext cx="805771" cy="469306"/>
          </a:xfrm>
          <a:prstGeom prst="rect">
            <a:avLst/>
          </a:prstGeom>
        </p:spPr>
      </p:pic>
      <p:sp>
        <p:nvSpPr>
          <p:cNvPr id="17" name="CaixaDeTexto 16"/>
          <p:cNvSpPr txBox="1"/>
          <p:nvPr userDrawn="1"/>
        </p:nvSpPr>
        <p:spPr>
          <a:xfrm>
            <a:off x="5601515" y="6395162"/>
            <a:ext cx="21650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pt-BR" sz="1200" dirty="0">
                <a:solidFill>
                  <a:schemeClr val="bg1"/>
                </a:solidFill>
              </a:rPr>
              <a:t>Empresa</a:t>
            </a:r>
            <a:r>
              <a:rPr lang="pt-BR" sz="1200" baseline="0" dirty="0">
                <a:solidFill>
                  <a:schemeClr val="bg1"/>
                </a:solidFill>
              </a:rPr>
              <a:t> de Pesquisa Energética</a:t>
            </a:r>
          </a:p>
          <a:p>
            <a:pPr algn="r"/>
            <a:r>
              <a:rPr lang="pt-BR" sz="1200" baseline="0" dirty="0">
                <a:solidFill>
                  <a:schemeClr val="bg1"/>
                </a:solidFill>
              </a:rPr>
              <a:t>Ministério de Minas e Energia</a:t>
            </a:r>
            <a:endParaRPr lang="pt-BR" sz="1200" dirty="0">
              <a:solidFill>
                <a:schemeClr val="bg1"/>
              </a:solidFill>
            </a:endParaRPr>
          </a:p>
        </p:txBody>
      </p:sp>
      <p:pic>
        <p:nvPicPr>
          <p:cNvPr id="23" name="Picture 19" descr="&#10;circulos2.wmf                                                  0004C527KARIN                          00000000:"/>
          <p:cNvPicPr>
            <a:picLocks noChangeAspect="1" noChangeArrowheads="1"/>
          </p:cNvPicPr>
          <p:nvPr userDrawn="1"/>
        </p:nvPicPr>
        <p:blipFill>
          <a:blip r:embed="rId7" cstate="print">
            <a:lum bright="-2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669780">
            <a:off x="7327719" y="-478741"/>
            <a:ext cx="2069782" cy="1936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80000"/>
                  </a:srgbClr>
                </a:solidFill>
              </a14:hiddenFill>
            </a:ext>
          </a:extLst>
        </p:spPr>
      </p:pic>
      <p:sp>
        <p:nvSpPr>
          <p:cNvPr id="10" name="Title Placeholder 1"/>
          <p:cNvSpPr txBox="1">
            <a:spLocks/>
          </p:cNvSpPr>
          <p:nvPr userDrawn="1"/>
        </p:nvSpPr>
        <p:spPr>
          <a:xfrm>
            <a:off x="91623" y="6400782"/>
            <a:ext cx="2462891" cy="4452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b="0" dirty="0">
                <a:solidFill>
                  <a:schemeClr val="bg1"/>
                </a:solidFill>
              </a:rPr>
              <a:t>Fórum de Debates – Preços horários</a:t>
            </a:r>
          </a:p>
          <a:p>
            <a:r>
              <a:rPr lang="pt-BR" sz="1200" b="0" dirty="0">
                <a:solidFill>
                  <a:schemeClr val="bg1"/>
                </a:solidFill>
              </a:rPr>
              <a:t>Dez/2017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737604" y="6439324"/>
            <a:ext cx="37220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712045A-4895-4914-9512-7EB6474F0618}" type="slidenum">
              <a:rPr lang="pt-BR" smtClean="0"/>
              <a:pPr/>
              <a:t>‹#›</a:t>
            </a:fld>
            <a:endParaRPr lang="pt-BR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222249" y="1465943"/>
            <a:ext cx="8836981" cy="47110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26420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4" r:id="rId2"/>
    <p:sldLayoutId id="2147483662" r:id="rId3"/>
    <p:sldLayoutId id="2147483665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002A5E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2A5E"/>
        </a:buClr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801688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2A5E"/>
        </a:buClr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089025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2A5E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795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2A5E"/>
        </a:buClr>
        <a:buFont typeface="Arial" panose="020B0604020202020204" pitchFamily="34" charset="0"/>
        <a:buChar char="•"/>
        <a:tabLst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ítulo 1"/>
          <p:cNvSpPr>
            <a:spLocks noGrp="1"/>
          </p:cNvSpPr>
          <p:nvPr>
            <p:ph type="subTitle" idx="1"/>
          </p:nvPr>
        </p:nvSpPr>
        <p:spPr>
          <a:xfrm>
            <a:off x="3745282" y="4935255"/>
            <a:ext cx="5114556" cy="1011520"/>
          </a:xfrm>
        </p:spPr>
        <p:txBody>
          <a:bodyPr rtlCol="0">
            <a:noAutofit/>
          </a:bodyPr>
          <a:lstStyle/>
          <a:p>
            <a:pPr>
              <a:defRPr/>
            </a:pPr>
            <a:r>
              <a:rPr lang="pt-BR" dirty="0"/>
              <a:t>Rafael Ferreira</a:t>
            </a:r>
            <a:br>
              <a:rPr lang="pt-BR" dirty="0"/>
            </a:br>
            <a:r>
              <a:rPr lang="pt-BR" sz="1800" i="1" dirty="0"/>
              <a:t>Assessor da Presidência</a:t>
            </a:r>
            <a:endParaRPr lang="pt-BR" i="1" dirty="0">
              <a:latin typeface="+mj-lt"/>
            </a:endParaRPr>
          </a:p>
        </p:txBody>
      </p:sp>
      <p:sp>
        <p:nvSpPr>
          <p:cNvPr id="7171" name="Título 2"/>
          <p:cNvSpPr>
            <a:spLocks noGrp="1"/>
          </p:cNvSpPr>
          <p:nvPr>
            <p:ph type="title"/>
          </p:nvPr>
        </p:nvSpPr>
        <p:spPr>
          <a:xfrm>
            <a:off x="405493" y="1343641"/>
            <a:ext cx="7888288" cy="1900599"/>
          </a:xfrm>
        </p:spPr>
        <p:txBody>
          <a:bodyPr>
            <a:noAutofit/>
          </a:bodyPr>
          <a:lstStyle/>
          <a:p>
            <a:r>
              <a:rPr lang="pt-BR" altLang="pt-BR" sz="4400" dirty="0"/>
              <a:t>Preços horários em </a:t>
            </a:r>
            <a:br>
              <a:rPr lang="pt-BR" altLang="pt-BR" sz="4400" dirty="0"/>
            </a:br>
            <a:r>
              <a:rPr lang="pt-BR" altLang="pt-BR" sz="4400" dirty="0"/>
              <a:t>mercados de energia</a:t>
            </a:r>
            <a:br>
              <a:rPr lang="pt-BR" altLang="pt-BR" sz="4400" dirty="0"/>
            </a:br>
            <a:br>
              <a:rPr lang="pt-BR" altLang="pt-BR" sz="1800" dirty="0"/>
            </a:br>
            <a:r>
              <a:rPr lang="pt-BR" altLang="pt-BR" sz="3200" dirty="0"/>
              <a:t>Temas relevantes para expansão: a visão da EPE</a:t>
            </a:r>
          </a:p>
        </p:txBody>
      </p:sp>
      <p:sp>
        <p:nvSpPr>
          <p:cNvPr id="4" name="Subtítulo 1"/>
          <p:cNvSpPr txBox="1">
            <a:spLocks/>
          </p:cNvSpPr>
          <p:nvPr/>
        </p:nvSpPr>
        <p:spPr>
          <a:xfrm>
            <a:off x="463470" y="3998934"/>
            <a:ext cx="5114556" cy="62316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002A5E"/>
              </a:buClr>
              <a:buFont typeface="Arial" panose="020B0604020202020204" pitchFamily="34" charset="0"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2A5E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2A5E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2A5E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2A5E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  <a:defRPr/>
            </a:pPr>
            <a:r>
              <a:rPr lang="pt-BR" sz="1800" dirty="0"/>
              <a:t>Fórum de Debates CCEE</a:t>
            </a:r>
          </a:p>
          <a:p>
            <a:pPr algn="l">
              <a:spcBef>
                <a:spcPts val="0"/>
              </a:spcBef>
              <a:defRPr/>
            </a:pPr>
            <a:r>
              <a:rPr lang="pt-BR" sz="1800" dirty="0">
                <a:latin typeface="+mj-lt"/>
              </a:rPr>
              <a:t>Dez/2017</a:t>
            </a:r>
          </a:p>
        </p:txBody>
      </p:sp>
    </p:spTree>
    <p:extLst>
      <p:ext uri="{BB962C8B-B14F-4D97-AF65-F5344CB8AC3E}">
        <p14:creationId xmlns:p14="http://schemas.microsoft.com/office/powerpoint/2010/main" val="29174326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FD5E69E-F047-4A36-B93C-2BA0DB7892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Temário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A5ECC8-F21E-4732-83CA-A17787904E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20000"/>
              </a:lnSpc>
            </a:pPr>
            <a:endParaRPr lang="pt-BR" dirty="0"/>
          </a:p>
          <a:p>
            <a:pPr>
              <a:lnSpc>
                <a:spcPct val="120000"/>
              </a:lnSpc>
            </a:pPr>
            <a:r>
              <a:rPr lang="pt-BR" dirty="0"/>
              <a:t>Objetivos </a:t>
            </a:r>
          </a:p>
          <a:p>
            <a:pPr>
              <a:lnSpc>
                <a:spcPct val="120000"/>
              </a:lnSpc>
            </a:pPr>
            <a:r>
              <a:rPr lang="pt-BR" dirty="0">
                <a:solidFill>
                  <a:schemeClr val="bg1">
                    <a:lumMod val="65000"/>
                  </a:schemeClr>
                </a:solidFill>
              </a:rPr>
              <a:t>Olhando para o futuro: exemplos selecionados</a:t>
            </a:r>
          </a:p>
          <a:p>
            <a:pPr>
              <a:lnSpc>
                <a:spcPct val="120000"/>
              </a:lnSpc>
            </a:pPr>
            <a:r>
              <a:rPr lang="pt-BR" dirty="0">
                <a:solidFill>
                  <a:schemeClr val="bg1">
                    <a:lumMod val="65000"/>
                  </a:schemeClr>
                </a:solidFill>
              </a:rPr>
              <a:t>Desenhos coesos e ajustados ao futuro</a:t>
            </a:r>
          </a:p>
        </p:txBody>
      </p:sp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B260CF0E-444C-4C33-BB66-AC6B954F6D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4" y="6439324"/>
            <a:ext cx="37220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712045A-4895-4914-9512-7EB6474F0618}" type="slidenum">
              <a:rPr lang="pt-BR" smtClean="0"/>
              <a:pPr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380847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FD5E69E-F047-4A36-B93C-2BA0DB7892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/>
              <a:t>O que considerar ao contribuir para a consulta pública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A5ECC8-F21E-4732-83CA-A17787904E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dirty="0"/>
              <a:t>A ação que desencadeia a CP#42 é a introdução de preços em </a:t>
            </a:r>
            <a:r>
              <a:rPr lang="pt-BR" i="1" dirty="0"/>
              <a:t>intervalos de tempo horários ou inferiores</a:t>
            </a:r>
            <a:r>
              <a:rPr lang="pt-BR" dirty="0"/>
              <a:t>.</a:t>
            </a:r>
          </a:p>
          <a:p>
            <a:r>
              <a:rPr lang="pt-BR" dirty="0"/>
              <a:t>É natural que a atenção de agentes, notadamente os já atuantes </a:t>
            </a:r>
            <a:br>
              <a:rPr lang="pt-BR" dirty="0"/>
            </a:br>
            <a:r>
              <a:rPr lang="pt-BR" dirty="0"/>
              <a:t>no mercado, se direcione ao ajuste de mecanismos existentes.</a:t>
            </a:r>
          </a:p>
          <a:p>
            <a:r>
              <a:rPr lang="pt-BR" dirty="0"/>
              <a:t>Mas devemos também olhar para o futuro:</a:t>
            </a:r>
          </a:p>
          <a:p>
            <a:pPr lvl="1"/>
            <a:r>
              <a:rPr lang="pt-BR" dirty="0"/>
              <a:t>Ao introduzir preços horários, nos depararemos com problemas novos.</a:t>
            </a:r>
          </a:p>
          <a:p>
            <a:pPr lvl="1"/>
            <a:r>
              <a:rPr lang="pt-BR" dirty="0"/>
              <a:t>Ao solucionar estes problemas, devemos construir um processo de despacho, formação de preços e liquidação ajustado ao futuro do setor.</a:t>
            </a:r>
          </a:p>
          <a:p>
            <a:pPr lvl="1"/>
            <a:r>
              <a:rPr lang="pt-BR" dirty="0"/>
              <a:t>Pode ser que, por quesitos de tempo, </a:t>
            </a:r>
            <a:br>
              <a:rPr lang="pt-BR" dirty="0"/>
            </a:br>
            <a:r>
              <a:rPr lang="pt-BR" dirty="0"/>
              <a:t>algumas dimensões importantes do problema </a:t>
            </a:r>
            <a:br>
              <a:rPr lang="pt-BR" dirty="0"/>
            </a:br>
            <a:r>
              <a:rPr lang="pt-BR" dirty="0"/>
              <a:t>não estarão sujeitas a ações imediatas, mas suas </a:t>
            </a:r>
            <a:br>
              <a:rPr lang="pt-BR" dirty="0"/>
            </a:br>
            <a:r>
              <a:rPr lang="pt-BR" dirty="0"/>
              <a:t>relações com as decisões imediatas devem ser </a:t>
            </a:r>
            <a:br>
              <a:rPr lang="pt-BR" dirty="0"/>
            </a:br>
            <a:r>
              <a:rPr lang="pt-BR" dirty="0"/>
              <a:t>consideradas para ter desenho final coeso.</a:t>
            </a:r>
          </a:p>
        </p:txBody>
      </p:sp>
      <p:sp>
        <p:nvSpPr>
          <p:cNvPr id="5" name="Espaço Reservado para Rodapé 8">
            <a:extLst>
              <a:ext uri="{FF2B5EF4-FFF2-40B4-BE49-F238E27FC236}">
                <a16:creationId xmlns:a16="http://schemas.microsoft.com/office/drawing/2014/main" id="{F54B16FC-DE68-410B-A76A-E5AF458D64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22249" y="819592"/>
            <a:ext cx="8836981" cy="37150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00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pPr algn="l"/>
            <a:r>
              <a:rPr lang="pt-BR" dirty="0"/>
              <a:t>Ajustar mecanismos existentes e buscar soluções preparadas para o futuro</a:t>
            </a:r>
          </a:p>
        </p:txBody>
      </p:sp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99A80873-C6F0-426C-ACD2-FAC6FF42B9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4" y="6439324"/>
            <a:ext cx="37220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712045A-4895-4914-9512-7EB6474F0618}" type="slidenum">
              <a:rPr lang="pt-BR" smtClean="0"/>
              <a:pPr/>
              <a:t>3</a:t>
            </a:fld>
            <a:endParaRPr lang="pt-BR"/>
          </a:p>
        </p:txBody>
      </p:sp>
      <p:pic>
        <p:nvPicPr>
          <p:cNvPr id="1026" name="Picture 2" descr="https://i.pinimg.com/236x/aa/11/da/aa11da2255bf32a5f1cca82bd8ac051f--steampunk-images-steampunk-gears.jpg">
            <a:extLst>
              <a:ext uri="{FF2B5EF4-FFF2-40B4-BE49-F238E27FC236}">
                <a16:creationId xmlns:a16="http://schemas.microsoft.com/office/drawing/2014/main" id="{16D91E6E-8A68-4138-AAA5-4661712360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9035" y="4504607"/>
            <a:ext cx="2514339" cy="1800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77357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FD5E69E-F047-4A36-B93C-2BA0DB7892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O que queremos com esta apresentação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A5ECC8-F21E-4732-83CA-A17787904E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2249" y="1465942"/>
            <a:ext cx="8836981" cy="4858657"/>
          </a:xfrm>
        </p:spPr>
        <p:txBody>
          <a:bodyPr>
            <a:normAutofit/>
          </a:bodyPr>
          <a:lstStyle/>
          <a:p>
            <a:r>
              <a:rPr lang="pt-BR" dirty="0"/>
              <a:t>Com esta apresentação, busca-se sedimentar a percepção de que:</a:t>
            </a:r>
          </a:p>
          <a:p>
            <a:pPr lvl="1"/>
            <a:r>
              <a:rPr lang="pt-BR" dirty="0"/>
              <a:t>Este é um dos primeiros processos de tomada de decisão que </a:t>
            </a:r>
            <a:br>
              <a:rPr lang="pt-BR" dirty="0"/>
            </a:br>
            <a:r>
              <a:rPr lang="pt-BR" dirty="0"/>
              <a:t>ajudará a pavimentar o caminho ao futuro do setor...</a:t>
            </a:r>
          </a:p>
          <a:p>
            <a:pPr lvl="1"/>
            <a:r>
              <a:rPr lang="pt-BR" dirty="0"/>
              <a:t>... e um bom desenho dos preços horários pode facilitar a </a:t>
            </a:r>
            <a:br>
              <a:rPr lang="pt-BR" dirty="0"/>
            </a:br>
            <a:r>
              <a:rPr lang="pt-BR" dirty="0"/>
              <a:t>implantação de outros aprimoramentos no futuro.</a:t>
            </a:r>
          </a:p>
          <a:p>
            <a:r>
              <a:rPr lang="pt-BR" dirty="0"/>
              <a:t>Para isto:</a:t>
            </a:r>
          </a:p>
          <a:p>
            <a:pPr lvl="1"/>
            <a:r>
              <a:rPr lang="pt-BR" dirty="0"/>
              <a:t>Não vamos analisar </a:t>
            </a:r>
            <a:r>
              <a:rPr lang="pt-BR" i="1" dirty="0"/>
              <a:t>nesta apresentação </a:t>
            </a:r>
            <a:r>
              <a:rPr lang="pt-BR" dirty="0"/>
              <a:t>possíveis benefícios </a:t>
            </a:r>
            <a:br>
              <a:rPr lang="pt-BR" dirty="0"/>
            </a:br>
            <a:r>
              <a:rPr lang="pt-BR" dirty="0"/>
              <a:t>de preços horários.</a:t>
            </a:r>
          </a:p>
          <a:p>
            <a:pPr lvl="1"/>
            <a:r>
              <a:rPr lang="pt-BR" dirty="0"/>
              <a:t>Vamos explorar, com alguns poucos exemplos:</a:t>
            </a:r>
          </a:p>
          <a:p>
            <a:pPr lvl="2"/>
            <a:r>
              <a:rPr lang="pt-BR" dirty="0"/>
              <a:t>Como as escolhas a serem feitas agora são relevantes para catalisar </a:t>
            </a:r>
            <a:br>
              <a:rPr lang="pt-BR" dirty="0"/>
            </a:br>
            <a:r>
              <a:rPr lang="pt-BR" dirty="0"/>
              <a:t>o valor de outros elementos da visão de futuro para o setor...</a:t>
            </a:r>
          </a:p>
          <a:p>
            <a:pPr lvl="2"/>
            <a:r>
              <a:rPr lang="pt-BR" dirty="0"/>
              <a:t>... e como o processo de tomada de decisão </a:t>
            </a:r>
            <a:r>
              <a:rPr lang="pt-BR" i="1" dirty="0"/>
              <a:t>pode e deve </a:t>
            </a:r>
            <a:r>
              <a:rPr lang="pt-BR" dirty="0"/>
              <a:t>considerar </a:t>
            </a:r>
            <a:br>
              <a:rPr lang="pt-BR" dirty="0"/>
            </a:br>
            <a:r>
              <a:rPr lang="pt-BR" dirty="0"/>
              <a:t>estas sinergias.</a:t>
            </a:r>
            <a:br>
              <a:rPr lang="pt-BR" dirty="0"/>
            </a:br>
            <a:endParaRPr lang="pt-BR" dirty="0"/>
          </a:p>
        </p:txBody>
      </p:sp>
      <p:sp>
        <p:nvSpPr>
          <p:cNvPr id="5" name="Espaço Reservado para Rodapé 8">
            <a:extLst>
              <a:ext uri="{FF2B5EF4-FFF2-40B4-BE49-F238E27FC236}">
                <a16:creationId xmlns:a16="http://schemas.microsoft.com/office/drawing/2014/main" id="{F54B16FC-DE68-410B-A76A-E5AF458D64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22249" y="819592"/>
            <a:ext cx="8836981" cy="37150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00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pPr algn="l"/>
            <a:r>
              <a:rPr lang="pt-BR" dirty="0"/>
              <a:t>Enfatizar a necessidade de buscar soluções adaptadas ao futuro</a:t>
            </a:r>
          </a:p>
        </p:txBody>
      </p:sp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99A80873-C6F0-426C-ACD2-FAC6FF42B9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4" y="6439324"/>
            <a:ext cx="37220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712045A-4895-4914-9512-7EB6474F0618}" type="slidenum">
              <a:rPr lang="pt-BR" smtClean="0"/>
              <a:pPr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366480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FD5E69E-F047-4A36-B93C-2BA0DB7892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Temário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A5ECC8-F21E-4732-83CA-A17787904E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20000"/>
              </a:lnSpc>
            </a:pPr>
            <a:endParaRPr lang="pt-BR" dirty="0"/>
          </a:p>
          <a:p>
            <a:pPr>
              <a:lnSpc>
                <a:spcPct val="120000"/>
              </a:lnSpc>
            </a:pPr>
            <a:r>
              <a:rPr lang="pt-BR" dirty="0">
                <a:solidFill>
                  <a:schemeClr val="bg1">
                    <a:lumMod val="65000"/>
                  </a:schemeClr>
                </a:solidFill>
              </a:rPr>
              <a:t>Objetivos</a:t>
            </a:r>
          </a:p>
          <a:p>
            <a:pPr>
              <a:lnSpc>
                <a:spcPct val="120000"/>
              </a:lnSpc>
            </a:pPr>
            <a:r>
              <a:rPr lang="pt-BR" dirty="0"/>
              <a:t>Olhando para o futuro: exemplos selecionados</a:t>
            </a:r>
          </a:p>
          <a:p>
            <a:pPr lvl="1">
              <a:lnSpc>
                <a:spcPct val="120000"/>
              </a:lnSpc>
            </a:pPr>
            <a:r>
              <a:rPr lang="pt-BR" dirty="0"/>
              <a:t>Tratamento de custos e restrições de ciclagem, modulação</a:t>
            </a:r>
          </a:p>
          <a:p>
            <a:pPr lvl="1">
              <a:lnSpc>
                <a:spcPct val="120000"/>
              </a:lnSpc>
            </a:pPr>
            <a:r>
              <a:rPr lang="pt-BR" dirty="0"/>
              <a:t>Mercados múltiplos para programação e liquidação </a:t>
            </a:r>
          </a:p>
          <a:p>
            <a:pPr lvl="1">
              <a:lnSpc>
                <a:spcPct val="120000"/>
              </a:lnSpc>
            </a:pPr>
            <a:r>
              <a:rPr lang="pt-BR" dirty="0"/>
              <a:t>Tratando decisões inteiras (partidas, sincronia) em preços e encargos</a:t>
            </a:r>
          </a:p>
          <a:p>
            <a:pPr>
              <a:lnSpc>
                <a:spcPct val="120000"/>
              </a:lnSpc>
            </a:pPr>
            <a:r>
              <a:rPr lang="pt-BR" dirty="0">
                <a:solidFill>
                  <a:schemeClr val="bg1">
                    <a:lumMod val="65000"/>
                  </a:schemeClr>
                </a:solidFill>
              </a:rPr>
              <a:t>Desenhos coesos e ajustados ao futuro</a:t>
            </a:r>
          </a:p>
        </p:txBody>
      </p:sp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B260CF0E-444C-4C33-BB66-AC6B954F6D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4" y="6439324"/>
            <a:ext cx="37220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712045A-4895-4914-9512-7EB6474F0618}" type="slidenum">
              <a:rPr lang="pt-BR" smtClean="0"/>
              <a:pPr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08514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FD5E69E-F047-4A36-B93C-2BA0DB7892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/>
              <a:t>Tratamento de custos e restrições de ciclagem, modulação</a:t>
            </a:r>
          </a:p>
        </p:txBody>
      </p:sp>
      <p:sp>
        <p:nvSpPr>
          <p:cNvPr id="5" name="Espaço Reservado para Rodapé 8">
            <a:extLst>
              <a:ext uri="{FF2B5EF4-FFF2-40B4-BE49-F238E27FC236}">
                <a16:creationId xmlns:a16="http://schemas.microsoft.com/office/drawing/2014/main" id="{F54B16FC-DE68-410B-A76A-E5AF458D64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22249" y="819592"/>
            <a:ext cx="8836981" cy="37150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00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pPr algn="l"/>
            <a:r>
              <a:rPr lang="pt-BR" dirty="0"/>
              <a:t>Entendendo alternativas com ajuda de exemplos de desenho de mercado</a:t>
            </a:r>
          </a:p>
        </p:txBody>
      </p:sp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99A80873-C6F0-426C-ACD2-FAC6FF42B9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4" y="6439324"/>
            <a:ext cx="37220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712045A-4895-4914-9512-7EB6474F0618}" type="slidenum">
              <a:rPr lang="pt-BR" smtClean="0"/>
              <a:pPr/>
              <a:t>6</a:t>
            </a:fld>
            <a:endParaRPr lang="pt-BR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05B6F3A8-001D-4B3C-975A-B0BFA138E84A}"/>
              </a:ext>
            </a:extLst>
          </p:cNvPr>
          <p:cNvGrpSpPr/>
          <p:nvPr/>
        </p:nvGrpSpPr>
        <p:grpSpPr>
          <a:xfrm>
            <a:off x="158750" y="1411916"/>
            <a:ext cx="8845550" cy="1457934"/>
            <a:chOff x="222250" y="1310318"/>
            <a:chExt cx="8845550" cy="1457934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386F7F5E-6183-4AA6-B73D-085AFC292A90}"/>
                </a:ext>
              </a:extLst>
            </p:cNvPr>
            <p:cNvSpPr/>
            <p:nvPr/>
          </p:nvSpPr>
          <p:spPr>
            <a:xfrm>
              <a:off x="222250" y="1565753"/>
              <a:ext cx="8845550" cy="1202499"/>
            </a:xfrm>
            <a:prstGeom prst="rect">
              <a:avLst/>
            </a:prstGeom>
            <a:solidFill>
              <a:srgbClr val="002A5E">
                <a:alpha val="10000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pt-BR" b="1" dirty="0">
                  <a:solidFill>
                    <a:srgbClr val="002A5E"/>
                  </a:solidFill>
                </a:rPr>
                <a:t>Modulação de geração e ciclos de partida-produção-parada de certas tecnologias:</a:t>
              </a:r>
            </a:p>
            <a:p>
              <a:pPr marL="177800" lvl="1" indent="-177800">
                <a:buFont typeface="Arial" panose="020B0604020202020204" pitchFamily="34" charset="0"/>
                <a:buChar char="•"/>
              </a:pPr>
              <a:r>
                <a:rPr lang="pt-BR" b="1" dirty="0">
                  <a:solidFill>
                    <a:srgbClr val="002A5E"/>
                  </a:solidFill>
                </a:rPr>
                <a:t>Limitados por restrições técnicas (ex.: taxas de variação de produção, geração mínima).</a:t>
              </a:r>
            </a:p>
            <a:p>
              <a:pPr marL="177800" lvl="1" indent="-177800">
                <a:buFont typeface="Arial" panose="020B0604020202020204" pitchFamily="34" charset="0"/>
                <a:buChar char="•"/>
              </a:pPr>
              <a:r>
                <a:rPr lang="pt-BR" b="1" dirty="0">
                  <a:solidFill>
                    <a:srgbClr val="002A5E"/>
                  </a:solidFill>
                </a:rPr>
                <a:t>Implicam em custos (custos de partida, eficiência inferior em  operação a carga parcial).</a:t>
              </a:r>
            </a:p>
            <a:p>
              <a:r>
                <a:rPr lang="pt-BR" b="1" dirty="0">
                  <a:solidFill>
                    <a:srgbClr val="002A5E"/>
                  </a:solidFill>
                </a:rPr>
                <a:t>Estes custos e restrições devem ser observados na operação e formação de preços. </a:t>
              </a: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F17F9ACA-B7EC-4DDD-8751-4E5E17C07F05}"/>
                </a:ext>
              </a:extLst>
            </p:cNvPr>
            <p:cNvSpPr/>
            <p:nvPr/>
          </p:nvSpPr>
          <p:spPr>
            <a:xfrm>
              <a:off x="234948" y="1310318"/>
              <a:ext cx="1168141" cy="274320"/>
            </a:xfrm>
            <a:prstGeom prst="rect">
              <a:avLst/>
            </a:prstGeom>
            <a:solidFill>
              <a:srgbClr val="002A5E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rtlCol="0" anchor="ctr"/>
            <a:lstStyle/>
            <a:p>
              <a:r>
                <a:rPr lang="pt-BR" b="1" dirty="0">
                  <a:solidFill>
                    <a:schemeClr val="bg1"/>
                  </a:solidFill>
                </a:rPr>
                <a:t>O que é?</a:t>
              </a: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928708A6-3384-4519-8784-E414EC79AB2D}"/>
              </a:ext>
            </a:extLst>
          </p:cNvPr>
          <p:cNvGrpSpPr/>
          <p:nvPr/>
        </p:nvGrpSpPr>
        <p:grpSpPr>
          <a:xfrm>
            <a:off x="158750" y="3072349"/>
            <a:ext cx="8845550" cy="1198428"/>
            <a:chOff x="222250" y="1297618"/>
            <a:chExt cx="8845550" cy="1198428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9BDC100B-C0B8-4B38-AF8D-0B30034EA8A5}"/>
                </a:ext>
              </a:extLst>
            </p:cNvPr>
            <p:cNvSpPr/>
            <p:nvPr/>
          </p:nvSpPr>
          <p:spPr>
            <a:xfrm>
              <a:off x="222250" y="1565753"/>
              <a:ext cx="8845550" cy="930293"/>
            </a:xfrm>
            <a:prstGeom prst="rect">
              <a:avLst/>
            </a:prstGeom>
            <a:solidFill>
              <a:srgbClr val="002A5E">
                <a:alpha val="10000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pt-BR" b="1" dirty="0">
                  <a:solidFill>
                    <a:srgbClr val="002A5E"/>
                  </a:solidFill>
                </a:rPr>
                <a:t>Mais granularidade: </a:t>
              </a:r>
              <a:r>
                <a:rPr lang="pt-BR" b="1" i="1" dirty="0">
                  <a:solidFill>
                    <a:srgbClr val="002A5E"/>
                  </a:solidFill>
                </a:rPr>
                <a:t>oportunidade </a:t>
              </a:r>
              <a:r>
                <a:rPr lang="pt-BR" b="1" dirty="0">
                  <a:solidFill>
                    <a:srgbClr val="002A5E"/>
                  </a:solidFill>
                </a:rPr>
                <a:t>para explicitar e tratar este fenômeno.</a:t>
              </a:r>
            </a:p>
            <a:p>
              <a:r>
                <a:rPr lang="pt-BR" b="1" i="1" dirty="0">
                  <a:solidFill>
                    <a:srgbClr val="002A5E"/>
                  </a:solidFill>
                </a:rPr>
                <a:t>Benefícios</a:t>
              </a:r>
              <a:r>
                <a:rPr lang="pt-BR" b="1" dirty="0">
                  <a:solidFill>
                    <a:srgbClr val="002A5E"/>
                  </a:solidFill>
                </a:rPr>
                <a:t> à eficiência no despacho, sinalização econômica e recuperação de custos.</a:t>
              </a:r>
            </a:p>
            <a:p>
              <a:r>
                <a:rPr lang="pt-BR" b="1" dirty="0">
                  <a:solidFill>
                    <a:srgbClr val="002A5E"/>
                  </a:solidFill>
                </a:rPr>
                <a:t>Tema ganha importância à medida em que variabilidade de curto prazo se incrementa.</a:t>
              </a: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0B845112-6E18-4813-B1C9-A181D71076C5}"/>
                </a:ext>
              </a:extLst>
            </p:cNvPr>
            <p:cNvSpPr/>
            <p:nvPr/>
          </p:nvSpPr>
          <p:spPr>
            <a:xfrm>
              <a:off x="234948" y="1297618"/>
              <a:ext cx="5289204" cy="274320"/>
            </a:xfrm>
            <a:prstGeom prst="rect">
              <a:avLst/>
            </a:prstGeom>
            <a:solidFill>
              <a:srgbClr val="002A5E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rtlCol="0" anchor="ctr"/>
            <a:lstStyle/>
            <a:p>
              <a:r>
                <a:rPr lang="pt-BR" b="1" dirty="0">
                  <a:solidFill>
                    <a:schemeClr val="bg1"/>
                  </a:solidFill>
                </a:rPr>
                <a:t>Por que considerar quando se introduz preços horários?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782035D-0A18-4DB2-8B5D-AA6B08649E20}"/>
              </a:ext>
            </a:extLst>
          </p:cNvPr>
          <p:cNvGrpSpPr/>
          <p:nvPr/>
        </p:nvGrpSpPr>
        <p:grpSpPr>
          <a:xfrm>
            <a:off x="171448" y="4457327"/>
            <a:ext cx="8845550" cy="1867272"/>
            <a:chOff x="171448" y="4457327"/>
            <a:chExt cx="8845550" cy="1867272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80A1CBCF-AA35-4C4B-A4A2-0F157BEF9809}"/>
                </a:ext>
              </a:extLst>
            </p:cNvPr>
            <p:cNvSpPr/>
            <p:nvPr/>
          </p:nvSpPr>
          <p:spPr>
            <a:xfrm>
              <a:off x="171448" y="4712140"/>
              <a:ext cx="8845550" cy="1612459"/>
            </a:xfrm>
            <a:prstGeom prst="rect">
              <a:avLst/>
            </a:prstGeom>
            <a:solidFill>
              <a:srgbClr val="002A5E">
                <a:alpha val="10000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pt-BR" b="1" dirty="0">
                <a:solidFill>
                  <a:srgbClr val="002A5E"/>
                </a:solidFill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6EED42CA-097A-426D-AD0D-FF6CBB80C4AF}"/>
                </a:ext>
              </a:extLst>
            </p:cNvPr>
            <p:cNvSpPr/>
            <p:nvPr/>
          </p:nvSpPr>
          <p:spPr>
            <a:xfrm>
              <a:off x="171448" y="4457327"/>
              <a:ext cx="3498852" cy="274320"/>
            </a:xfrm>
            <a:prstGeom prst="rect">
              <a:avLst/>
            </a:prstGeom>
            <a:solidFill>
              <a:srgbClr val="002A5E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rtlCol="0" anchor="ctr"/>
            <a:lstStyle/>
            <a:p>
              <a:r>
                <a:rPr lang="pt-BR" b="1" dirty="0">
                  <a:solidFill>
                    <a:schemeClr val="bg1"/>
                  </a:solidFill>
                </a:rPr>
                <a:t>Algumas alternativas de tratamento</a:t>
              </a: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BDF657BD-0747-471A-8D74-57F220D2DA93}"/>
                </a:ext>
              </a:extLst>
            </p:cNvPr>
            <p:cNvSpPr/>
            <p:nvPr/>
          </p:nvSpPr>
          <p:spPr>
            <a:xfrm>
              <a:off x="233082" y="4807858"/>
              <a:ext cx="4320989" cy="1422400"/>
            </a:xfrm>
            <a:prstGeom prst="rect">
              <a:avLst/>
            </a:prstGeom>
            <a:solidFill>
              <a:srgbClr val="002A5E">
                <a:alpha val="14902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pt-BR" b="1" dirty="0">
                  <a:solidFill>
                    <a:srgbClr val="002A5E"/>
                  </a:solidFill>
                </a:rPr>
                <a:t>Tratamento explícito:</a:t>
              </a:r>
            </a:p>
            <a:p>
              <a:pPr marL="177800" indent="-177800">
                <a:buFont typeface="Arial" panose="020B0604020202020204" pitchFamily="34" charset="0"/>
                <a:buChar char="•"/>
              </a:pPr>
              <a:r>
                <a:rPr lang="pt-BR" b="1" dirty="0">
                  <a:solidFill>
                    <a:srgbClr val="002A5E"/>
                  </a:solidFill>
                </a:rPr>
                <a:t>Informação separada destes custos e restrições disponível e explicitada em programação da geração e precificação. </a:t>
              </a:r>
            </a:p>
            <a:p>
              <a:pPr marL="177800" indent="-177800">
                <a:buFont typeface="Arial" panose="020B0604020202020204" pitchFamily="34" charset="0"/>
                <a:buChar char="•"/>
              </a:pPr>
              <a:r>
                <a:rPr lang="pt-BR" b="1" dirty="0">
                  <a:solidFill>
                    <a:srgbClr val="002A5E"/>
                  </a:solidFill>
                </a:rPr>
                <a:t>Ex.: MISO        , México         .</a:t>
              </a:r>
            </a:p>
          </p:txBody>
        </p:sp>
        <p:pic>
          <p:nvPicPr>
            <p:cNvPr id="19" name="Picture 4" descr="flag, usa icon">
              <a:extLst>
                <a:ext uri="{FF2B5EF4-FFF2-40B4-BE49-F238E27FC236}">
                  <a16:creationId xmlns:a16="http://schemas.microsoft.com/office/drawing/2014/main" id="{CEB5087D-E584-4394-8FB3-85F52F3A768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41189" y="5960849"/>
              <a:ext cx="304800" cy="2095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" name="Picture 16" descr="flag, mexico icon">
              <a:extLst>
                <a:ext uri="{FF2B5EF4-FFF2-40B4-BE49-F238E27FC236}">
                  <a16:creationId xmlns:a16="http://schemas.microsoft.com/office/drawing/2014/main" id="{D8831253-BADC-426A-B70E-DB1B1FE4C2D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74750" y="5938624"/>
              <a:ext cx="304800" cy="2286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EE9057F6-4C70-4538-A19E-7B62221F4E30}"/>
                </a:ext>
              </a:extLst>
            </p:cNvPr>
            <p:cNvSpPr/>
            <p:nvPr/>
          </p:nvSpPr>
          <p:spPr>
            <a:xfrm>
              <a:off x="4643718" y="4807858"/>
              <a:ext cx="4312025" cy="1422400"/>
            </a:xfrm>
            <a:prstGeom prst="rect">
              <a:avLst/>
            </a:prstGeom>
            <a:solidFill>
              <a:srgbClr val="002A5E">
                <a:alpha val="14902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pt-BR" b="1" dirty="0">
                  <a:solidFill>
                    <a:srgbClr val="002A5E"/>
                  </a:solidFill>
                </a:rPr>
                <a:t>Tratamento implícito:</a:t>
              </a:r>
            </a:p>
            <a:p>
              <a:pPr marL="177800" indent="-177800">
                <a:buFont typeface="Arial" panose="020B0604020202020204" pitchFamily="34" charset="0"/>
                <a:buChar char="•"/>
              </a:pPr>
              <a:r>
                <a:rPr lang="pt-BR" b="1" dirty="0">
                  <a:solidFill>
                    <a:srgbClr val="002A5E"/>
                  </a:solidFill>
                </a:rPr>
                <a:t>Informação internalizada em ofertas de  energia, risco alocado a gerador mas reposicionamento em mercados sucessivos.</a:t>
              </a:r>
            </a:p>
            <a:p>
              <a:pPr marL="177800" indent="-177800">
                <a:buFont typeface="Arial" panose="020B0604020202020204" pitchFamily="34" charset="0"/>
                <a:buChar char="•"/>
              </a:pPr>
              <a:r>
                <a:rPr lang="pt-BR" b="1" dirty="0">
                  <a:solidFill>
                    <a:srgbClr val="002A5E"/>
                  </a:solidFill>
                </a:rPr>
                <a:t>Ex.: Esquema de </a:t>
              </a:r>
              <a:r>
                <a:rPr lang="pt-BR" b="1" i="1" dirty="0" err="1">
                  <a:solidFill>
                    <a:srgbClr val="002A5E"/>
                  </a:solidFill>
                </a:rPr>
                <a:t>block</a:t>
              </a:r>
              <a:r>
                <a:rPr lang="pt-BR" b="1" i="1" dirty="0">
                  <a:solidFill>
                    <a:srgbClr val="002A5E"/>
                  </a:solidFill>
                </a:rPr>
                <a:t> </a:t>
              </a:r>
              <a:r>
                <a:rPr lang="pt-BR" b="1" i="1" dirty="0" err="1">
                  <a:solidFill>
                    <a:srgbClr val="002A5E"/>
                  </a:solidFill>
                </a:rPr>
                <a:t>bids</a:t>
              </a:r>
              <a:r>
                <a:rPr lang="pt-BR" b="1" i="1" dirty="0">
                  <a:solidFill>
                    <a:srgbClr val="002A5E"/>
                  </a:solidFill>
                </a:rPr>
                <a:t> </a:t>
              </a:r>
              <a:r>
                <a:rPr lang="pt-BR" b="1" dirty="0">
                  <a:solidFill>
                    <a:srgbClr val="002A5E"/>
                  </a:solidFill>
                </a:rPr>
                <a:t>na EU         .</a:t>
              </a:r>
            </a:p>
          </p:txBody>
        </p:sp>
        <p:pic>
          <p:nvPicPr>
            <p:cNvPr id="18" name="Picture 6" descr="european, flag, union icon">
              <a:extLst>
                <a:ext uri="{FF2B5EF4-FFF2-40B4-BE49-F238E27FC236}">
                  <a16:creationId xmlns:a16="http://schemas.microsoft.com/office/drawing/2014/main" id="{7573BE1D-16A8-4505-8344-89AD0537602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71978" y="5951324"/>
              <a:ext cx="304800" cy="2286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" name="Speech Bubble: Rectangle 3">
            <a:extLst>
              <a:ext uri="{FF2B5EF4-FFF2-40B4-BE49-F238E27FC236}">
                <a16:creationId xmlns:a16="http://schemas.microsoft.com/office/drawing/2014/main" id="{90C2BA0D-9ACE-4A08-9FA7-C0128A4156D8}"/>
              </a:ext>
            </a:extLst>
          </p:cNvPr>
          <p:cNvSpPr/>
          <p:nvPr/>
        </p:nvSpPr>
        <p:spPr>
          <a:xfrm rot="377078">
            <a:off x="6898884" y="3038099"/>
            <a:ext cx="2002978" cy="509051"/>
          </a:xfrm>
          <a:prstGeom prst="wedgeRectCallout">
            <a:avLst>
              <a:gd name="adj1" fmla="val -34240"/>
              <a:gd name="adj2" fmla="val 7497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" rIns="45720" rtlCol="0" anchor="ctr"/>
          <a:lstStyle/>
          <a:p>
            <a:pPr algn="ctr"/>
            <a:r>
              <a:rPr lang="pt-BR" b="1" dirty="0"/>
              <a:t>Relação c/ expansão</a:t>
            </a:r>
          </a:p>
        </p:txBody>
      </p:sp>
    </p:spTree>
    <p:extLst>
      <p:ext uri="{BB962C8B-B14F-4D97-AF65-F5344CB8AC3E}">
        <p14:creationId xmlns:p14="http://schemas.microsoft.com/office/powerpoint/2010/main" val="4015517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FD5E69E-F047-4A36-B93C-2BA0DB7892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/>
              <a:t>Tratamento de custos e restrições de ciclagem, modulação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A5ECC8-F21E-4732-83CA-A17787904E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2249" y="1465943"/>
            <a:ext cx="8836981" cy="4858658"/>
          </a:xfrm>
        </p:spPr>
        <p:txBody>
          <a:bodyPr>
            <a:normAutofit/>
          </a:bodyPr>
          <a:lstStyle/>
          <a:p>
            <a:r>
              <a:rPr lang="pt-BR" sz="2200" dirty="0"/>
              <a:t>Não cabe aqui comparar alternativas à exaustão, mas exemplificar </a:t>
            </a:r>
            <a:br>
              <a:rPr lang="pt-BR" sz="2200" dirty="0"/>
            </a:br>
            <a:r>
              <a:rPr lang="pt-BR" sz="2200" dirty="0"/>
              <a:t>relações com temas que fazem parte da visão de futuro para o setor.</a:t>
            </a:r>
          </a:p>
          <a:p>
            <a:pPr lvl="1"/>
            <a:endParaRPr lang="pt-BR" sz="2000" dirty="0"/>
          </a:p>
          <a:p>
            <a:pPr>
              <a:spcBef>
                <a:spcPts val="1200"/>
              </a:spcBef>
            </a:pPr>
            <a:r>
              <a:rPr lang="pt-BR" sz="2200" dirty="0"/>
              <a:t>Custos comuns e serviços </a:t>
            </a:r>
            <a:r>
              <a:rPr lang="pt-BR" sz="2200" dirty="0" err="1"/>
              <a:t>ancilares</a:t>
            </a:r>
            <a:r>
              <a:rPr lang="pt-BR" sz="2200" dirty="0"/>
              <a:t>: </a:t>
            </a:r>
          </a:p>
          <a:p>
            <a:pPr marL="0" indent="0">
              <a:buNone/>
            </a:pPr>
            <a:r>
              <a:rPr lang="pt-BR" sz="2200" dirty="0"/>
              <a:t>A partida de um gerador ocorre se este estiver </a:t>
            </a:r>
            <a:r>
              <a:rPr lang="pt-BR" sz="2200" dirty="0" err="1"/>
              <a:t>ge</a:t>
            </a:r>
            <a:r>
              <a:rPr lang="pt-BR" sz="2200" dirty="0"/>
              <a:t>-</a:t>
            </a:r>
            <a:br>
              <a:rPr lang="pt-BR" sz="2200" dirty="0"/>
            </a:br>
            <a:r>
              <a:rPr lang="pt-BR" sz="2200" dirty="0" err="1"/>
              <a:t>rando</a:t>
            </a:r>
            <a:r>
              <a:rPr lang="pt-BR" sz="2200" dirty="0"/>
              <a:t> energia ou prestando serviço </a:t>
            </a:r>
            <a:r>
              <a:rPr lang="pt-BR" sz="2200" dirty="0" err="1"/>
              <a:t>ancilar</a:t>
            </a:r>
            <a:r>
              <a:rPr lang="pt-BR" sz="2200" dirty="0"/>
              <a:t> que </a:t>
            </a:r>
            <a:br>
              <a:rPr lang="pt-BR" sz="2200" dirty="0"/>
            </a:br>
            <a:r>
              <a:rPr lang="pt-BR" sz="2200" dirty="0"/>
              <a:t>requeira sincronia (por exemplo, reserva girante).</a:t>
            </a:r>
          </a:p>
          <a:p>
            <a:pPr lvl="1">
              <a:spcBef>
                <a:spcPts val="1200"/>
              </a:spcBef>
            </a:pPr>
            <a:endParaRPr lang="pt-BR" sz="2000" dirty="0"/>
          </a:p>
          <a:p>
            <a:pPr>
              <a:spcBef>
                <a:spcPts val="1200"/>
              </a:spcBef>
            </a:pPr>
            <a:r>
              <a:rPr lang="pt-BR" sz="2200" dirty="0"/>
              <a:t>Informação auditada ou declarada:</a:t>
            </a:r>
          </a:p>
          <a:p>
            <a:pPr marL="0" indent="0">
              <a:buNone/>
            </a:pPr>
            <a:r>
              <a:rPr lang="pt-BR" sz="2200" dirty="0"/>
              <a:t>Ambos os mecanismos podem ser implantados sob</a:t>
            </a:r>
            <a:br>
              <a:rPr lang="pt-BR" sz="2200" dirty="0"/>
            </a:br>
            <a:r>
              <a:rPr lang="pt-BR" sz="2200" dirty="0"/>
              <a:t>modelo de custos auditados ou ofertas declaradas</a:t>
            </a:r>
            <a:br>
              <a:rPr lang="pt-BR" sz="2200" dirty="0"/>
            </a:br>
            <a:r>
              <a:rPr lang="pt-BR" sz="2200" dirty="0"/>
              <a:t>(embora alternativa </a:t>
            </a:r>
            <a:r>
              <a:rPr lang="pt-BR" sz="2200" i="1" dirty="0"/>
              <a:t>implícita </a:t>
            </a:r>
            <a:r>
              <a:rPr lang="pt-BR" sz="2200" dirty="0"/>
              <a:t>apresente </a:t>
            </a:r>
            <a:br>
              <a:rPr lang="pt-BR" sz="2200" dirty="0"/>
            </a:br>
            <a:r>
              <a:rPr lang="pt-BR" sz="2200" dirty="0"/>
              <a:t>complexidade superior sob custos auditados).</a:t>
            </a:r>
          </a:p>
          <a:p>
            <a:endParaRPr lang="pt-BR" sz="2200" dirty="0"/>
          </a:p>
        </p:txBody>
      </p:sp>
      <p:sp>
        <p:nvSpPr>
          <p:cNvPr id="5" name="Espaço Reservado para Rodapé 8">
            <a:extLst>
              <a:ext uri="{FF2B5EF4-FFF2-40B4-BE49-F238E27FC236}">
                <a16:creationId xmlns:a16="http://schemas.microsoft.com/office/drawing/2014/main" id="{F54B16FC-DE68-410B-A76A-E5AF458D64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22249" y="834106"/>
            <a:ext cx="8836981" cy="37150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00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pPr algn="l"/>
            <a:r>
              <a:rPr lang="pt-BR" dirty="0"/>
              <a:t>Entendendo implicações e relações com outros itens</a:t>
            </a:r>
          </a:p>
        </p:txBody>
      </p:sp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ABCCB196-2A8B-4345-A0F9-BE445D5A56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4" y="6439324"/>
            <a:ext cx="37220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712045A-4895-4914-9512-7EB6474F0618}" type="slidenum">
              <a:rPr lang="pt-BR" smtClean="0"/>
              <a:pPr/>
              <a:t>7</a:t>
            </a:fld>
            <a:endParaRPr lang="pt-B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ECF44B0-1C18-498C-B4EB-A2E78A23895D}"/>
              </a:ext>
            </a:extLst>
          </p:cNvPr>
          <p:cNvSpPr/>
          <p:nvPr/>
        </p:nvSpPr>
        <p:spPr>
          <a:xfrm>
            <a:off x="6172200" y="2514600"/>
            <a:ext cx="2848930" cy="1359737"/>
          </a:xfrm>
          <a:prstGeom prst="rect">
            <a:avLst/>
          </a:prstGeom>
          <a:solidFill>
            <a:srgbClr val="002A5E">
              <a:alpha val="1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b="1" dirty="0">
                <a:solidFill>
                  <a:srgbClr val="002A5E"/>
                </a:solidFill>
              </a:rPr>
              <a:t>Tratamento </a:t>
            </a:r>
            <a:r>
              <a:rPr lang="pt-BR" b="1" i="1" dirty="0">
                <a:solidFill>
                  <a:srgbClr val="002A5E"/>
                </a:solidFill>
              </a:rPr>
              <a:t>explícito</a:t>
            </a:r>
            <a:r>
              <a:rPr lang="pt-BR" b="1" dirty="0">
                <a:solidFill>
                  <a:srgbClr val="002A5E"/>
                </a:solidFill>
              </a:rPr>
              <a:t> facilita </a:t>
            </a:r>
            <a:r>
              <a:rPr lang="pt-BR" b="1" dirty="0" err="1">
                <a:solidFill>
                  <a:srgbClr val="002A5E"/>
                </a:solidFill>
              </a:rPr>
              <a:t>co-otimização</a:t>
            </a:r>
            <a:r>
              <a:rPr lang="pt-BR" b="1" dirty="0">
                <a:solidFill>
                  <a:srgbClr val="002A5E"/>
                </a:solidFill>
              </a:rPr>
              <a:t> de energia e serviços </a:t>
            </a:r>
            <a:r>
              <a:rPr lang="pt-BR" b="1" dirty="0" err="1">
                <a:solidFill>
                  <a:srgbClr val="002A5E"/>
                </a:solidFill>
              </a:rPr>
              <a:t>ancilares</a:t>
            </a:r>
            <a:r>
              <a:rPr lang="pt-BR" b="1" dirty="0">
                <a:solidFill>
                  <a:srgbClr val="002A5E"/>
                </a:solidFill>
              </a:rPr>
              <a:t> e alguns modelos de aquisição competitiva dos últimos</a:t>
            </a:r>
          </a:p>
        </p:txBody>
      </p:sp>
      <p:sp>
        <p:nvSpPr>
          <p:cNvPr id="11" name="Arc 10">
            <a:extLst>
              <a:ext uri="{FF2B5EF4-FFF2-40B4-BE49-F238E27FC236}">
                <a16:creationId xmlns:a16="http://schemas.microsoft.com/office/drawing/2014/main" id="{E1066D50-AD1A-47C8-A944-1569FAFD65DE}"/>
              </a:ext>
            </a:extLst>
          </p:cNvPr>
          <p:cNvSpPr/>
          <p:nvPr/>
        </p:nvSpPr>
        <p:spPr>
          <a:xfrm rot="20242662">
            <a:off x="5112166" y="2594343"/>
            <a:ext cx="1070190" cy="583514"/>
          </a:xfrm>
          <a:prstGeom prst="arc">
            <a:avLst>
              <a:gd name="adj1" fmla="val 13111325"/>
              <a:gd name="adj2" fmla="val 0"/>
            </a:avLst>
          </a:prstGeom>
          <a:ln>
            <a:solidFill>
              <a:srgbClr val="002A5E"/>
            </a:solidFill>
            <a:headEnd type="none" w="med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942DB85-16C9-487D-9167-4629CFC9FF78}"/>
              </a:ext>
            </a:extLst>
          </p:cNvPr>
          <p:cNvSpPr/>
          <p:nvPr/>
        </p:nvSpPr>
        <p:spPr>
          <a:xfrm>
            <a:off x="6172200" y="4604488"/>
            <a:ext cx="2848930" cy="1593112"/>
          </a:xfrm>
          <a:prstGeom prst="rect">
            <a:avLst/>
          </a:prstGeom>
          <a:solidFill>
            <a:srgbClr val="002A5E">
              <a:alpha val="1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b="1" dirty="0">
                <a:solidFill>
                  <a:srgbClr val="002A5E"/>
                </a:solidFill>
              </a:rPr>
              <a:t>Modelos ajustados  </a:t>
            </a:r>
            <a:br>
              <a:rPr lang="pt-BR" b="1" dirty="0">
                <a:solidFill>
                  <a:srgbClr val="002A5E"/>
                </a:solidFill>
              </a:rPr>
            </a:br>
            <a:r>
              <a:rPr lang="pt-BR" b="1" dirty="0">
                <a:solidFill>
                  <a:srgbClr val="002A5E"/>
                </a:solidFill>
              </a:rPr>
              <a:t>a eventual migração a formação de preços </a:t>
            </a:r>
            <a:br>
              <a:rPr lang="pt-BR" b="1" dirty="0">
                <a:solidFill>
                  <a:srgbClr val="002A5E"/>
                </a:solidFill>
              </a:rPr>
            </a:br>
            <a:r>
              <a:rPr lang="pt-BR" b="1" dirty="0">
                <a:solidFill>
                  <a:srgbClr val="002A5E"/>
                </a:solidFill>
              </a:rPr>
              <a:t>por ofertas (com modelo </a:t>
            </a:r>
            <a:r>
              <a:rPr lang="pt-BR" b="1" i="1" dirty="0">
                <a:solidFill>
                  <a:srgbClr val="002A5E"/>
                </a:solidFill>
              </a:rPr>
              <a:t>explícito </a:t>
            </a:r>
            <a:r>
              <a:rPr lang="pt-BR" b="1" dirty="0">
                <a:solidFill>
                  <a:srgbClr val="002A5E"/>
                </a:solidFill>
              </a:rPr>
              <a:t>mais flexível)</a:t>
            </a:r>
          </a:p>
        </p:txBody>
      </p:sp>
      <p:sp>
        <p:nvSpPr>
          <p:cNvPr id="17" name="Arc 16">
            <a:extLst>
              <a:ext uri="{FF2B5EF4-FFF2-40B4-BE49-F238E27FC236}">
                <a16:creationId xmlns:a16="http://schemas.microsoft.com/office/drawing/2014/main" id="{FA2F2C21-88B9-4FDF-A64C-62A082E25330}"/>
              </a:ext>
            </a:extLst>
          </p:cNvPr>
          <p:cNvSpPr/>
          <p:nvPr/>
        </p:nvSpPr>
        <p:spPr>
          <a:xfrm rot="20242662">
            <a:off x="5112166" y="4684231"/>
            <a:ext cx="1070190" cy="583514"/>
          </a:xfrm>
          <a:prstGeom prst="arc">
            <a:avLst>
              <a:gd name="adj1" fmla="val 13111325"/>
              <a:gd name="adj2" fmla="val 0"/>
            </a:avLst>
          </a:prstGeom>
          <a:ln>
            <a:solidFill>
              <a:srgbClr val="002A5E"/>
            </a:solidFill>
            <a:headEnd type="none" w="med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4252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  <p:bldP spid="16" grpId="0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FD5E69E-F047-4A36-B93C-2BA0DB7892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/>
              <a:t>Mercados múltiplos para programação e liquidação </a:t>
            </a:r>
          </a:p>
        </p:txBody>
      </p:sp>
      <p:sp>
        <p:nvSpPr>
          <p:cNvPr id="5" name="Espaço Reservado para Rodapé 8">
            <a:extLst>
              <a:ext uri="{FF2B5EF4-FFF2-40B4-BE49-F238E27FC236}">
                <a16:creationId xmlns:a16="http://schemas.microsoft.com/office/drawing/2014/main" id="{F54B16FC-DE68-410B-A76A-E5AF458D64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22249" y="819592"/>
            <a:ext cx="8836981" cy="37150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00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pPr algn="l"/>
            <a:r>
              <a:rPr lang="pt-BR" dirty="0"/>
              <a:t>Entendendo alternativas com ajuda de exemplos de desenho de mercado</a:t>
            </a:r>
          </a:p>
        </p:txBody>
      </p:sp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99A80873-C6F0-426C-ACD2-FAC6FF42B9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4" y="6439324"/>
            <a:ext cx="37220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712045A-4895-4914-9512-7EB6474F0618}" type="slidenum">
              <a:rPr lang="pt-BR" smtClean="0"/>
              <a:pPr/>
              <a:t>8</a:t>
            </a:fld>
            <a:endParaRPr lang="pt-BR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05B6F3A8-001D-4B3C-975A-B0BFA138E84A}"/>
              </a:ext>
            </a:extLst>
          </p:cNvPr>
          <p:cNvGrpSpPr/>
          <p:nvPr/>
        </p:nvGrpSpPr>
        <p:grpSpPr>
          <a:xfrm>
            <a:off x="158750" y="1411916"/>
            <a:ext cx="8845550" cy="3502984"/>
            <a:chOff x="222250" y="1310318"/>
            <a:chExt cx="8845550" cy="3502984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386F7F5E-6183-4AA6-B73D-085AFC292A90}"/>
                </a:ext>
              </a:extLst>
            </p:cNvPr>
            <p:cNvSpPr/>
            <p:nvPr/>
          </p:nvSpPr>
          <p:spPr>
            <a:xfrm>
              <a:off x="222250" y="1565752"/>
              <a:ext cx="8845550" cy="3247550"/>
            </a:xfrm>
            <a:prstGeom prst="rect">
              <a:avLst/>
            </a:prstGeom>
            <a:solidFill>
              <a:srgbClr val="002A5E">
                <a:alpha val="10000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92000"/>
                </a:lnSpc>
              </a:pPr>
              <a:r>
                <a:rPr lang="pt-BR" b="1" dirty="0">
                  <a:solidFill>
                    <a:srgbClr val="002A5E"/>
                  </a:solidFill>
                </a:rPr>
                <a:t>Uma das motivações p/ preços horários é melhorar sinalização econômica:</a:t>
              </a:r>
            </a:p>
            <a:p>
              <a:pPr marL="177800" lvl="1" indent="-177800">
                <a:lnSpc>
                  <a:spcPct val="92000"/>
                </a:lnSpc>
                <a:buFont typeface="Arial" panose="020B0604020202020204" pitchFamily="34" charset="0"/>
                <a:buChar char="•"/>
              </a:pPr>
              <a:r>
                <a:rPr lang="pt-BR" b="1" dirty="0">
                  <a:solidFill>
                    <a:srgbClr val="002A5E"/>
                  </a:solidFill>
                </a:rPr>
                <a:t>Vantagem pode ser maximizada ao incorporar, no despacho/formação de preços, informação mais próxima da operação em tempo real </a:t>
              </a:r>
              <a:r>
                <a:rPr lang="pt-BR" b="1" dirty="0">
                  <a:solidFill>
                    <a:srgbClr val="002A5E"/>
                  </a:solidFill>
                  <a:sym typeface="Wingdings" panose="05000000000000000000" pitchFamily="2" charset="2"/>
                </a:rPr>
                <a:t>→ vantagens de criar </a:t>
              </a:r>
              <a:r>
                <a:rPr lang="pt-BR" b="1" i="1" dirty="0">
                  <a:solidFill>
                    <a:srgbClr val="002A5E"/>
                  </a:solidFill>
                  <a:sym typeface="Wingdings" panose="05000000000000000000" pitchFamily="2" charset="2"/>
                </a:rPr>
                <a:t>mercado de tempo real</a:t>
              </a:r>
              <a:r>
                <a:rPr lang="pt-BR" b="1" dirty="0">
                  <a:solidFill>
                    <a:srgbClr val="002A5E"/>
                  </a:solidFill>
                </a:rPr>
                <a:t>.</a:t>
              </a:r>
            </a:p>
            <a:p>
              <a:pPr marL="0" lvl="1">
                <a:lnSpc>
                  <a:spcPct val="92000"/>
                </a:lnSpc>
                <a:spcBef>
                  <a:spcPts val="600"/>
                </a:spcBef>
              </a:pPr>
              <a:r>
                <a:rPr lang="pt-BR" b="1" dirty="0">
                  <a:solidFill>
                    <a:srgbClr val="002A5E"/>
                  </a:solidFill>
                </a:rPr>
                <a:t>Mas tomar </a:t>
              </a:r>
              <a:r>
                <a:rPr lang="pt-BR" b="1" i="1" dirty="0">
                  <a:solidFill>
                    <a:srgbClr val="002A5E"/>
                  </a:solidFill>
                </a:rPr>
                <a:t>todas </a:t>
              </a:r>
              <a:r>
                <a:rPr lang="pt-BR" b="1" dirty="0">
                  <a:solidFill>
                    <a:srgbClr val="002A5E"/>
                  </a:solidFill>
                </a:rPr>
                <a:t>as decisões próximo do tempo real reduziria o leque de recursos disponíveis para a operação, aumentando volatilidade de preços e exposição a poder de mercado:</a:t>
              </a:r>
            </a:p>
            <a:p>
              <a:pPr marL="177800" lvl="1" indent="-177800">
                <a:lnSpc>
                  <a:spcPct val="92000"/>
                </a:lnSpc>
                <a:buFont typeface="Arial" panose="020B0604020202020204" pitchFamily="34" charset="0"/>
                <a:buChar char="•"/>
              </a:pPr>
              <a:r>
                <a:rPr lang="pt-BR" b="1" dirty="0">
                  <a:solidFill>
                    <a:srgbClr val="002A5E"/>
                  </a:solidFill>
                </a:rPr>
                <a:t>Para evitar isso, pode-se introduzir </a:t>
              </a:r>
              <a:r>
                <a:rPr lang="pt-BR" b="1" i="1" dirty="0">
                  <a:solidFill>
                    <a:srgbClr val="002A5E"/>
                  </a:solidFill>
                </a:rPr>
                <a:t>mercado de dia em adianto </a:t>
              </a:r>
              <a:r>
                <a:rPr lang="pt-BR" b="1" dirty="0">
                  <a:solidFill>
                    <a:srgbClr val="002A5E"/>
                  </a:solidFill>
                </a:rPr>
                <a:t>(ou </a:t>
              </a:r>
              <a:r>
                <a:rPr lang="pt-BR" b="1" i="1" dirty="0">
                  <a:solidFill>
                    <a:srgbClr val="002A5E"/>
                  </a:solidFill>
                </a:rPr>
                <a:t>semana em adianto</a:t>
              </a:r>
              <a:r>
                <a:rPr lang="pt-BR" b="1" dirty="0">
                  <a:solidFill>
                    <a:srgbClr val="002A5E"/>
                  </a:solidFill>
                </a:rPr>
                <a:t>, etc.).</a:t>
              </a:r>
            </a:p>
            <a:p>
              <a:pPr marL="177800" lvl="1" indent="-177800">
                <a:lnSpc>
                  <a:spcPct val="92000"/>
                </a:lnSpc>
                <a:buFont typeface="Arial" panose="020B0604020202020204" pitchFamily="34" charset="0"/>
                <a:buChar char="•"/>
              </a:pPr>
              <a:r>
                <a:rPr lang="pt-BR" b="1" dirty="0">
                  <a:solidFill>
                    <a:srgbClr val="002A5E"/>
                  </a:solidFill>
                </a:rPr>
                <a:t>Mercado gera obrigações para geradores, que são liquidadas </a:t>
              </a:r>
              <a:r>
                <a:rPr lang="pt-BR" b="1" i="1" dirty="0">
                  <a:solidFill>
                    <a:srgbClr val="002A5E"/>
                  </a:solidFill>
                </a:rPr>
                <a:t>contra </a:t>
              </a:r>
              <a:r>
                <a:rPr lang="pt-BR" b="1" dirty="0">
                  <a:solidFill>
                    <a:srgbClr val="002A5E"/>
                  </a:solidFill>
                </a:rPr>
                <a:t>mercado de tempo real.</a:t>
              </a:r>
            </a:p>
            <a:p>
              <a:pPr>
                <a:lnSpc>
                  <a:spcPct val="92000"/>
                </a:lnSpc>
                <a:spcBef>
                  <a:spcPts val="600"/>
                </a:spcBef>
              </a:pPr>
              <a:r>
                <a:rPr lang="pt-BR" b="1" dirty="0">
                  <a:solidFill>
                    <a:srgbClr val="002A5E"/>
                  </a:solidFill>
                </a:rPr>
                <a:t>Sistema </a:t>
              </a:r>
              <a:r>
                <a:rPr lang="pt-BR" b="1" i="1" dirty="0" err="1">
                  <a:solidFill>
                    <a:srgbClr val="002A5E"/>
                  </a:solidFill>
                </a:rPr>
                <a:t>two-settlement</a:t>
              </a:r>
              <a:r>
                <a:rPr lang="pt-BR" b="1" dirty="0">
                  <a:solidFill>
                    <a:srgbClr val="002A5E"/>
                  </a:solidFill>
                </a:rPr>
                <a:t>, com mercado de dia em adianto (DA) e tempo real (TR) concilia: eficiência de sinais de preço (</a:t>
              </a:r>
              <a:r>
                <a:rPr lang="pt-BR" b="1" i="1" dirty="0">
                  <a:solidFill>
                    <a:srgbClr val="002A5E"/>
                  </a:solidFill>
                </a:rPr>
                <a:t>tempo real</a:t>
              </a:r>
              <a:r>
                <a:rPr lang="pt-BR" b="1" dirty="0">
                  <a:solidFill>
                    <a:srgbClr val="002A5E"/>
                  </a:solidFill>
                </a:rPr>
                <a:t>); com antecedência de programação e possibilidade de geradores liquidarem obrigações de longo prazo contra mercado menos volátil (dia em adianto).</a:t>
              </a:r>
            </a:p>
            <a:p>
              <a:pPr>
                <a:lnSpc>
                  <a:spcPct val="92000"/>
                </a:lnSpc>
                <a:spcBef>
                  <a:spcPts val="600"/>
                </a:spcBef>
              </a:pPr>
              <a:r>
                <a:rPr lang="pt-BR" b="1" dirty="0">
                  <a:solidFill>
                    <a:srgbClr val="002A5E"/>
                  </a:solidFill>
                </a:rPr>
                <a:t>Possível ainda introduzir mercados intradiários, com outras funções conceituais.</a:t>
              </a: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F17F9ACA-B7EC-4DDD-8751-4E5E17C07F05}"/>
                </a:ext>
              </a:extLst>
            </p:cNvPr>
            <p:cNvSpPr/>
            <p:nvPr/>
          </p:nvSpPr>
          <p:spPr>
            <a:xfrm>
              <a:off x="234948" y="1310318"/>
              <a:ext cx="6280152" cy="274320"/>
            </a:xfrm>
            <a:prstGeom prst="rect">
              <a:avLst/>
            </a:prstGeom>
            <a:solidFill>
              <a:srgbClr val="002A5E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rtlCol="0" anchor="ctr"/>
            <a:lstStyle/>
            <a:p>
              <a:r>
                <a:rPr lang="pt-BR" b="1" dirty="0">
                  <a:solidFill>
                    <a:schemeClr val="bg1"/>
                  </a:solidFill>
                </a:rPr>
                <a:t>O que é e por que considerar quando se introduz preços horários?</a:t>
              </a: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DF287615-B28D-4EDE-87F0-439483215F8B}"/>
              </a:ext>
            </a:extLst>
          </p:cNvPr>
          <p:cNvGrpSpPr/>
          <p:nvPr/>
        </p:nvGrpSpPr>
        <p:grpSpPr>
          <a:xfrm>
            <a:off x="171448" y="5028827"/>
            <a:ext cx="8845550" cy="1295772"/>
            <a:chOff x="171448" y="5028827"/>
            <a:chExt cx="8845550" cy="1295772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80A1CBCF-AA35-4C4B-A4A2-0F157BEF9809}"/>
                </a:ext>
              </a:extLst>
            </p:cNvPr>
            <p:cNvSpPr/>
            <p:nvPr/>
          </p:nvSpPr>
          <p:spPr>
            <a:xfrm>
              <a:off x="171448" y="5283200"/>
              <a:ext cx="8845550" cy="1041399"/>
            </a:xfrm>
            <a:prstGeom prst="rect">
              <a:avLst/>
            </a:prstGeom>
            <a:solidFill>
              <a:srgbClr val="002A5E">
                <a:alpha val="10000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pt-BR" b="1" dirty="0">
                <a:solidFill>
                  <a:srgbClr val="002A5E"/>
                </a:solidFill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6EED42CA-097A-426D-AD0D-FF6CBB80C4AF}"/>
                </a:ext>
              </a:extLst>
            </p:cNvPr>
            <p:cNvSpPr/>
            <p:nvPr/>
          </p:nvSpPr>
          <p:spPr>
            <a:xfrm>
              <a:off x="171448" y="5028827"/>
              <a:ext cx="3498852" cy="274320"/>
            </a:xfrm>
            <a:prstGeom prst="rect">
              <a:avLst/>
            </a:prstGeom>
            <a:solidFill>
              <a:srgbClr val="002A5E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rtlCol="0" anchor="ctr"/>
            <a:lstStyle/>
            <a:p>
              <a:r>
                <a:rPr lang="pt-BR" b="1" dirty="0">
                  <a:solidFill>
                    <a:schemeClr val="bg1"/>
                  </a:solidFill>
                </a:rPr>
                <a:t>Algumas alternativas de tratamento</a:t>
              </a: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BDF657BD-0747-471A-8D74-57F220D2DA93}"/>
                </a:ext>
              </a:extLst>
            </p:cNvPr>
            <p:cNvSpPr/>
            <p:nvPr/>
          </p:nvSpPr>
          <p:spPr>
            <a:xfrm>
              <a:off x="233082" y="5401852"/>
              <a:ext cx="4320989" cy="828405"/>
            </a:xfrm>
            <a:prstGeom prst="rect">
              <a:avLst/>
            </a:prstGeom>
            <a:solidFill>
              <a:srgbClr val="002A5E">
                <a:alpha val="14902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pt-BR" b="1" dirty="0">
                  <a:solidFill>
                    <a:srgbClr val="002A5E"/>
                  </a:solidFill>
                </a:rPr>
                <a:t>Sistemas </a:t>
              </a:r>
              <a:r>
                <a:rPr lang="pt-BR" b="1" i="1" dirty="0" err="1">
                  <a:solidFill>
                    <a:srgbClr val="002A5E"/>
                  </a:solidFill>
                </a:rPr>
                <a:t>multi-settlement</a:t>
              </a:r>
              <a:r>
                <a:rPr lang="pt-BR" b="1" dirty="0">
                  <a:solidFill>
                    <a:srgbClr val="002A5E"/>
                  </a:solidFill>
                </a:rPr>
                <a:t>:</a:t>
              </a:r>
            </a:p>
            <a:p>
              <a:pPr marL="177800" indent="-177800">
                <a:buFont typeface="Arial" panose="020B0604020202020204" pitchFamily="34" charset="0"/>
                <a:buChar char="•"/>
              </a:pPr>
              <a:r>
                <a:rPr lang="pt-BR" b="1" dirty="0">
                  <a:solidFill>
                    <a:srgbClr val="002A5E"/>
                  </a:solidFill>
                </a:rPr>
                <a:t>Mercados DA + RT: EUA        , México        .</a:t>
              </a:r>
            </a:p>
            <a:p>
              <a:pPr marL="177800" indent="-177800">
                <a:buFont typeface="Arial" panose="020B0604020202020204" pitchFamily="34" charset="0"/>
                <a:buChar char="•"/>
              </a:pPr>
              <a:r>
                <a:rPr lang="pt-BR" b="1" dirty="0">
                  <a:solidFill>
                    <a:srgbClr val="002A5E"/>
                  </a:solidFill>
                </a:rPr>
                <a:t>DA + TR + intradiários:         .</a:t>
              </a:r>
            </a:p>
          </p:txBody>
        </p:sp>
        <p:pic>
          <p:nvPicPr>
            <p:cNvPr id="19" name="Picture 4" descr="flag, usa icon">
              <a:extLst>
                <a:ext uri="{FF2B5EF4-FFF2-40B4-BE49-F238E27FC236}">
                  <a16:creationId xmlns:a16="http://schemas.microsoft.com/office/drawing/2014/main" id="{CEB5087D-E584-4394-8FB3-85F52F3A768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95481" y="5726365"/>
              <a:ext cx="304800" cy="2095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" name="Picture 16" descr="flag, mexico icon">
              <a:extLst>
                <a:ext uri="{FF2B5EF4-FFF2-40B4-BE49-F238E27FC236}">
                  <a16:creationId xmlns:a16="http://schemas.microsoft.com/office/drawing/2014/main" id="{D8831253-BADC-426A-B70E-DB1B1FE4C2D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67057" y="5713665"/>
              <a:ext cx="304800" cy="2286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EE9057F6-4C70-4538-A19E-7B62221F4E30}"/>
                </a:ext>
              </a:extLst>
            </p:cNvPr>
            <p:cNvSpPr/>
            <p:nvPr/>
          </p:nvSpPr>
          <p:spPr>
            <a:xfrm>
              <a:off x="4643718" y="5401852"/>
              <a:ext cx="4312025" cy="828406"/>
            </a:xfrm>
            <a:prstGeom prst="rect">
              <a:avLst/>
            </a:prstGeom>
            <a:solidFill>
              <a:srgbClr val="002A5E">
                <a:alpha val="14902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pt-BR" b="1" dirty="0">
                  <a:solidFill>
                    <a:srgbClr val="002A5E"/>
                  </a:solidFill>
                </a:rPr>
                <a:t>Outros arranjos (um exemplo apenas):</a:t>
              </a:r>
            </a:p>
            <a:p>
              <a:pPr marL="177800" indent="-177800">
                <a:buFont typeface="Arial" panose="020B0604020202020204" pitchFamily="34" charset="0"/>
                <a:buChar char="•"/>
              </a:pPr>
              <a:r>
                <a:rPr lang="pt-BR" b="1" dirty="0">
                  <a:solidFill>
                    <a:srgbClr val="002A5E"/>
                  </a:solidFill>
                </a:rPr>
                <a:t>DA sem RT, mas com penalidades a desvios de instruções de despacho: Colômbia        .</a:t>
              </a:r>
            </a:p>
          </p:txBody>
        </p:sp>
        <p:pic>
          <p:nvPicPr>
            <p:cNvPr id="18" name="Picture 6" descr="european, flag, union icon">
              <a:extLst>
                <a:ext uri="{FF2B5EF4-FFF2-40B4-BE49-F238E27FC236}">
                  <a16:creationId xmlns:a16="http://schemas.microsoft.com/office/drawing/2014/main" id="{7573BE1D-16A8-4505-8344-89AD0537602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06581" y="5986741"/>
              <a:ext cx="304800" cy="2286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" name="Picture 10" descr="colombia, flag icon">
              <a:extLst>
                <a:ext uri="{FF2B5EF4-FFF2-40B4-BE49-F238E27FC236}">
                  <a16:creationId xmlns:a16="http://schemas.microsoft.com/office/drawing/2014/main" id="{B69F2A27-5702-4E5C-B902-A46177314C5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39331" y="5974041"/>
              <a:ext cx="304800" cy="2286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4" name="Speech Bubble: Rectangle 23">
            <a:extLst>
              <a:ext uri="{FF2B5EF4-FFF2-40B4-BE49-F238E27FC236}">
                <a16:creationId xmlns:a16="http://schemas.microsoft.com/office/drawing/2014/main" id="{E1C59998-428A-4CD2-95A3-B432FF36E100}"/>
              </a:ext>
            </a:extLst>
          </p:cNvPr>
          <p:cNvSpPr/>
          <p:nvPr/>
        </p:nvSpPr>
        <p:spPr>
          <a:xfrm rot="377078">
            <a:off x="6973128" y="1317575"/>
            <a:ext cx="2002978" cy="509051"/>
          </a:xfrm>
          <a:prstGeom prst="wedgeRectCallout">
            <a:avLst>
              <a:gd name="adj1" fmla="val -34240"/>
              <a:gd name="adj2" fmla="val 7497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" rIns="45720" rtlCol="0" anchor="ctr"/>
          <a:lstStyle/>
          <a:p>
            <a:pPr algn="ctr"/>
            <a:r>
              <a:rPr lang="pt-BR" b="1" dirty="0"/>
              <a:t>Relação c/ expansão</a:t>
            </a:r>
          </a:p>
        </p:txBody>
      </p:sp>
    </p:spTree>
    <p:extLst>
      <p:ext uri="{BB962C8B-B14F-4D97-AF65-F5344CB8AC3E}">
        <p14:creationId xmlns:p14="http://schemas.microsoft.com/office/powerpoint/2010/main" val="1374627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FD5E69E-F047-4A36-B93C-2BA0DB7892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/>
              <a:t>Mercados múltiplos para programação e liquidação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A5ECC8-F21E-4732-83CA-A17787904E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2249" y="1465942"/>
            <a:ext cx="8836981" cy="4973381"/>
          </a:xfrm>
        </p:spPr>
        <p:txBody>
          <a:bodyPr>
            <a:normAutofit lnSpcReduction="10000"/>
          </a:bodyPr>
          <a:lstStyle/>
          <a:p>
            <a:r>
              <a:rPr lang="pt-BR" sz="2200" dirty="0"/>
              <a:t>Não cabe aqui comparar alternativas à exaustão, mas exemplificar </a:t>
            </a:r>
            <a:br>
              <a:rPr lang="pt-BR" sz="2200" dirty="0"/>
            </a:br>
            <a:r>
              <a:rPr lang="pt-BR" sz="2200" dirty="0"/>
              <a:t>relações com temas que fazem parte da visão de futuro para o setor.</a:t>
            </a:r>
          </a:p>
          <a:p>
            <a:pPr>
              <a:spcBef>
                <a:spcPts val="1800"/>
              </a:spcBef>
            </a:pPr>
            <a:r>
              <a:rPr lang="pt-BR" sz="2200" dirty="0"/>
              <a:t>Ajuda na mitigação de poder de mercado: </a:t>
            </a:r>
          </a:p>
          <a:p>
            <a:pPr marL="0" indent="0">
              <a:buNone/>
            </a:pPr>
            <a:r>
              <a:rPr lang="pt-BR" sz="2200" dirty="0"/>
              <a:t>A informação antecipada oriunda do mercado </a:t>
            </a:r>
            <a:br>
              <a:rPr lang="pt-BR" sz="2200" dirty="0"/>
            </a:br>
            <a:r>
              <a:rPr lang="pt-BR" sz="2200" dirty="0"/>
              <a:t>de dia em adianto pode ser contestada no mercado</a:t>
            </a:r>
            <a:br>
              <a:rPr lang="pt-BR" sz="2200" dirty="0"/>
            </a:br>
            <a:r>
              <a:rPr lang="pt-BR" sz="2200" dirty="0"/>
              <a:t>de tempo real. Por outro lado, as obrigações deste</a:t>
            </a:r>
            <a:br>
              <a:rPr lang="pt-BR" sz="2200" dirty="0"/>
            </a:br>
            <a:r>
              <a:rPr lang="pt-BR" sz="2200" dirty="0"/>
              <a:t>mercado são criadas em ambiente em que </a:t>
            </a:r>
            <a:br>
              <a:rPr lang="pt-BR" sz="2200" dirty="0"/>
            </a:br>
            <a:r>
              <a:rPr lang="pt-BR" sz="2200" dirty="0"/>
              <a:t>mais recursos estão disponíveis. </a:t>
            </a:r>
          </a:p>
          <a:p>
            <a:pPr>
              <a:spcBef>
                <a:spcPts val="1800"/>
              </a:spcBef>
            </a:pPr>
            <a:r>
              <a:rPr lang="pt-BR" sz="2200" dirty="0"/>
              <a:t>Sinalização econômica e instrumentos </a:t>
            </a:r>
            <a:br>
              <a:rPr lang="pt-BR" sz="2200" dirty="0"/>
            </a:br>
            <a:r>
              <a:rPr lang="pt-BR" sz="2200" dirty="0"/>
              <a:t>de gerência de risco:</a:t>
            </a:r>
          </a:p>
          <a:p>
            <a:pPr marL="0" indent="0">
              <a:buNone/>
            </a:pPr>
            <a:r>
              <a:rPr lang="pt-BR" sz="2200" dirty="0"/>
              <a:t>Aprimorar sinais econômicos e ao mesmo tempo dar </a:t>
            </a:r>
            <a:br>
              <a:rPr lang="pt-BR" sz="2200" dirty="0"/>
            </a:br>
            <a:r>
              <a:rPr lang="pt-BR" sz="2200" dirty="0"/>
              <a:t>instrumentos adicionais de gestão de risco a agentes</a:t>
            </a:r>
            <a:br>
              <a:rPr lang="pt-BR" sz="2200" dirty="0"/>
            </a:br>
            <a:r>
              <a:rPr lang="pt-BR" sz="2200" dirty="0"/>
              <a:t>é algo a assegurar antes de remover, no longo prazo, </a:t>
            </a:r>
            <a:br>
              <a:rPr lang="pt-BR" sz="2200" dirty="0"/>
            </a:br>
            <a:r>
              <a:rPr lang="pt-BR" sz="2200" dirty="0"/>
              <a:t>as obrigações de cobertura de consumo regulado por </a:t>
            </a:r>
            <a:br>
              <a:rPr lang="pt-BR" sz="2200" dirty="0"/>
            </a:br>
            <a:r>
              <a:rPr lang="pt-BR" sz="2200" dirty="0"/>
              <a:t>contratos adquiridos em leilões centralizados.</a:t>
            </a:r>
          </a:p>
        </p:txBody>
      </p:sp>
      <p:sp>
        <p:nvSpPr>
          <p:cNvPr id="5" name="Espaço Reservado para Rodapé 8">
            <a:extLst>
              <a:ext uri="{FF2B5EF4-FFF2-40B4-BE49-F238E27FC236}">
                <a16:creationId xmlns:a16="http://schemas.microsoft.com/office/drawing/2014/main" id="{F54B16FC-DE68-410B-A76A-E5AF458D64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22249" y="834106"/>
            <a:ext cx="8836981" cy="37150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00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pPr algn="l"/>
            <a:r>
              <a:rPr lang="pt-BR" dirty="0"/>
              <a:t>Entendendo implicações e relações com outros itens</a:t>
            </a:r>
          </a:p>
        </p:txBody>
      </p:sp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ABCCB196-2A8B-4345-A0F9-BE445D5A56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4" y="6439324"/>
            <a:ext cx="37220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712045A-4895-4914-9512-7EB6474F0618}" type="slidenum">
              <a:rPr lang="pt-BR" smtClean="0"/>
              <a:pPr/>
              <a:t>9</a:t>
            </a:fld>
            <a:endParaRPr lang="pt-B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ECF44B0-1C18-498C-B4EB-A2E78A23895D}"/>
              </a:ext>
            </a:extLst>
          </p:cNvPr>
          <p:cNvSpPr/>
          <p:nvPr/>
        </p:nvSpPr>
        <p:spPr>
          <a:xfrm>
            <a:off x="6502400" y="2273300"/>
            <a:ext cx="2518730" cy="2184400"/>
          </a:xfrm>
          <a:prstGeom prst="rect">
            <a:avLst/>
          </a:prstGeom>
          <a:solidFill>
            <a:srgbClr val="002A5E">
              <a:alpha val="1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b="1" dirty="0">
                <a:solidFill>
                  <a:srgbClr val="002A5E"/>
                </a:solidFill>
              </a:rPr>
              <a:t>Ajuda na mitigação de poder de mercado ao usar mercado de dia em adianto é uma das estratégias para reduzir esta preocupação ao introduzir formação preços por ofertas</a:t>
            </a:r>
          </a:p>
        </p:txBody>
      </p:sp>
      <p:sp>
        <p:nvSpPr>
          <p:cNvPr id="11" name="Arc 10">
            <a:extLst>
              <a:ext uri="{FF2B5EF4-FFF2-40B4-BE49-F238E27FC236}">
                <a16:creationId xmlns:a16="http://schemas.microsoft.com/office/drawing/2014/main" id="{E1066D50-AD1A-47C8-A944-1569FAFD65DE}"/>
              </a:ext>
            </a:extLst>
          </p:cNvPr>
          <p:cNvSpPr/>
          <p:nvPr/>
        </p:nvSpPr>
        <p:spPr>
          <a:xfrm rot="20242662">
            <a:off x="5467766" y="2353043"/>
            <a:ext cx="1070190" cy="583514"/>
          </a:xfrm>
          <a:prstGeom prst="arc">
            <a:avLst>
              <a:gd name="adj1" fmla="val 13111325"/>
              <a:gd name="adj2" fmla="val 0"/>
            </a:avLst>
          </a:prstGeom>
          <a:ln>
            <a:solidFill>
              <a:srgbClr val="002A5E"/>
            </a:solidFill>
            <a:headEnd type="none" w="med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942DB85-16C9-487D-9167-4629CFC9FF78}"/>
              </a:ext>
            </a:extLst>
          </p:cNvPr>
          <p:cNvSpPr/>
          <p:nvPr/>
        </p:nvSpPr>
        <p:spPr>
          <a:xfrm>
            <a:off x="6502400" y="4604488"/>
            <a:ext cx="2518730" cy="1593112"/>
          </a:xfrm>
          <a:prstGeom prst="rect">
            <a:avLst/>
          </a:prstGeom>
          <a:solidFill>
            <a:srgbClr val="002A5E">
              <a:alpha val="1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b="1" dirty="0">
                <a:solidFill>
                  <a:srgbClr val="002A5E"/>
                </a:solidFill>
              </a:rPr>
              <a:t>Sistema </a:t>
            </a:r>
            <a:r>
              <a:rPr lang="pt-BR" b="1" i="1" dirty="0" err="1">
                <a:solidFill>
                  <a:srgbClr val="002A5E"/>
                </a:solidFill>
              </a:rPr>
              <a:t>two-settlement</a:t>
            </a:r>
            <a:r>
              <a:rPr lang="pt-BR" b="1" i="1" dirty="0">
                <a:solidFill>
                  <a:srgbClr val="002A5E"/>
                </a:solidFill>
              </a:rPr>
              <a:t> </a:t>
            </a:r>
            <a:r>
              <a:rPr lang="pt-BR" b="1" dirty="0">
                <a:solidFill>
                  <a:srgbClr val="002A5E"/>
                </a:solidFill>
              </a:rPr>
              <a:t>seria facilitador para permitir dar último passo na separação de lastro e energia, no longo prazo</a:t>
            </a:r>
            <a:endParaRPr lang="pt-BR" b="1" i="1" dirty="0">
              <a:solidFill>
                <a:srgbClr val="002A5E"/>
              </a:solidFill>
            </a:endParaRPr>
          </a:p>
        </p:txBody>
      </p:sp>
      <p:sp>
        <p:nvSpPr>
          <p:cNvPr id="17" name="Arc 16">
            <a:extLst>
              <a:ext uri="{FF2B5EF4-FFF2-40B4-BE49-F238E27FC236}">
                <a16:creationId xmlns:a16="http://schemas.microsoft.com/office/drawing/2014/main" id="{FA2F2C21-88B9-4FDF-A64C-62A082E25330}"/>
              </a:ext>
            </a:extLst>
          </p:cNvPr>
          <p:cNvSpPr/>
          <p:nvPr/>
        </p:nvSpPr>
        <p:spPr>
          <a:xfrm rot="20242662">
            <a:off x="5455066" y="4684231"/>
            <a:ext cx="1070190" cy="583514"/>
          </a:xfrm>
          <a:prstGeom prst="arc">
            <a:avLst>
              <a:gd name="adj1" fmla="val 15487189"/>
              <a:gd name="adj2" fmla="val 0"/>
            </a:avLst>
          </a:prstGeom>
          <a:ln>
            <a:solidFill>
              <a:srgbClr val="002A5E"/>
            </a:solidFill>
            <a:headEnd type="none" w="med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6916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  <p:bldP spid="16" grpId="0" animBg="1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FD5E69E-F047-4A36-B93C-2BA0DB7892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/>
              <a:t>Tratando decisões discretas na formação de preços</a:t>
            </a:r>
          </a:p>
        </p:txBody>
      </p:sp>
      <p:sp>
        <p:nvSpPr>
          <p:cNvPr id="5" name="Espaço Reservado para Rodapé 8">
            <a:extLst>
              <a:ext uri="{FF2B5EF4-FFF2-40B4-BE49-F238E27FC236}">
                <a16:creationId xmlns:a16="http://schemas.microsoft.com/office/drawing/2014/main" id="{F54B16FC-DE68-410B-A76A-E5AF458D64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22249" y="819592"/>
            <a:ext cx="8836981" cy="37150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00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pPr algn="l"/>
            <a:r>
              <a:rPr lang="pt-BR" dirty="0"/>
              <a:t>Entendendo alternativas com ajuda de exemplos de desenho de mercado</a:t>
            </a:r>
          </a:p>
        </p:txBody>
      </p:sp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0BFE8386-8DE1-4E7A-B8AD-B91EBC43B5C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4" y="6439324"/>
            <a:ext cx="37220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712045A-4895-4914-9512-7EB6474F0618}" type="slidenum">
              <a:rPr lang="pt-BR" smtClean="0"/>
              <a:pPr/>
              <a:t>10</a:t>
            </a:fld>
            <a:endParaRPr lang="pt-BR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EEE1F349-C181-439E-AE44-E803850CD3A2}"/>
              </a:ext>
            </a:extLst>
          </p:cNvPr>
          <p:cNvGrpSpPr/>
          <p:nvPr/>
        </p:nvGrpSpPr>
        <p:grpSpPr>
          <a:xfrm>
            <a:off x="158750" y="1411916"/>
            <a:ext cx="8845550" cy="1457934"/>
            <a:chOff x="222250" y="1310318"/>
            <a:chExt cx="8845550" cy="1457934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C873264B-BDF4-4E2E-BA37-20F06E60F8F3}"/>
                </a:ext>
              </a:extLst>
            </p:cNvPr>
            <p:cNvSpPr/>
            <p:nvPr/>
          </p:nvSpPr>
          <p:spPr>
            <a:xfrm>
              <a:off x="222250" y="1565753"/>
              <a:ext cx="8845550" cy="1202499"/>
            </a:xfrm>
            <a:prstGeom prst="rect">
              <a:avLst/>
            </a:prstGeom>
            <a:solidFill>
              <a:srgbClr val="002A5E">
                <a:alpha val="10000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pt-BR" b="1" dirty="0">
                  <a:solidFill>
                    <a:srgbClr val="002A5E"/>
                  </a:solidFill>
                </a:rPr>
                <a:t>Determinar </a:t>
              </a:r>
              <a:r>
                <a:rPr lang="pt-BR" b="1" i="1" dirty="0">
                  <a:solidFill>
                    <a:srgbClr val="002A5E"/>
                  </a:solidFill>
                </a:rPr>
                <a:t>quais </a:t>
              </a:r>
              <a:r>
                <a:rPr lang="pt-BR" b="1" dirty="0">
                  <a:solidFill>
                    <a:srgbClr val="002A5E"/>
                  </a:solidFill>
                </a:rPr>
                <a:t>geradores devem partir e estar sincronizados: decisões discretas.</a:t>
              </a:r>
            </a:p>
            <a:p>
              <a:pPr marL="177800" indent="-177800">
                <a:buFont typeface="Arial" panose="020B0604020202020204" pitchFamily="34" charset="0"/>
                <a:buChar char="•"/>
              </a:pPr>
              <a:r>
                <a:rPr lang="pt-BR" b="1" dirty="0">
                  <a:solidFill>
                    <a:srgbClr val="002A5E"/>
                  </a:solidFill>
                </a:rPr>
                <a:t>Sob alternativa explícita (quais partidas?) ou implícita (quais </a:t>
              </a:r>
              <a:r>
                <a:rPr lang="pt-BR" b="1" i="1" dirty="0" err="1">
                  <a:solidFill>
                    <a:srgbClr val="002A5E"/>
                  </a:solidFill>
                </a:rPr>
                <a:t>block</a:t>
              </a:r>
              <a:r>
                <a:rPr lang="pt-BR" b="1" i="1" dirty="0">
                  <a:solidFill>
                    <a:srgbClr val="002A5E"/>
                  </a:solidFill>
                </a:rPr>
                <a:t> </a:t>
              </a:r>
              <a:r>
                <a:rPr lang="pt-BR" b="1" i="1" dirty="0" err="1">
                  <a:solidFill>
                    <a:srgbClr val="002A5E"/>
                  </a:solidFill>
                </a:rPr>
                <a:t>bids</a:t>
              </a:r>
              <a:r>
                <a:rPr lang="pt-BR" b="1" i="1" dirty="0">
                  <a:solidFill>
                    <a:srgbClr val="002A5E"/>
                  </a:solidFill>
                </a:rPr>
                <a:t> </a:t>
              </a:r>
              <a:r>
                <a:rPr lang="pt-BR" b="1" dirty="0">
                  <a:solidFill>
                    <a:srgbClr val="002A5E"/>
                  </a:solidFill>
                </a:rPr>
                <a:t>aceitar?).</a:t>
              </a:r>
            </a:p>
            <a:p>
              <a:r>
                <a:rPr lang="pt-BR" b="1" dirty="0">
                  <a:solidFill>
                    <a:srgbClr val="002A5E"/>
                  </a:solidFill>
                </a:rPr>
                <a:t>Os custos de partida devem ser recuperados, para garantir remuneração adequada.</a:t>
              </a:r>
            </a:p>
            <a:p>
              <a:pPr marL="177800" indent="-177800">
                <a:buFont typeface="Arial" panose="020B0604020202020204" pitchFamily="34" charset="0"/>
                <a:buChar char="•"/>
              </a:pPr>
              <a:r>
                <a:rPr lang="pt-BR" b="1" dirty="0">
                  <a:solidFill>
                    <a:srgbClr val="002A5E"/>
                  </a:solidFill>
                </a:rPr>
                <a:t>Como lidar c/ decisões discretas sob abordagem marginalista? </a:t>
              </a:r>
              <a:r>
                <a:rPr lang="pt-BR" b="1" i="1" dirty="0" err="1">
                  <a:solidFill>
                    <a:srgbClr val="002A5E"/>
                  </a:solidFill>
                </a:rPr>
                <a:t>Uplifts</a:t>
              </a:r>
              <a:r>
                <a:rPr lang="pt-BR" b="1" dirty="0">
                  <a:solidFill>
                    <a:srgbClr val="002A5E"/>
                  </a:solidFill>
                </a:rPr>
                <a:t>/encargos muito usados.</a:t>
              </a: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9D91FC7E-8BD3-4680-B99D-CBE5C753598B}"/>
                </a:ext>
              </a:extLst>
            </p:cNvPr>
            <p:cNvSpPr/>
            <p:nvPr/>
          </p:nvSpPr>
          <p:spPr>
            <a:xfrm>
              <a:off x="234948" y="1310318"/>
              <a:ext cx="1168141" cy="274320"/>
            </a:xfrm>
            <a:prstGeom prst="rect">
              <a:avLst/>
            </a:prstGeom>
            <a:solidFill>
              <a:srgbClr val="002A5E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rtlCol="0" anchor="ctr"/>
            <a:lstStyle/>
            <a:p>
              <a:r>
                <a:rPr lang="pt-BR" b="1" dirty="0">
                  <a:solidFill>
                    <a:schemeClr val="bg1"/>
                  </a:solidFill>
                </a:rPr>
                <a:t>O que é?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C5D051C1-6EC6-4EC9-8B4A-BF134F23DB0C}"/>
              </a:ext>
            </a:extLst>
          </p:cNvPr>
          <p:cNvGrpSpPr/>
          <p:nvPr/>
        </p:nvGrpSpPr>
        <p:grpSpPr>
          <a:xfrm>
            <a:off x="158750" y="3072349"/>
            <a:ext cx="8845550" cy="1198428"/>
            <a:chOff x="222250" y="1297618"/>
            <a:chExt cx="8845550" cy="1198428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2D869B6F-4DF6-41FC-9815-501DFC8819A5}"/>
                </a:ext>
              </a:extLst>
            </p:cNvPr>
            <p:cNvSpPr/>
            <p:nvPr/>
          </p:nvSpPr>
          <p:spPr>
            <a:xfrm>
              <a:off x="222250" y="1565753"/>
              <a:ext cx="8845550" cy="930293"/>
            </a:xfrm>
            <a:prstGeom prst="rect">
              <a:avLst/>
            </a:prstGeom>
            <a:solidFill>
              <a:srgbClr val="002A5E">
                <a:alpha val="10000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pt-BR" b="1" dirty="0">
                  <a:solidFill>
                    <a:srgbClr val="002A5E"/>
                  </a:solidFill>
                </a:rPr>
                <a:t>Custos e restrições de ciclagem convidam ao tratamento do tema. </a:t>
              </a:r>
              <a:r>
                <a:rPr lang="pt-BR" b="1" i="1" dirty="0" err="1">
                  <a:solidFill>
                    <a:srgbClr val="002A5E"/>
                  </a:solidFill>
                </a:rPr>
                <a:t>Uplifts</a:t>
              </a:r>
              <a:r>
                <a:rPr lang="pt-BR" b="1" i="1" dirty="0">
                  <a:solidFill>
                    <a:srgbClr val="002A5E"/>
                  </a:solidFill>
                </a:rPr>
                <a:t> </a:t>
              </a:r>
              <a:r>
                <a:rPr lang="pt-BR" b="1" dirty="0">
                  <a:solidFill>
                    <a:srgbClr val="002A5E"/>
                  </a:solidFill>
                </a:rPr>
                <a:t>muito utilizados, mas alternativas para defini-los diferem quanto a itens relevantes para previsibilidade de preços e sinalização econômica: volatilidade, </a:t>
              </a:r>
              <a:r>
                <a:rPr lang="pt-BR" b="1" dirty="0" err="1">
                  <a:solidFill>
                    <a:srgbClr val="002A5E"/>
                  </a:solidFill>
                </a:rPr>
                <a:t>monotonicidade</a:t>
              </a:r>
              <a:r>
                <a:rPr lang="pt-BR" b="1" dirty="0">
                  <a:solidFill>
                    <a:srgbClr val="002A5E"/>
                  </a:solidFill>
                </a:rPr>
                <a:t>, </a:t>
              </a:r>
              <a:r>
                <a:rPr lang="pt-BR" b="1" i="1" dirty="0">
                  <a:solidFill>
                    <a:srgbClr val="002A5E"/>
                  </a:solidFill>
                </a:rPr>
                <a:t>incentive-</a:t>
              </a:r>
              <a:r>
                <a:rPr lang="pt-BR" b="1" i="1" dirty="0" err="1">
                  <a:solidFill>
                    <a:srgbClr val="002A5E"/>
                  </a:solidFill>
                </a:rPr>
                <a:t>compatibility</a:t>
              </a:r>
              <a:r>
                <a:rPr lang="pt-BR" b="1" dirty="0">
                  <a:solidFill>
                    <a:srgbClr val="002A5E"/>
                  </a:solidFill>
                </a:rPr>
                <a:t>, simplicidade. </a:t>
              </a:r>
              <a:endParaRPr lang="pt-BR" b="1" i="1" dirty="0">
                <a:solidFill>
                  <a:srgbClr val="002A5E"/>
                </a:solidFill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FD65E293-B57B-4707-93E8-A3811BE9D0B1}"/>
                </a:ext>
              </a:extLst>
            </p:cNvPr>
            <p:cNvSpPr/>
            <p:nvPr/>
          </p:nvSpPr>
          <p:spPr>
            <a:xfrm>
              <a:off x="234948" y="1297618"/>
              <a:ext cx="5289204" cy="274320"/>
            </a:xfrm>
            <a:prstGeom prst="rect">
              <a:avLst/>
            </a:prstGeom>
            <a:solidFill>
              <a:srgbClr val="002A5E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rtlCol="0" anchor="ctr"/>
            <a:lstStyle/>
            <a:p>
              <a:r>
                <a:rPr lang="pt-BR" b="1" dirty="0">
                  <a:solidFill>
                    <a:schemeClr val="bg1"/>
                  </a:solidFill>
                </a:rPr>
                <a:t>Por que considerar quando se introduz preços horários?</a:t>
              </a:r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08F8D3C1-2F67-4673-8DE6-011F6260B668}"/>
              </a:ext>
            </a:extLst>
          </p:cNvPr>
          <p:cNvGrpSpPr/>
          <p:nvPr/>
        </p:nvGrpSpPr>
        <p:grpSpPr>
          <a:xfrm>
            <a:off x="171448" y="4457327"/>
            <a:ext cx="8845550" cy="1867272"/>
            <a:chOff x="171448" y="4457327"/>
            <a:chExt cx="8845550" cy="1867272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BB9ACD27-18D3-4336-B6B3-71C5F23618F5}"/>
                </a:ext>
              </a:extLst>
            </p:cNvPr>
            <p:cNvSpPr/>
            <p:nvPr/>
          </p:nvSpPr>
          <p:spPr>
            <a:xfrm>
              <a:off x="171448" y="4712140"/>
              <a:ext cx="8845550" cy="1612459"/>
            </a:xfrm>
            <a:prstGeom prst="rect">
              <a:avLst/>
            </a:prstGeom>
            <a:solidFill>
              <a:srgbClr val="002A5E">
                <a:alpha val="10000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pt-BR" b="1" dirty="0">
                <a:solidFill>
                  <a:srgbClr val="002A5E"/>
                </a:solidFill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852B1F0A-84E5-44D0-82A4-9BA2051C6B1D}"/>
                </a:ext>
              </a:extLst>
            </p:cNvPr>
            <p:cNvSpPr/>
            <p:nvPr/>
          </p:nvSpPr>
          <p:spPr>
            <a:xfrm>
              <a:off x="171448" y="4457327"/>
              <a:ext cx="3498852" cy="274320"/>
            </a:xfrm>
            <a:prstGeom prst="rect">
              <a:avLst/>
            </a:prstGeom>
            <a:solidFill>
              <a:srgbClr val="002A5E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rtlCol="0" anchor="ctr"/>
            <a:lstStyle/>
            <a:p>
              <a:r>
                <a:rPr lang="pt-BR" b="1" dirty="0">
                  <a:solidFill>
                    <a:schemeClr val="bg1"/>
                  </a:solidFill>
                </a:rPr>
                <a:t>Algumas alternativas de tratamento</a:t>
              </a: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3D9D3624-B8BA-4454-AC5D-0AD991E83E31}"/>
                </a:ext>
              </a:extLst>
            </p:cNvPr>
            <p:cNvSpPr/>
            <p:nvPr/>
          </p:nvSpPr>
          <p:spPr>
            <a:xfrm>
              <a:off x="233082" y="4807858"/>
              <a:ext cx="4320989" cy="1422400"/>
            </a:xfrm>
            <a:prstGeom prst="rect">
              <a:avLst/>
            </a:prstGeom>
            <a:solidFill>
              <a:srgbClr val="002A5E">
                <a:alpha val="14902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pt-BR" b="1" dirty="0">
                  <a:solidFill>
                    <a:srgbClr val="002A5E"/>
                  </a:solidFill>
                </a:rPr>
                <a:t>Modelos mais simples, “mais </a:t>
              </a:r>
              <a:r>
                <a:rPr lang="pt-BR" b="1" i="1" dirty="0" err="1">
                  <a:solidFill>
                    <a:srgbClr val="002A5E"/>
                  </a:solidFill>
                </a:rPr>
                <a:t>uplift</a:t>
              </a:r>
              <a:r>
                <a:rPr lang="pt-BR" b="1" dirty="0">
                  <a:solidFill>
                    <a:srgbClr val="002A5E"/>
                  </a:solidFill>
                </a:rPr>
                <a:t>”:</a:t>
              </a:r>
            </a:p>
            <a:p>
              <a:pPr marL="177800" indent="-177800">
                <a:buFont typeface="Arial" panose="020B0604020202020204" pitchFamily="34" charset="0"/>
                <a:buChar char="•"/>
              </a:pPr>
              <a:r>
                <a:rPr lang="pt-BR" b="1" dirty="0">
                  <a:solidFill>
                    <a:srgbClr val="002A5E"/>
                  </a:solidFill>
                </a:rPr>
                <a:t>Fixação estrita de decisões inteiras para cálculo de preços, mais simples. Preços não </a:t>
              </a:r>
              <a:r>
                <a:rPr lang="pt-BR" b="1" dirty="0" err="1">
                  <a:solidFill>
                    <a:srgbClr val="002A5E"/>
                  </a:solidFill>
                </a:rPr>
                <a:t>monotônicos</a:t>
              </a:r>
              <a:r>
                <a:rPr lang="pt-BR" b="1" dirty="0">
                  <a:solidFill>
                    <a:srgbClr val="002A5E"/>
                  </a:solidFill>
                </a:rPr>
                <a:t>, tendência a mais volatilidade. </a:t>
              </a:r>
            </a:p>
            <a:p>
              <a:pPr marL="177800" indent="-177800">
                <a:buFont typeface="Arial" panose="020B0604020202020204" pitchFamily="34" charset="0"/>
                <a:buChar char="•"/>
              </a:pPr>
              <a:r>
                <a:rPr lang="pt-BR" b="1" dirty="0">
                  <a:solidFill>
                    <a:srgbClr val="002A5E"/>
                  </a:solidFill>
                </a:rPr>
                <a:t>Ex.: PJM         .</a:t>
              </a:r>
            </a:p>
          </p:txBody>
        </p:sp>
        <p:pic>
          <p:nvPicPr>
            <p:cNvPr id="17" name="Picture 4" descr="flag, usa icon">
              <a:extLst>
                <a:ext uri="{FF2B5EF4-FFF2-40B4-BE49-F238E27FC236}">
                  <a16:creationId xmlns:a16="http://schemas.microsoft.com/office/drawing/2014/main" id="{E56143BC-4B3E-4ED1-9C9A-33B86F96193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39589" y="5960849"/>
              <a:ext cx="304800" cy="2095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1019507F-399D-4AA0-B254-84D75A99262B}"/>
                </a:ext>
              </a:extLst>
            </p:cNvPr>
            <p:cNvSpPr/>
            <p:nvPr/>
          </p:nvSpPr>
          <p:spPr>
            <a:xfrm>
              <a:off x="4643718" y="4807858"/>
              <a:ext cx="4312025" cy="1422400"/>
            </a:xfrm>
            <a:prstGeom prst="rect">
              <a:avLst/>
            </a:prstGeom>
            <a:solidFill>
              <a:srgbClr val="002A5E">
                <a:alpha val="14902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pt-BR" b="1" dirty="0">
                  <a:solidFill>
                    <a:srgbClr val="002A5E"/>
                  </a:solidFill>
                </a:rPr>
                <a:t>Modelos mais complexos, “menos </a:t>
              </a:r>
              <a:r>
                <a:rPr lang="pt-BR" b="1" i="1" dirty="0" err="1">
                  <a:solidFill>
                    <a:srgbClr val="002A5E"/>
                  </a:solidFill>
                </a:rPr>
                <a:t>uplift</a:t>
              </a:r>
              <a:r>
                <a:rPr lang="pt-BR" b="1" dirty="0">
                  <a:solidFill>
                    <a:srgbClr val="002A5E"/>
                  </a:solidFill>
                </a:rPr>
                <a:t>”:</a:t>
              </a:r>
            </a:p>
            <a:p>
              <a:pPr marL="177800" indent="-177800">
                <a:buFont typeface="Arial" panose="020B0604020202020204" pitchFamily="34" charset="0"/>
                <a:buChar char="•"/>
              </a:pPr>
              <a:r>
                <a:rPr lang="pt-BR" b="1" dirty="0">
                  <a:solidFill>
                    <a:srgbClr val="002A5E"/>
                  </a:solidFill>
                </a:rPr>
                <a:t>Fixação não-estrita de decisões inteiras para calcular preços, mais complexa . Com </a:t>
              </a:r>
              <a:r>
                <a:rPr lang="pt-BR" b="1" dirty="0" err="1">
                  <a:solidFill>
                    <a:srgbClr val="002A5E"/>
                  </a:solidFill>
                </a:rPr>
                <a:t>monotonicidade</a:t>
              </a:r>
              <a:r>
                <a:rPr lang="pt-BR" b="1" dirty="0">
                  <a:solidFill>
                    <a:srgbClr val="002A5E"/>
                  </a:solidFill>
                </a:rPr>
                <a:t> e menor volatilidade.</a:t>
              </a:r>
            </a:p>
            <a:p>
              <a:pPr marL="177800" indent="-177800">
                <a:buFont typeface="Arial" panose="020B0604020202020204" pitchFamily="34" charset="0"/>
                <a:buChar char="•"/>
              </a:pPr>
              <a:r>
                <a:rPr lang="pt-BR" b="1" dirty="0">
                  <a:solidFill>
                    <a:srgbClr val="002A5E"/>
                  </a:solidFill>
                </a:rPr>
                <a:t>Ex.: esquema já utilizado no NY-ISO         .</a:t>
              </a:r>
            </a:p>
          </p:txBody>
        </p:sp>
        <p:pic>
          <p:nvPicPr>
            <p:cNvPr id="21" name="Picture 4" descr="flag, usa icon">
              <a:extLst>
                <a:ext uri="{FF2B5EF4-FFF2-40B4-BE49-F238E27FC236}">
                  <a16:creationId xmlns:a16="http://schemas.microsoft.com/office/drawing/2014/main" id="{B7E06F06-103E-4FCA-8CFF-982B653579D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94674" y="5960596"/>
              <a:ext cx="304800" cy="2095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8" name="Speech Bubble: Rectangle 17">
            <a:extLst>
              <a:ext uri="{FF2B5EF4-FFF2-40B4-BE49-F238E27FC236}">
                <a16:creationId xmlns:a16="http://schemas.microsoft.com/office/drawing/2014/main" id="{0CE508BF-8958-453D-A46A-807641339246}"/>
              </a:ext>
            </a:extLst>
          </p:cNvPr>
          <p:cNvSpPr/>
          <p:nvPr/>
        </p:nvSpPr>
        <p:spPr>
          <a:xfrm rot="377078">
            <a:off x="7041564" y="2965294"/>
            <a:ext cx="2002978" cy="378320"/>
          </a:xfrm>
          <a:prstGeom prst="wedgeRectCallout">
            <a:avLst>
              <a:gd name="adj1" fmla="val -34240"/>
              <a:gd name="adj2" fmla="val 7497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" rIns="45720" rtlCol="0" anchor="ctr"/>
          <a:lstStyle/>
          <a:p>
            <a:pPr algn="ctr"/>
            <a:r>
              <a:rPr lang="pt-BR" b="1" dirty="0"/>
              <a:t>Relação c/ expansão</a:t>
            </a:r>
          </a:p>
        </p:txBody>
      </p:sp>
    </p:spTree>
    <p:extLst>
      <p:ext uri="{BB962C8B-B14F-4D97-AF65-F5344CB8AC3E}">
        <p14:creationId xmlns:p14="http://schemas.microsoft.com/office/powerpoint/2010/main" val="3618631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FD5E69E-F047-4A36-B93C-2BA0DB7892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/>
              <a:t>Tratando decisões discretas na formação de preços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A5ECC8-F21E-4732-83CA-A17787904E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2249" y="1465943"/>
            <a:ext cx="8836981" cy="4858658"/>
          </a:xfrm>
        </p:spPr>
        <p:txBody>
          <a:bodyPr>
            <a:normAutofit/>
          </a:bodyPr>
          <a:lstStyle/>
          <a:p>
            <a:r>
              <a:rPr lang="pt-BR" sz="2200" dirty="0"/>
              <a:t>Não cabe aqui comparar alternativas à exaustão, mas exemplificar </a:t>
            </a:r>
            <a:br>
              <a:rPr lang="pt-BR" sz="2200" dirty="0"/>
            </a:br>
            <a:r>
              <a:rPr lang="pt-BR" sz="2200" dirty="0"/>
              <a:t>relações com temas que fazem parte da visão de futuro para o setor.</a:t>
            </a:r>
          </a:p>
          <a:p>
            <a:pPr lvl="1"/>
            <a:endParaRPr lang="pt-BR" sz="2000" dirty="0"/>
          </a:p>
          <a:p>
            <a:pPr>
              <a:spcBef>
                <a:spcPts val="1200"/>
              </a:spcBef>
            </a:pPr>
            <a:r>
              <a:rPr lang="pt-BR" sz="2200" dirty="0"/>
              <a:t>Melhoras no processo de contratação: </a:t>
            </a:r>
          </a:p>
          <a:p>
            <a:pPr marL="0" indent="0">
              <a:buNone/>
            </a:pPr>
            <a:r>
              <a:rPr lang="pt-BR" sz="2200" dirty="0"/>
              <a:t>Entender e valorar estes custos é primeiro passo</a:t>
            </a:r>
            <a:br>
              <a:rPr lang="pt-BR" sz="2200" dirty="0"/>
            </a:br>
            <a:r>
              <a:rPr lang="pt-BR" sz="2200" dirty="0"/>
              <a:t>a aprimorar também a seleção de projetos a </a:t>
            </a:r>
            <a:br>
              <a:rPr lang="pt-BR" sz="2200" dirty="0"/>
            </a:br>
            <a:r>
              <a:rPr lang="pt-BR" sz="2200" dirty="0"/>
              <a:t>contratar, determinando critérios de competição</a:t>
            </a:r>
            <a:br>
              <a:rPr lang="pt-BR" sz="2200" dirty="0"/>
            </a:br>
            <a:r>
              <a:rPr lang="pt-BR" sz="2200" dirty="0"/>
              <a:t>para que mercado entregue expansão ótima.</a:t>
            </a:r>
          </a:p>
          <a:p>
            <a:pPr>
              <a:spcBef>
                <a:spcPts val="2400"/>
              </a:spcBef>
            </a:pPr>
            <a:r>
              <a:rPr lang="pt-BR" sz="2200" dirty="0"/>
              <a:t>Decisão de forma exata de operacionalização:</a:t>
            </a:r>
          </a:p>
          <a:p>
            <a:pPr marL="0" indent="0">
              <a:buNone/>
            </a:pPr>
            <a:r>
              <a:rPr lang="pt-BR" sz="2200" dirty="0"/>
              <a:t>Para as análises da forma exata de operacionalizar,</a:t>
            </a:r>
            <a:br>
              <a:rPr lang="pt-BR" sz="2200" dirty="0"/>
            </a:br>
            <a:r>
              <a:rPr lang="pt-BR" sz="2200" dirty="0"/>
              <a:t>é importante conhecer a alternativa selecionada </a:t>
            </a:r>
            <a:br>
              <a:rPr lang="pt-BR" sz="2200" dirty="0"/>
            </a:br>
            <a:r>
              <a:rPr lang="pt-BR" sz="2200" dirty="0"/>
              <a:t>para o tratamento de custos e restrições </a:t>
            </a:r>
            <a:br>
              <a:rPr lang="pt-BR" sz="2200" dirty="0"/>
            </a:br>
            <a:r>
              <a:rPr lang="pt-BR" sz="2200" dirty="0"/>
              <a:t>de ciclagem (item anterior desta apresentação).</a:t>
            </a:r>
          </a:p>
          <a:p>
            <a:endParaRPr lang="pt-BR" sz="2200" dirty="0"/>
          </a:p>
        </p:txBody>
      </p:sp>
      <p:sp>
        <p:nvSpPr>
          <p:cNvPr id="5" name="Espaço Reservado para Rodapé 8">
            <a:extLst>
              <a:ext uri="{FF2B5EF4-FFF2-40B4-BE49-F238E27FC236}">
                <a16:creationId xmlns:a16="http://schemas.microsoft.com/office/drawing/2014/main" id="{F54B16FC-DE68-410B-A76A-E5AF458D64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22249" y="834106"/>
            <a:ext cx="8836981" cy="37150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00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pPr algn="l"/>
            <a:r>
              <a:rPr lang="pt-BR" dirty="0"/>
              <a:t>Entendendo implicações e relações com outros itens</a:t>
            </a:r>
          </a:p>
        </p:txBody>
      </p:sp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ABCCB196-2A8B-4345-A0F9-BE445D5A56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4" y="6439324"/>
            <a:ext cx="37220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712045A-4895-4914-9512-7EB6474F0618}" type="slidenum">
              <a:rPr lang="pt-BR" smtClean="0"/>
              <a:pPr/>
              <a:t>11</a:t>
            </a:fld>
            <a:endParaRPr lang="pt-B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ECF44B0-1C18-498C-B4EB-A2E78A23895D}"/>
              </a:ext>
            </a:extLst>
          </p:cNvPr>
          <p:cNvSpPr/>
          <p:nvPr/>
        </p:nvSpPr>
        <p:spPr>
          <a:xfrm>
            <a:off x="6172200" y="2514600"/>
            <a:ext cx="2848930" cy="1447800"/>
          </a:xfrm>
          <a:prstGeom prst="rect">
            <a:avLst/>
          </a:prstGeom>
          <a:solidFill>
            <a:srgbClr val="002A5E">
              <a:alpha val="1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b="1" dirty="0">
                <a:solidFill>
                  <a:srgbClr val="002A5E"/>
                </a:solidFill>
              </a:rPr>
              <a:t>Relação com identificação de necessidades sistêmicas e capacidade de projetos atendê-las (“valoração de atributos”) na contratação</a:t>
            </a:r>
          </a:p>
        </p:txBody>
      </p:sp>
      <p:sp>
        <p:nvSpPr>
          <p:cNvPr id="11" name="Arc 10">
            <a:extLst>
              <a:ext uri="{FF2B5EF4-FFF2-40B4-BE49-F238E27FC236}">
                <a16:creationId xmlns:a16="http://schemas.microsoft.com/office/drawing/2014/main" id="{E1066D50-AD1A-47C8-A944-1569FAFD65DE}"/>
              </a:ext>
            </a:extLst>
          </p:cNvPr>
          <p:cNvSpPr/>
          <p:nvPr/>
        </p:nvSpPr>
        <p:spPr>
          <a:xfrm rot="20242662">
            <a:off x="5112166" y="2594343"/>
            <a:ext cx="1070190" cy="583514"/>
          </a:xfrm>
          <a:prstGeom prst="arc">
            <a:avLst>
              <a:gd name="adj1" fmla="val 13111325"/>
              <a:gd name="adj2" fmla="val 0"/>
            </a:avLst>
          </a:prstGeom>
          <a:ln>
            <a:solidFill>
              <a:srgbClr val="002A5E"/>
            </a:solidFill>
            <a:headEnd type="none" w="med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942DB85-16C9-487D-9167-4629CFC9FF78}"/>
              </a:ext>
            </a:extLst>
          </p:cNvPr>
          <p:cNvSpPr/>
          <p:nvPr/>
        </p:nvSpPr>
        <p:spPr>
          <a:xfrm>
            <a:off x="6172200" y="4604488"/>
            <a:ext cx="2848930" cy="1593112"/>
          </a:xfrm>
          <a:prstGeom prst="rect">
            <a:avLst/>
          </a:prstGeom>
          <a:solidFill>
            <a:srgbClr val="002A5E">
              <a:alpha val="1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b="1" dirty="0">
                <a:solidFill>
                  <a:srgbClr val="002A5E"/>
                </a:solidFill>
              </a:rPr>
              <a:t>Decisão idealmente tomada em conjunto com a decisão do item anterior desta apresentação</a:t>
            </a:r>
          </a:p>
        </p:txBody>
      </p:sp>
      <p:sp>
        <p:nvSpPr>
          <p:cNvPr id="17" name="Arc 16">
            <a:extLst>
              <a:ext uri="{FF2B5EF4-FFF2-40B4-BE49-F238E27FC236}">
                <a16:creationId xmlns:a16="http://schemas.microsoft.com/office/drawing/2014/main" id="{FA2F2C21-88B9-4FDF-A64C-62A082E25330}"/>
              </a:ext>
            </a:extLst>
          </p:cNvPr>
          <p:cNvSpPr/>
          <p:nvPr/>
        </p:nvSpPr>
        <p:spPr>
          <a:xfrm rot="20242662">
            <a:off x="5112166" y="4684231"/>
            <a:ext cx="1070190" cy="583514"/>
          </a:xfrm>
          <a:prstGeom prst="arc">
            <a:avLst>
              <a:gd name="adj1" fmla="val 18425587"/>
              <a:gd name="adj2" fmla="val 0"/>
            </a:avLst>
          </a:prstGeom>
          <a:ln>
            <a:solidFill>
              <a:srgbClr val="002A5E"/>
            </a:solidFill>
            <a:headEnd type="none" w="med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3793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  <p:bldP spid="16" grpId="0" animBg="1"/>
      <p:bldP spid="1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FD5E69E-F047-4A36-B93C-2BA0DB7892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Temário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A5ECC8-F21E-4732-83CA-A17787904E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20000"/>
              </a:lnSpc>
            </a:pPr>
            <a:endParaRPr lang="pt-BR" dirty="0"/>
          </a:p>
          <a:p>
            <a:pPr>
              <a:lnSpc>
                <a:spcPct val="120000"/>
              </a:lnSpc>
            </a:pPr>
            <a:r>
              <a:rPr lang="pt-BR" dirty="0">
                <a:solidFill>
                  <a:schemeClr val="bg1">
                    <a:lumMod val="65000"/>
                  </a:schemeClr>
                </a:solidFill>
              </a:rPr>
              <a:t>Objetivos </a:t>
            </a:r>
          </a:p>
          <a:p>
            <a:pPr>
              <a:lnSpc>
                <a:spcPct val="120000"/>
              </a:lnSpc>
            </a:pPr>
            <a:r>
              <a:rPr lang="pt-BR" dirty="0">
                <a:solidFill>
                  <a:schemeClr val="bg1">
                    <a:lumMod val="65000"/>
                  </a:schemeClr>
                </a:solidFill>
              </a:rPr>
              <a:t>Olhando para o futuro: exemplos selecionados</a:t>
            </a:r>
          </a:p>
          <a:p>
            <a:pPr>
              <a:lnSpc>
                <a:spcPct val="120000"/>
              </a:lnSpc>
            </a:pPr>
            <a:r>
              <a:rPr lang="pt-BR" dirty="0"/>
              <a:t>Desenhos coesos e ajustados ao futuro</a:t>
            </a:r>
          </a:p>
        </p:txBody>
      </p:sp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B260CF0E-444C-4C33-BB66-AC6B954F6D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4" y="6439324"/>
            <a:ext cx="37220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712045A-4895-4914-9512-7EB6474F0618}" type="slidenum">
              <a:rPr lang="pt-BR" smtClean="0"/>
              <a:pPr/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533850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FD5E69E-F047-4A36-B93C-2BA0DB7892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Decisão tomada olhando presente e futuro</a:t>
            </a:r>
          </a:p>
        </p:txBody>
      </p:sp>
      <p:sp>
        <p:nvSpPr>
          <p:cNvPr id="5" name="Espaço Reservado para Rodapé 8">
            <a:extLst>
              <a:ext uri="{FF2B5EF4-FFF2-40B4-BE49-F238E27FC236}">
                <a16:creationId xmlns:a16="http://schemas.microsoft.com/office/drawing/2014/main" id="{F54B16FC-DE68-410B-A76A-E5AF458D64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22249" y="819592"/>
            <a:ext cx="8836981" cy="37150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00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pPr algn="l"/>
            <a:r>
              <a:rPr lang="pt-BR" dirty="0"/>
              <a:t>Exemplificando interações com o exemplo de elementos abordados na apresentação</a:t>
            </a:r>
          </a:p>
        </p:txBody>
      </p:sp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CC2ACA2B-AAFF-49CF-AB63-10C8ACA033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4" y="6439324"/>
            <a:ext cx="37220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712045A-4895-4914-9512-7EB6474F0618}" type="slidenum">
              <a:rPr lang="pt-BR" smtClean="0"/>
              <a:pPr/>
              <a:t>13</a:t>
            </a:fld>
            <a:endParaRPr lang="pt-BR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6C3DF0D-29AC-4D0F-990D-A24E004153DE}"/>
              </a:ext>
            </a:extLst>
          </p:cNvPr>
          <p:cNvSpPr/>
          <p:nvPr/>
        </p:nvSpPr>
        <p:spPr>
          <a:xfrm>
            <a:off x="1407480" y="1411916"/>
            <a:ext cx="2470150" cy="1173191"/>
          </a:xfrm>
          <a:prstGeom prst="rect">
            <a:avLst/>
          </a:prstGeom>
          <a:solidFill>
            <a:srgbClr val="002A5E">
              <a:alpha val="25098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576" rIns="18288" rtlCol="0" anchor="ctr"/>
          <a:lstStyle/>
          <a:p>
            <a:pPr>
              <a:lnSpc>
                <a:spcPct val="92000"/>
              </a:lnSpc>
            </a:pPr>
            <a:r>
              <a:rPr lang="pt-BR" sz="1600" b="1" dirty="0">
                <a:solidFill>
                  <a:srgbClr val="002A5E"/>
                </a:solidFill>
              </a:rPr>
              <a:t>Tratamento de custos e restrições de ciclagem, modulação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8D95CD0-C9AA-45B4-8DB0-C1ACC295C0BC}"/>
              </a:ext>
            </a:extLst>
          </p:cNvPr>
          <p:cNvSpPr/>
          <p:nvPr/>
        </p:nvSpPr>
        <p:spPr>
          <a:xfrm>
            <a:off x="1407480" y="2638372"/>
            <a:ext cx="2470150" cy="1173193"/>
          </a:xfrm>
          <a:prstGeom prst="rect">
            <a:avLst/>
          </a:prstGeom>
          <a:solidFill>
            <a:srgbClr val="002A5E">
              <a:alpha val="1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576" rIns="18288" rtlCol="0" anchor="ctr"/>
          <a:lstStyle/>
          <a:p>
            <a:pPr>
              <a:lnSpc>
                <a:spcPct val="92000"/>
              </a:lnSpc>
            </a:pPr>
            <a:r>
              <a:rPr lang="pt-BR" sz="1600" b="1" dirty="0">
                <a:solidFill>
                  <a:srgbClr val="002A5E"/>
                </a:solidFill>
              </a:rPr>
              <a:t>Tratamento explícito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C4A30B1-BB0E-4120-B7DE-543CC61EF537}"/>
              </a:ext>
            </a:extLst>
          </p:cNvPr>
          <p:cNvSpPr/>
          <p:nvPr/>
        </p:nvSpPr>
        <p:spPr>
          <a:xfrm>
            <a:off x="1407480" y="3864828"/>
            <a:ext cx="2470150" cy="1173193"/>
          </a:xfrm>
          <a:prstGeom prst="rect">
            <a:avLst/>
          </a:prstGeom>
          <a:solidFill>
            <a:srgbClr val="002A5E">
              <a:alpha val="1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576" rIns="18288" rtlCol="0" anchor="ctr"/>
          <a:lstStyle/>
          <a:p>
            <a:pPr>
              <a:lnSpc>
                <a:spcPct val="92000"/>
              </a:lnSpc>
            </a:pPr>
            <a:r>
              <a:rPr lang="pt-BR" sz="1600" b="1" dirty="0">
                <a:solidFill>
                  <a:srgbClr val="002A5E"/>
                </a:solidFill>
              </a:rPr>
              <a:t>• Variabilidade de curto prazo já se incrementa no SIN.</a:t>
            </a:r>
          </a:p>
          <a:p>
            <a:pPr>
              <a:lnSpc>
                <a:spcPct val="92000"/>
              </a:lnSpc>
            </a:pPr>
            <a:r>
              <a:rPr lang="pt-BR" sz="1600" b="1" dirty="0">
                <a:solidFill>
                  <a:srgbClr val="002A5E"/>
                </a:solidFill>
              </a:rPr>
              <a:t>• Eficiência da operação, sinalização econômica.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32E953F-A017-418C-8571-B7A406C30B14}"/>
              </a:ext>
            </a:extLst>
          </p:cNvPr>
          <p:cNvSpPr/>
          <p:nvPr/>
        </p:nvSpPr>
        <p:spPr>
          <a:xfrm>
            <a:off x="1407480" y="5091285"/>
            <a:ext cx="2470150" cy="1173193"/>
          </a:xfrm>
          <a:prstGeom prst="rect">
            <a:avLst/>
          </a:prstGeom>
          <a:solidFill>
            <a:srgbClr val="002A5E">
              <a:alpha val="1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576" rIns="18288" rtlCol="0" anchor="ctr"/>
          <a:lstStyle/>
          <a:p>
            <a:pPr>
              <a:lnSpc>
                <a:spcPct val="92000"/>
              </a:lnSpc>
            </a:pPr>
            <a:r>
              <a:rPr lang="pt-BR" sz="1600" b="1" dirty="0">
                <a:solidFill>
                  <a:srgbClr val="002A5E"/>
                </a:solidFill>
              </a:rPr>
              <a:t>• Serviços ancilares: aquisição competitiva, </a:t>
            </a:r>
            <a:r>
              <a:rPr lang="pt-BR" sz="1600" b="1" dirty="0" err="1">
                <a:solidFill>
                  <a:srgbClr val="002A5E"/>
                </a:solidFill>
              </a:rPr>
              <a:t>co-otimização</a:t>
            </a:r>
            <a:r>
              <a:rPr lang="pt-BR" sz="1600" b="1" dirty="0">
                <a:solidFill>
                  <a:srgbClr val="002A5E"/>
                </a:solidFill>
              </a:rPr>
              <a:t>.</a:t>
            </a:r>
          </a:p>
          <a:p>
            <a:pPr>
              <a:lnSpc>
                <a:spcPct val="92000"/>
              </a:lnSpc>
            </a:pPr>
            <a:r>
              <a:rPr lang="pt-BR" sz="1600" b="1" dirty="0">
                <a:solidFill>
                  <a:srgbClr val="002A5E"/>
                </a:solidFill>
              </a:rPr>
              <a:t>• Flexível a formação </a:t>
            </a:r>
            <a:br>
              <a:rPr lang="en-US" sz="1600" b="1" dirty="0">
                <a:solidFill>
                  <a:srgbClr val="002A5E"/>
                </a:solidFill>
              </a:rPr>
            </a:br>
            <a:r>
              <a:rPr lang="pt-BR" sz="1600" b="1" dirty="0">
                <a:solidFill>
                  <a:srgbClr val="002A5E"/>
                </a:solidFill>
              </a:rPr>
              <a:t>de preços por ofertas.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2ADFBD5-C08C-47DA-8203-D541355FD75D}"/>
              </a:ext>
            </a:extLst>
          </p:cNvPr>
          <p:cNvSpPr/>
          <p:nvPr/>
        </p:nvSpPr>
        <p:spPr>
          <a:xfrm>
            <a:off x="6550980" y="1413164"/>
            <a:ext cx="2470150" cy="1173191"/>
          </a:xfrm>
          <a:prstGeom prst="rect">
            <a:avLst/>
          </a:prstGeom>
          <a:solidFill>
            <a:srgbClr val="002A5E">
              <a:alpha val="25098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576" rIns="18288" rtlCol="0" anchor="ctr"/>
          <a:lstStyle/>
          <a:p>
            <a:pPr>
              <a:lnSpc>
                <a:spcPct val="92000"/>
              </a:lnSpc>
            </a:pPr>
            <a:r>
              <a:rPr lang="pt-BR" sz="1600" b="1" dirty="0">
                <a:solidFill>
                  <a:srgbClr val="002A5E"/>
                </a:solidFill>
              </a:rPr>
              <a:t>Tratamento de decisões discretas na formação de preços e determinação </a:t>
            </a:r>
            <a:r>
              <a:rPr lang="pt-BR" sz="1600" b="1" i="1" dirty="0" err="1">
                <a:solidFill>
                  <a:srgbClr val="002A5E"/>
                </a:solidFill>
              </a:rPr>
              <a:t>uplifts</a:t>
            </a:r>
            <a:endParaRPr lang="pt-BR" sz="1600" b="1" dirty="0">
              <a:solidFill>
                <a:srgbClr val="002A5E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442B943-B325-4D6E-B100-2604F4A4BE92}"/>
              </a:ext>
            </a:extLst>
          </p:cNvPr>
          <p:cNvSpPr/>
          <p:nvPr/>
        </p:nvSpPr>
        <p:spPr>
          <a:xfrm>
            <a:off x="6550980" y="2639620"/>
            <a:ext cx="2470150" cy="1173193"/>
          </a:xfrm>
          <a:prstGeom prst="rect">
            <a:avLst/>
          </a:prstGeom>
          <a:solidFill>
            <a:srgbClr val="002A5E">
              <a:alpha val="1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576" rIns="18288" rtlCol="0" anchor="ctr"/>
          <a:lstStyle/>
          <a:p>
            <a:pPr>
              <a:lnSpc>
                <a:spcPct val="92000"/>
              </a:lnSpc>
            </a:pPr>
            <a:r>
              <a:rPr lang="pt-BR" sz="1600" b="1" dirty="0">
                <a:solidFill>
                  <a:srgbClr val="002A5E"/>
                </a:solidFill>
              </a:rPr>
              <a:t>Fixação estrita: </a:t>
            </a:r>
            <a:br>
              <a:rPr lang="pt-BR" sz="1600" b="1" dirty="0">
                <a:solidFill>
                  <a:srgbClr val="002A5E"/>
                </a:solidFill>
              </a:rPr>
            </a:br>
            <a:r>
              <a:rPr lang="pt-BR" sz="1600" b="1" dirty="0">
                <a:solidFill>
                  <a:srgbClr val="002A5E"/>
                </a:solidFill>
              </a:rPr>
              <a:t>mais simples, </a:t>
            </a:r>
            <a:br>
              <a:rPr lang="pt-BR" sz="1600" b="1" dirty="0">
                <a:solidFill>
                  <a:srgbClr val="002A5E"/>
                </a:solidFill>
              </a:rPr>
            </a:br>
            <a:r>
              <a:rPr lang="pt-BR" sz="1600" b="1" dirty="0">
                <a:solidFill>
                  <a:srgbClr val="002A5E"/>
                </a:solidFill>
              </a:rPr>
              <a:t>embora mais volátil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6D9D1BB1-E448-4CD3-B798-68917755C285}"/>
              </a:ext>
            </a:extLst>
          </p:cNvPr>
          <p:cNvSpPr/>
          <p:nvPr/>
        </p:nvSpPr>
        <p:spPr>
          <a:xfrm>
            <a:off x="6550980" y="3866076"/>
            <a:ext cx="2470150" cy="1173193"/>
          </a:xfrm>
          <a:prstGeom prst="rect">
            <a:avLst/>
          </a:prstGeom>
          <a:solidFill>
            <a:srgbClr val="002A5E">
              <a:alpha val="1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576" rIns="18288" rtlCol="0" anchor="ctr"/>
          <a:lstStyle/>
          <a:p>
            <a:pPr>
              <a:lnSpc>
                <a:spcPct val="92000"/>
              </a:lnSpc>
            </a:pPr>
            <a:r>
              <a:rPr lang="pt-BR" sz="1600" b="1" dirty="0">
                <a:solidFill>
                  <a:srgbClr val="002A5E"/>
                </a:solidFill>
              </a:rPr>
              <a:t>Recuperação de custos, atração de capital.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8A49DDC-007B-4F9C-9C41-9D175F22C8B9}"/>
              </a:ext>
            </a:extLst>
          </p:cNvPr>
          <p:cNvSpPr/>
          <p:nvPr/>
        </p:nvSpPr>
        <p:spPr>
          <a:xfrm>
            <a:off x="6550980" y="5092533"/>
            <a:ext cx="2470150" cy="1173193"/>
          </a:xfrm>
          <a:prstGeom prst="rect">
            <a:avLst/>
          </a:prstGeom>
          <a:solidFill>
            <a:srgbClr val="002A5E">
              <a:alpha val="1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576" rIns="18288" rtlCol="0" anchor="ctr"/>
          <a:lstStyle/>
          <a:p>
            <a:pPr>
              <a:lnSpc>
                <a:spcPct val="92000"/>
              </a:lnSpc>
            </a:pPr>
            <a:r>
              <a:rPr lang="pt-BR" sz="1600" b="1" dirty="0">
                <a:solidFill>
                  <a:srgbClr val="002A5E"/>
                </a:solidFill>
              </a:rPr>
              <a:t>Valoração de atributos ao guiar a expansão competitiva.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1660A6C-4EF4-4690-908B-B26E37610EE9}"/>
              </a:ext>
            </a:extLst>
          </p:cNvPr>
          <p:cNvSpPr/>
          <p:nvPr/>
        </p:nvSpPr>
        <p:spPr>
          <a:xfrm>
            <a:off x="3985580" y="1411916"/>
            <a:ext cx="2470150" cy="1173191"/>
          </a:xfrm>
          <a:prstGeom prst="rect">
            <a:avLst/>
          </a:prstGeom>
          <a:solidFill>
            <a:srgbClr val="002A5E">
              <a:alpha val="25098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576" rIns="18288" rtlCol="0" anchor="ctr"/>
          <a:lstStyle/>
          <a:p>
            <a:pPr>
              <a:lnSpc>
                <a:spcPct val="92000"/>
              </a:lnSpc>
            </a:pPr>
            <a:r>
              <a:rPr lang="pt-BR" sz="1600" b="1" dirty="0">
                <a:solidFill>
                  <a:srgbClr val="002A5E"/>
                </a:solidFill>
              </a:rPr>
              <a:t>Mercados múltiplos para programação e liquidação 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406E494B-790F-4C1D-BEC7-14B7F0075F57}"/>
              </a:ext>
            </a:extLst>
          </p:cNvPr>
          <p:cNvSpPr/>
          <p:nvPr/>
        </p:nvSpPr>
        <p:spPr>
          <a:xfrm>
            <a:off x="3985580" y="2638372"/>
            <a:ext cx="2470150" cy="1173193"/>
          </a:xfrm>
          <a:prstGeom prst="rect">
            <a:avLst/>
          </a:prstGeom>
          <a:solidFill>
            <a:srgbClr val="002A5E">
              <a:alpha val="1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576" rIns="18288" rtlCol="0" anchor="ctr"/>
          <a:lstStyle/>
          <a:p>
            <a:pPr>
              <a:lnSpc>
                <a:spcPct val="92000"/>
              </a:lnSpc>
            </a:pPr>
            <a:r>
              <a:rPr lang="pt-BR" sz="1600" b="1" dirty="0">
                <a:solidFill>
                  <a:srgbClr val="002A5E"/>
                </a:solidFill>
              </a:rPr>
              <a:t>Com mercados </a:t>
            </a:r>
            <a:r>
              <a:rPr lang="pt-BR" sz="1600" b="1">
                <a:solidFill>
                  <a:srgbClr val="002A5E"/>
                </a:solidFill>
              </a:rPr>
              <a:t>múltiplos </a:t>
            </a:r>
            <a:br>
              <a:rPr lang="pt-BR" sz="1600" b="1">
                <a:solidFill>
                  <a:srgbClr val="002A5E"/>
                </a:solidFill>
              </a:rPr>
            </a:br>
            <a:r>
              <a:rPr lang="pt-BR" sz="1600" b="1">
                <a:solidFill>
                  <a:srgbClr val="002A5E"/>
                </a:solidFill>
              </a:rPr>
              <a:t>(</a:t>
            </a:r>
            <a:r>
              <a:rPr lang="pt-BR" sz="1600" b="1" dirty="0">
                <a:solidFill>
                  <a:srgbClr val="002A5E"/>
                </a:solidFill>
              </a:rPr>
              <a:t>ao menos DA + RT)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2DECB97-A5A5-4DBD-A734-B26B39CF9F52}"/>
              </a:ext>
            </a:extLst>
          </p:cNvPr>
          <p:cNvSpPr/>
          <p:nvPr/>
        </p:nvSpPr>
        <p:spPr>
          <a:xfrm>
            <a:off x="3985580" y="3864828"/>
            <a:ext cx="2470150" cy="1173193"/>
          </a:xfrm>
          <a:prstGeom prst="rect">
            <a:avLst/>
          </a:prstGeom>
          <a:solidFill>
            <a:srgbClr val="002A5E">
              <a:alpha val="1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576" rIns="18288" rtlCol="0" anchor="ctr"/>
          <a:lstStyle/>
          <a:p>
            <a:pPr>
              <a:lnSpc>
                <a:spcPct val="92000"/>
              </a:lnSpc>
            </a:pPr>
            <a:r>
              <a:rPr lang="pt-BR" sz="1600" b="1" dirty="0">
                <a:solidFill>
                  <a:srgbClr val="002A5E"/>
                </a:solidFill>
              </a:rPr>
              <a:t>Sinalização eficiente (RT), dando flexibilidade à operação e evitando volatilidade de preços (DA). 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418BCC1-A403-462B-B8D2-B1E964C7D474}"/>
              </a:ext>
            </a:extLst>
          </p:cNvPr>
          <p:cNvSpPr/>
          <p:nvPr/>
        </p:nvSpPr>
        <p:spPr>
          <a:xfrm>
            <a:off x="3985580" y="5091285"/>
            <a:ext cx="2470150" cy="1173193"/>
          </a:xfrm>
          <a:prstGeom prst="rect">
            <a:avLst/>
          </a:prstGeom>
          <a:solidFill>
            <a:srgbClr val="002A5E">
              <a:alpha val="1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576" rIns="18288" rtlCol="0" anchor="ctr"/>
          <a:lstStyle/>
          <a:p>
            <a:pPr>
              <a:lnSpc>
                <a:spcPct val="92000"/>
              </a:lnSpc>
            </a:pPr>
            <a:r>
              <a:rPr lang="pt-BR" sz="1600" b="1" dirty="0">
                <a:solidFill>
                  <a:srgbClr val="002A5E"/>
                </a:solidFill>
              </a:rPr>
              <a:t>• Incrementar papel de sinais de preços e fornecer instrumentos de gestão de riscos a geradores. • Ajuda a mitigar poder de mercado.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EC86FCFB-5231-47F3-B846-6C53B693B0CD}"/>
              </a:ext>
            </a:extLst>
          </p:cNvPr>
          <p:cNvSpPr/>
          <p:nvPr/>
        </p:nvSpPr>
        <p:spPr>
          <a:xfrm>
            <a:off x="99380" y="1411916"/>
            <a:ext cx="1187450" cy="1173191"/>
          </a:xfrm>
          <a:prstGeom prst="rect">
            <a:avLst/>
          </a:prstGeom>
          <a:solidFill>
            <a:srgbClr val="002A5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92000"/>
              </a:lnSpc>
            </a:pPr>
            <a:r>
              <a:rPr lang="pt-BR" sz="1600" b="1" dirty="0">
                <a:solidFill>
                  <a:schemeClr val="bg1"/>
                </a:solidFill>
              </a:rPr>
              <a:t>Dimensão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154DE98-4CEE-4F71-9D66-638D0B224A6B}"/>
              </a:ext>
            </a:extLst>
          </p:cNvPr>
          <p:cNvSpPr/>
          <p:nvPr/>
        </p:nvSpPr>
        <p:spPr>
          <a:xfrm>
            <a:off x="99380" y="2638372"/>
            <a:ext cx="1187450" cy="1173193"/>
          </a:xfrm>
          <a:prstGeom prst="rect">
            <a:avLst/>
          </a:prstGeom>
          <a:solidFill>
            <a:srgbClr val="002A5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92000"/>
              </a:lnSpc>
            </a:pPr>
            <a:r>
              <a:rPr lang="pt-BR" sz="1600" b="1" dirty="0">
                <a:solidFill>
                  <a:schemeClr val="bg1"/>
                </a:solidFill>
              </a:rPr>
              <a:t>Alternativa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9645313-3EE2-4FE3-92C1-11569618835C}"/>
              </a:ext>
            </a:extLst>
          </p:cNvPr>
          <p:cNvSpPr/>
          <p:nvPr/>
        </p:nvSpPr>
        <p:spPr>
          <a:xfrm>
            <a:off x="99380" y="3864828"/>
            <a:ext cx="1187450" cy="1173193"/>
          </a:xfrm>
          <a:prstGeom prst="rect">
            <a:avLst/>
          </a:prstGeom>
          <a:solidFill>
            <a:srgbClr val="002A5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92000"/>
              </a:lnSpc>
            </a:pPr>
            <a:r>
              <a:rPr lang="pt-BR" sz="1600" b="1" dirty="0">
                <a:solidFill>
                  <a:schemeClr val="bg1"/>
                </a:solidFill>
              </a:rPr>
              <a:t>Interação com temas relevantes já no presente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FD2915A2-F409-4B75-91F8-420E090B228F}"/>
              </a:ext>
            </a:extLst>
          </p:cNvPr>
          <p:cNvSpPr/>
          <p:nvPr/>
        </p:nvSpPr>
        <p:spPr>
          <a:xfrm>
            <a:off x="99380" y="5091285"/>
            <a:ext cx="1187450" cy="1173193"/>
          </a:xfrm>
          <a:prstGeom prst="rect">
            <a:avLst/>
          </a:prstGeom>
          <a:solidFill>
            <a:srgbClr val="002A5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92000"/>
              </a:lnSpc>
            </a:pPr>
            <a:r>
              <a:rPr lang="pt-BR" sz="1600" b="1" dirty="0">
                <a:solidFill>
                  <a:schemeClr val="bg1"/>
                </a:solidFill>
              </a:rPr>
              <a:t>Interação com elementos da visão de futuro</a:t>
            </a:r>
          </a:p>
        </p:txBody>
      </p:sp>
    </p:spTree>
    <p:extLst>
      <p:ext uri="{BB962C8B-B14F-4D97-AF65-F5344CB8AC3E}">
        <p14:creationId xmlns:p14="http://schemas.microsoft.com/office/powerpoint/2010/main" val="11338350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FD5E69E-F047-4A36-B93C-2BA0DB7892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Decisão tomada olhando presente e futuro</a:t>
            </a:r>
          </a:p>
        </p:txBody>
      </p:sp>
      <p:sp>
        <p:nvSpPr>
          <p:cNvPr id="5" name="Espaço Reservado para Rodapé 8">
            <a:extLst>
              <a:ext uri="{FF2B5EF4-FFF2-40B4-BE49-F238E27FC236}">
                <a16:creationId xmlns:a16="http://schemas.microsoft.com/office/drawing/2014/main" id="{F54B16FC-DE68-410B-A76A-E5AF458D64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22249" y="819592"/>
            <a:ext cx="8836981" cy="37150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00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pPr algn="l"/>
            <a:r>
              <a:rPr lang="pt-BR" dirty="0"/>
              <a:t>Exemplificando interações com o exemplo de elementos abordados na apresentação</a:t>
            </a:r>
          </a:p>
        </p:txBody>
      </p:sp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CC2ACA2B-AAFF-49CF-AB63-10C8ACA033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4" y="6439324"/>
            <a:ext cx="37220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712045A-4895-4914-9512-7EB6474F0618}" type="slidenum">
              <a:rPr lang="pt-BR" smtClean="0"/>
              <a:pPr/>
              <a:t>14</a:t>
            </a:fld>
            <a:endParaRPr lang="pt-BR"/>
          </a:p>
        </p:txBody>
      </p:sp>
      <p:sp>
        <p:nvSpPr>
          <p:cNvPr id="21" name="Content Placeholder 3">
            <a:extLst>
              <a:ext uri="{FF2B5EF4-FFF2-40B4-BE49-F238E27FC236}">
                <a16:creationId xmlns:a16="http://schemas.microsoft.com/office/drawing/2014/main" id="{852AA78A-997E-4E21-BAAC-77F519D39F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2249" y="1625600"/>
            <a:ext cx="8836981" cy="4698999"/>
          </a:xfrm>
        </p:spPr>
        <p:txBody>
          <a:bodyPr>
            <a:normAutofit/>
          </a:bodyPr>
          <a:lstStyle/>
          <a:p>
            <a:pPr marL="171450" indent="-171450"/>
            <a:r>
              <a:rPr lang="pt-BR" dirty="0"/>
              <a:t>Deve-se, naturalmente, considerar os benefícios que já podem </a:t>
            </a:r>
            <a:br>
              <a:rPr lang="pt-BR" dirty="0"/>
            </a:br>
            <a:r>
              <a:rPr lang="pt-BR" dirty="0"/>
              <a:t>ser obtidos no presente ao tomar as decisões. </a:t>
            </a:r>
          </a:p>
          <a:p>
            <a:pPr marL="171450" indent="-171450"/>
            <a:r>
              <a:rPr lang="pt-BR" dirty="0"/>
              <a:t>Mas neste exercício já devemos pensar em como catalisar, com nossas escolhas, os elementos da visão de futuro.</a:t>
            </a:r>
          </a:p>
          <a:p>
            <a:pPr marL="171450" indent="-171450"/>
            <a:r>
              <a:rPr lang="pt-BR" dirty="0"/>
              <a:t>Olhar para temas de futuro </a:t>
            </a:r>
            <a:r>
              <a:rPr lang="pt-BR" i="1" dirty="0"/>
              <a:t>não</a:t>
            </a:r>
            <a:r>
              <a:rPr lang="pt-BR" dirty="0"/>
              <a:t> é desculpa para atrasar decisão agora – basta deixar decisão robusta, flexível e adaptada a </a:t>
            </a:r>
            <a:br>
              <a:rPr lang="pt-BR" dirty="0"/>
            </a:br>
            <a:r>
              <a:rPr lang="pt-BR" dirty="0"/>
              <a:t>caminho que se quer adotar.</a:t>
            </a:r>
          </a:p>
          <a:p>
            <a:pPr marL="171450" indent="-171450"/>
            <a:r>
              <a:rPr lang="pt-BR" dirty="0"/>
              <a:t>Os exemplos do slide anterior não são exaustivos, mas ilustram </a:t>
            </a:r>
            <a:br>
              <a:rPr lang="pt-BR" dirty="0"/>
            </a:br>
            <a:r>
              <a:rPr lang="pt-BR" dirty="0"/>
              <a:t>esta dimensão da tomada de decisão.</a:t>
            </a:r>
          </a:p>
          <a:p>
            <a:pPr marL="171450" indent="-171450"/>
            <a:r>
              <a:rPr lang="pt-BR" b="1" dirty="0"/>
              <a:t>Contribua à Consulta Pública nº 42!</a:t>
            </a:r>
            <a:br>
              <a:rPr lang="pt-BR" dirty="0"/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001265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5500914" y="4495833"/>
            <a:ext cx="33310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pt-BR" sz="1600" dirty="0">
                <a:solidFill>
                  <a:schemeClr val="bg1"/>
                </a:solidFill>
                <a:latin typeface="+mj-lt"/>
                <a:cs typeface="Calibri" pitchFamily="34" charset="0"/>
              </a:rPr>
              <a:t>Avenida Rio Branco, 1 - 11</a:t>
            </a:r>
            <a:r>
              <a:rPr lang="pt-BR" sz="1600" baseline="30000" dirty="0">
                <a:solidFill>
                  <a:schemeClr val="bg1"/>
                </a:solidFill>
                <a:latin typeface="+mj-lt"/>
                <a:cs typeface="Calibri" pitchFamily="34" charset="0"/>
              </a:rPr>
              <a:t>o</a:t>
            </a:r>
            <a:r>
              <a:rPr lang="pt-BR" sz="1600" dirty="0">
                <a:solidFill>
                  <a:schemeClr val="bg1"/>
                </a:solidFill>
                <a:latin typeface="+mj-lt"/>
                <a:cs typeface="Calibri" pitchFamily="34" charset="0"/>
              </a:rPr>
              <a:t>  andar  </a:t>
            </a:r>
          </a:p>
          <a:p>
            <a:pPr algn="r">
              <a:defRPr/>
            </a:pPr>
            <a:r>
              <a:rPr lang="pt-BR" sz="1600" dirty="0">
                <a:solidFill>
                  <a:schemeClr val="bg1"/>
                </a:solidFill>
                <a:latin typeface="+mj-lt"/>
                <a:cs typeface="Calibri" pitchFamily="34" charset="0"/>
              </a:rPr>
              <a:t>20090-003 - Centro - Rio de Janeiro  </a:t>
            </a:r>
            <a:r>
              <a:rPr lang="pt-BR" sz="1600" i="1" dirty="0">
                <a:solidFill>
                  <a:srgbClr val="FCCA80"/>
                </a:solidFill>
                <a:latin typeface="+mj-lt"/>
                <a:cs typeface="Calibri" pitchFamily="34" charset="0"/>
              </a:rPr>
              <a:t>http://www.epe.gov.br/</a:t>
            </a:r>
            <a:endParaRPr lang="pt-BR" sz="1600" i="1" dirty="0">
              <a:solidFill>
                <a:srgbClr val="FCCA80"/>
              </a:solidFill>
              <a:latin typeface="+mj-lt"/>
            </a:endParaRPr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6574" y="2940868"/>
            <a:ext cx="2155370" cy="1482530"/>
          </a:xfrm>
          <a:prstGeom prst="rect">
            <a:avLst/>
          </a:prstGeom>
        </p:spPr>
      </p:pic>
      <p:sp>
        <p:nvSpPr>
          <p:cNvPr id="4" name="Subtítulo 1"/>
          <p:cNvSpPr txBox="1">
            <a:spLocks/>
          </p:cNvSpPr>
          <p:nvPr/>
        </p:nvSpPr>
        <p:spPr>
          <a:xfrm>
            <a:off x="558800" y="1030514"/>
            <a:ext cx="5327650" cy="3819782"/>
          </a:xfrm>
          <a:prstGeom prst="rect">
            <a:avLst/>
          </a:prstGeom>
        </p:spPr>
        <p:txBody>
          <a:bodyPr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002A5E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2A5E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2A5E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2A5E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2A5E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400"/>
              </a:spcBef>
              <a:buNone/>
              <a:defRPr/>
            </a:pPr>
            <a:r>
              <a:rPr lang="pt-BR" sz="1600" dirty="0">
                <a:solidFill>
                  <a:schemeClr val="bg1"/>
                </a:solidFill>
              </a:rPr>
              <a:t>Rafael Ferreira	</a:t>
            </a:r>
            <a:r>
              <a:rPr lang="pt-BR" sz="1600" i="1" dirty="0">
                <a:solidFill>
                  <a:schemeClr val="bg1"/>
                </a:solidFill>
              </a:rPr>
              <a:t>Assessor da presidência </a:t>
            </a:r>
          </a:p>
          <a:p>
            <a:pPr marL="0" indent="0">
              <a:lnSpc>
                <a:spcPct val="100000"/>
              </a:lnSpc>
              <a:spcBef>
                <a:spcPts val="400"/>
              </a:spcBef>
              <a:buNone/>
              <a:defRPr/>
            </a:pPr>
            <a:r>
              <a:rPr lang="pt-BR" sz="1600" dirty="0">
                <a:solidFill>
                  <a:srgbClr val="FCCA80"/>
                </a:solidFill>
              </a:rPr>
              <a:t>E-mail:      		</a:t>
            </a:r>
            <a:r>
              <a:rPr lang="pt-BR" sz="1600" i="1" dirty="0">
                <a:solidFill>
                  <a:srgbClr val="FCCA80"/>
                </a:solidFill>
              </a:rPr>
              <a:t>rafael.ferreira@epe.gov.br</a:t>
            </a:r>
            <a:endParaRPr lang="pt-BR" sz="1600" i="1" dirty="0">
              <a:solidFill>
                <a:srgbClr val="FCCA80"/>
              </a:solidFill>
              <a:cs typeface="Calibri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400"/>
              </a:spcBef>
              <a:buNone/>
              <a:defRPr/>
            </a:pPr>
            <a:endParaRPr lang="pt-BR" sz="1600" dirty="0">
              <a:solidFill>
                <a:schemeClr val="bg1"/>
              </a:solidFill>
              <a:latin typeface="+mj-lt"/>
            </a:endParaRPr>
          </a:p>
          <a:p>
            <a:pPr marL="0" indent="0">
              <a:lnSpc>
                <a:spcPct val="100000"/>
              </a:lnSpc>
              <a:spcBef>
                <a:spcPts val="400"/>
              </a:spcBef>
              <a:buNone/>
              <a:defRPr/>
            </a:pPr>
            <a:endParaRPr lang="pt-BR" sz="1600" dirty="0">
              <a:solidFill>
                <a:schemeClr val="bg1"/>
              </a:solidFill>
              <a:latin typeface="+mj-lt"/>
            </a:endParaRPr>
          </a:p>
          <a:p>
            <a:pPr marL="0" indent="0">
              <a:lnSpc>
                <a:spcPct val="100000"/>
              </a:lnSpc>
              <a:spcBef>
                <a:spcPts val="400"/>
              </a:spcBef>
              <a:buNone/>
              <a:defRPr/>
            </a:pPr>
            <a:r>
              <a:rPr lang="pt-BR" sz="1600" dirty="0">
                <a:solidFill>
                  <a:schemeClr val="bg1"/>
                </a:solidFill>
              </a:rPr>
              <a:t>Ângela Livino	</a:t>
            </a:r>
            <a:r>
              <a:rPr lang="pt-BR" sz="1600" i="1" dirty="0">
                <a:solidFill>
                  <a:schemeClr val="bg1"/>
                </a:solidFill>
              </a:rPr>
              <a:t>Assessora da presidência </a:t>
            </a:r>
          </a:p>
          <a:p>
            <a:pPr marL="0" indent="0">
              <a:lnSpc>
                <a:spcPct val="100000"/>
              </a:lnSpc>
              <a:spcBef>
                <a:spcPts val="400"/>
              </a:spcBef>
              <a:buNone/>
              <a:defRPr/>
            </a:pPr>
            <a:r>
              <a:rPr lang="pt-BR" sz="1600" dirty="0">
                <a:solidFill>
                  <a:srgbClr val="FCCA80"/>
                </a:solidFill>
              </a:rPr>
              <a:t>E-mail:      		</a:t>
            </a:r>
            <a:r>
              <a:rPr lang="pt-BR" sz="1600" i="1" dirty="0">
                <a:solidFill>
                  <a:srgbClr val="FCCA80"/>
                </a:solidFill>
              </a:rPr>
              <a:t>angela.livino@epe.gov.br</a:t>
            </a:r>
            <a:endParaRPr lang="pt-BR" sz="1600" i="1" dirty="0">
              <a:solidFill>
                <a:srgbClr val="FCCA80"/>
              </a:solidFill>
              <a:cs typeface="Calibri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400"/>
              </a:spcBef>
              <a:buNone/>
              <a:defRPr/>
            </a:pPr>
            <a:endParaRPr lang="pt-BR" sz="1600" dirty="0">
              <a:solidFill>
                <a:schemeClr val="bg1"/>
              </a:solidFill>
              <a:latin typeface="+mj-lt"/>
            </a:endParaRPr>
          </a:p>
          <a:p>
            <a:pPr marL="0" indent="0">
              <a:lnSpc>
                <a:spcPct val="100000"/>
              </a:lnSpc>
              <a:spcBef>
                <a:spcPts val="400"/>
              </a:spcBef>
              <a:buNone/>
              <a:defRPr/>
            </a:pPr>
            <a:endParaRPr lang="pt-BR" sz="1600" dirty="0">
              <a:solidFill>
                <a:schemeClr val="bg1"/>
              </a:solidFill>
              <a:latin typeface="+mj-lt"/>
            </a:endParaRPr>
          </a:p>
          <a:p>
            <a:pPr marL="0" indent="0">
              <a:lnSpc>
                <a:spcPct val="100000"/>
              </a:lnSpc>
              <a:spcBef>
                <a:spcPts val="400"/>
              </a:spcBef>
              <a:buNone/>
              <a:defRPr/>
            </a:pPr>
            <a:r>
              <a:rPr lang="pt-BR" sz="1600" dirty="0">
                <a:solidFill>
                  <a:schemeClr val="bg1"/>
                </a:solidFill>
                <a:latin typeface="+mj-lt"/>
              </a:rPr>
              <a:t>Luiz Barroso	</a:t>
            </a:r>
            <a:r>
              <a:rPr lang="pt-BR" sz="1600" i="1" dirty="0">
                <a:solidFill>
                  <a:schemeClr val="bg1"/>
                </a:solidFill>
                <a:latin typeface="+mj-lt"/>
              </a:rPr>
              <a:t>Presidente</a:t>
            </a:r>
          </a:p>
          <a:p>
            <a:pPr marL="0" indent="0">
              <a:lnSpc>
                <a:spcPct val="100000"/>
              </a:lnSpc>
              <a:spcBef>
                <a:spcPts val="400"/>
              </a:spcBef>
              <a:buNone/>
              <a:defRPr/>
            </a:pPr>
            <a:r>
              <a:rPr lang="pt-BR" sz="1600" dirty="0">
                <a:solidFill>
                  <a:srgbClr val="FCCA80"/>
                </a:solidFill>
              </a:rPr>
              <a:t>E-mail:      		</a:t>
            </a:r>
            <a:r>
              <a:rPr lang="pt-BR" sz="1600" i="1" dirty="0">
                <a:solidFill>
                  <a:srgbClr val="FCCA80"/>
                </a:solidFill>
              </a:rPr>
              <a:t>luiz.barroso@epe.gov.br</a:t>
            </a:r>
            <a:endParaRPr lang="pt-BR" sz="1600" i="1" dirty="0">
              <a:solidFill>
                <a:srgbClr val="FCCA80"/>
              </a:solidFill>
              <a:cs typeface="Calibri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400"/>
              </a:spcBef>
              <a:buNone/>
              <a:defRPr/>
            </a:pPr>
            <a:endParaRPr lang="pt-BR" sz="1600" dirty="0">
              <a:solidFill>
                <a:schemeClr val="bg1"/>
              </a:solidFill>
              <a:latin typeface="+mj-lt"/>
            </a:endParaRPr>
          </a:p>
          <a:p>
            <a:pPr marL="0" indent="0">
              <a:lnSpc>
                <a:spcPct val="100000"/>
              </a:lnSpc>
              <a:spcBef>
                <a:spcPts val="400"/>
              </a:spcBef>
              <a:buNone/>
              <a:defRPr/>
            </a:pPr>
            <a:r>
              <a:rPr lang="pt-BR" sz="1600" dirty="0">
                <a:solidFill>
                  <a:schemeClr val="bg1"/>
                </a:solidFill>
                <a:latin typeface="+mj-lt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7723616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Azul Quente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Personalizada 1">
      <a:majorFont>
        <a:latin typeface="Calibri Light"/>
        <a:ea typeface=""/>
        <a:cs typeface=""/>
      </a:majorFont>
      <a:minorFont>
        <a:latin typeface="Calibri Light"/>
        <a:ea typeface=""/>
        <a:cs typeface="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3502</TotalTime>
  <Words>2156</Words>
  <Application>Microsoft Office PowerPoint</Application>
  <PresentationFormat>On-screen Show (4:3)</PresentationFormat>
  <Paragraphs>241</Paragraphs>
  <Slides>15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Wingdings</vt:lpstr>
      <vt:lpstr>Tema do Office</vt:lpstr>
      <vt:lpstr>Preços horários em  mercados de energia  Temas relevantes para expansão: a visão da EPE</vt:lpstr>
      <vt:lpstr>Temário</vt:lpstr>
      <vt:lpstr>O que considerar ao contribuir para a consulta pública</vt:lpstr>
      <vt:lpstr>O que queremos com esta apresentação</vt:lpstr>
      <vt:lpstr>Temário</vt:lpstr>
      <vt:lpstr>Tratamento de custos e restrições de ciclagem, modulação</vt:lpstr>
      <vt:lpstr>Tratamento de custos e restrições de ciclagem, modulação</vt:lpstr>
      <vt:lpstr>Mercados múltiplos para programação e liquidação </vt:lpstr>
      <vt:lpstr>Mercados múltiplos para programação e liquidação </vt:lpstr>
      <vt:lpstr>Tratando decisões discretas na formação de preços</vt:lpstr>
      <vt:lpstr>Tratando decisões discretas na formação de preços</vt:lpstr>
      <vt:lpstr>Temário</vt:lpstr>
      <vt:lpstr>Decisão tomada olhando presente e futuro</vt:lpstr>
      <vt:lpstr>Decisão tomada olhando presente e futuro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Carlos Henrique Brasil de Carvalho</dc:creator>
  <cp:lastModifiedBy>Rafael Ferreira</cp:lastModifiedBy>
  <cp:revision>419</cp:revision>
  <dcterms:created xsi:type="dcterms:W3CDTF">2016-08-28T16:01:47Z</dcterms:created>
  <dcterms:modified xsi:type="dcterms:W3CDTF">2017-12-13T13:53:30Z</dcterms:modified>
</cp:coreProperties>
</file>