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3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4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6" r:id="rId2"/>
    <p:sldMasterId id="2147483696" r:id="rId3"/>
    <p:sldMasterId id="2147489777" r:id="rId4"/>
    <p:sldMasterId id="2147489884" r:id="rId5"/>
  </p:sldMasterIdLst>
  <p:notesMasterIdLst>
    <p:notesMasterId r:id="rId40"/>
  </p:notesMasterIdLst>
  <p:sldIdLst>
    <p:sldId id="758" r:id="rId6"/>
    <p:sldId id="767" r:id="rId7"/>
    <p:sldId id="759" r:id="rId8"/>
    <p:sldId id="800" r:id="rId9"/>
    <p:sldId id="691" r:id="rId10"/>
    <p:sldId id="801" r:id="rId11"/>
    <p:sldId id="808" r:id="rId12"/>
    <p:sldId id="807" r:id="rId13"/>
    <p:sldId id="809" r:id="rId14"/>
    <p:sldId id="810" r:id="rId15"/>
    <p:sldId id="765" r:id="rId16"/>
    <p:sldId id="812" r:id="rId17"/>
    <p:sldId id="813" r:id="rId18"/>
    <p:sldId id="814" r:id="rId19"/>
    <p:sldId id="815" r:id="rId20"/>
    <p:sldId id="816" r:id="rId21"/>
    <p:sldId id="817" r:id="rId22"/>
    <p:sldId id="818" r:id="rId23"/>
    <p:sldId id="819" r:id="rId24"/>
    <p:sldId id="820" r:id="rId25"/>
    <p:sldId id="821" r:id="rId26"/>
    <p:sldId id="822" r:id="rId27"/>
    <p:sldId id="823" r:id="rId28"/>
    <p:sldId id="824" r:id="rId29"/>
    <p:sldId id="825" r:id="rId30"/>
    <p:sldId id="826" r:id="rId31"/>
    <p:sldId id="827" r:id="rId32"/>
    <p:sldId id="828" r:id="rId33"/>
    <p:sldId id="829" r:id="rId34"/>
    <p:sldId id="831" r:id="rId35"/>
    <p:sldId id="832" r:id="rId36"/>
    <p:sldId id="833" r:id="rId37"/>
    <p:sldId id="834" r:id="rId38"/>
    <p:sldId id="835" r:id="rId39"/>
  </p:sldIdLst>
  <p:sldSz cx="9144000" cy="6858000" type="screen4x3"/>
  <p:notesSz cx="6797675" cy="9926638"/>
  <p:defaultTextStyle>
    <a:defPPr>
      <a:defRPr lang="pt-BR"/>
    </a:defPPr>
    <a:lvl1pPr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56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28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00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72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FFFFCC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édio 2 - Ênfas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A488322-F2BA-4B5B-9748-0D474271808F}" styleName="Estilo Médio 3 - Ênfase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1E171933-4619-4E11-9A3F-F7608DF75F80}" styleName="Estilo Médio 1 - Ênfas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76985" autoAdjust="0"/>
  </p:normalViewPr>
  <p:slideViewPr>
    <p:cSldViewPr>
      <p:cViewPr varScale="1">
        <p:scale>
          <a:sx n="55" d="100"/>
          <a:sy n="55" d="100"/>
        </p:scale>
        <p:origin x="984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66" d="100"/>
        <a:sy n="66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111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0E23265C-0CA7-4026-AD66-6275C03989A5}" type="datetimeFigureOut">
              <a:rPr lang="pt-BR"/>
              <a:pPr>
                <a:defRPr/>
              </a:pPr>
              <a:t>11/12/2017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149E984-E256-4CB3-A740-F62FCDB903B4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5319510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4800F4-1A88-4628-BCE3-C7421804FE91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8602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 txBox="1">
            <a:spLocks noGrp="1" noChangeArrowheads="1"/>
          </p:cNvSpPr>
          <p:nvPr/>
        </p:nvSpPr>
        <p:spPr bwMode="auto">
          <a:xfrm>
            <a:off x="3217660" y="16631905"/>
            <a:ext cx="2456972" cy="873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96" tIns="45697" rIns="91396" bIns="45697" anchor="b"/>
          <a:lstStyle>
            <a:lvl1pPr defTabSz="896938" eaLnBrk="0" hangingPunct="0">
              <a:defRPr sz="28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896938" eaLnBrk="0" hangingPunct="0">
              <a:defRPr sz="28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896938" eaLnBrk="0" hangingPunct="0">
              <a:defRPr sz="28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896938" eaLnBrk="0" hangingPunct="0">
              <a:defRPr sz="28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896938" eaLnBrk="0" hangingPunct="0">
              <a:defRPr sz="28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/>
            <a:fld id="{B9EFAB25-D344-4D9E-A3C1-A392B7093D44}" type="slidenum">
              <a:rPr lang="pt-BR" altLang="en-US" sz="1200" b="0">
                <a:solidFill>
                  <a:prstClr val="black"/>
                </a:solidFill>
                <a:latin typeface="Times" pitchFamily="18" charset="0"/>
              </a:rPr>
              <a:pPr algn="r" eaLnBrk="1" hangingPunct="1"/>
              <a:t>17</a:t>
            </a:fld>
            <a:endParaRPr lang="pt-BR" altLang="en-US" sz="1200" b="0">
              <a:solidFill>
                <a:prstClr val="black"/>
              </a:solidFill>
              <a:latin typeface="Times" pitchFamily="18" charset="0"/>
            </a:endParaRPr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536700" y="1308100"/>
            <a:ext cx="8753475" cy="6564313"/>
          </a:xfrm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8043" y="8308961"/>
            <a:ext cx="4158565" cy="7889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58" tIns="46581" rIns="93158" bIns="46581"/>
          <a:lstStyle/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874404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 txBox="1">
            <a:spLocks noGrp="1" noChangeArrowheads="1"/>
          </p:cNvSpPr>
          <p:nvPr/>
        </p:nvSpPr>
        <p:spPr bwMode="auto">
          <a:xfrm>
            <a:off x="3217660" y="16631905"/>
            <a:ext cx="2456972" cy="873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96" tIns="45697" rIns="91396" bIns="45697" anchor="b"/>
          <a:lstStyle>
            <a:lvl1pPr defTabSz="896938" eaLnBrk="0" hangingPunct="0">
              <a:defRPr sz="28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896938" eaLnBrk="0" hangingPunct="0">
              <a:defRPr sz="28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896938" eaLnBrk="0" hangingPunct="0">
              <a:defRPr sz="28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896938" eaLnBrk="0" hangingPunct="0">
              <a:defRPr sz="28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896938" eaLnBrk="0" hangingPunct="0">
              <a:defRPr sz="28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/>
            <a:fld id="{B9EFAB25-D344-4D9E-A3C1-A392B7093D44}" type="slidenum">
              <a:rPr lang="pt-BR" altLang="en-US" sz="1200" b="0">
                <a:solidFill>
                  <a:prstClr val="black"/>
                </a:solidFill>
                <a:latin typeface="Times" pitchFamily="18" charset="0"/>
              </a:rPr>
              <a:pPr algn="r" eaLnBrk="1" hangingPunct="1"/>
              <a:t>18</a:t>
            </a:fld>
            <a:endParaRPr lang="pt-BR" altLang="en-US" sz="1200" b="0">
              <a:solidFill>
                <a:prstClr val="black"/>
              </a:solidFill>
              <a:latin typeface="Times" pitchFamily="18" charset="0"/>
            </a:endParaRPr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536700" y="1308100"/>
            <a:ext cx="8753475" cy="6564313"/>
          </a:xfrm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8043" y="8308961"/>
            <a:ext cx="4158565" cy="7889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58" tIns="46581" rIns="93158" bIns="46581"/>
          <a:lstStyle/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3553686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 smtClean="0"/>
          </a:p>
        </p:txBody>
      </p:sp>
      <p:sp>
        <p:nvSpPr>
          <p:cNvPr id="10244" name="Espaço Reservado para Número de Slide 3"/>
          <p:cNvSpPr txBox="1">
            <a:spLocks noGrp="1"/>
          </p:cNvSpPr>
          <p:nvPr/>
        </p:nvSpPr>
        <p:spPr bwMode="auto">
          <a:xfrm>
            <a:off x="3856039" y="9383142"/>
            <a:ext cx="2943225" cy="494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42" tIns="45672" rIns="91342" bIns="45672" anchor="b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/>
            <a:fld id="{D3CF88A5-EB8D-465E-9912-B7D3336A8A9A}" type="slidenum">
              <a:rPr lang="en-US" altLang="pt-BR" sz="1200">
                <a:solidFill>
                  <a:srgbClr val="000000"/>
                </a:solidFill>
              </a:rPr>
              <a:pPr algn="r"/>
              <a:t>22</a:t>
            </a:fld>
            <a:endParaRPr lang="en-US" altLang="pt-BR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7343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 smtClean="0"/>
          </a:p>
        </p:txBody>
      </p:sp>
      <p:sp>
        <p:nvSpPr>
          <p:cNvPr id="16388" name="Espaço Reservado para Número de Slide 3"/>
          <p:cNvSpPr txBox="1">
            <a:spLocks noGrp="1"/>
          </p:cNvSpPr>
          <p:nvPr/>
        </p:nvSpPr>
        <p:spPr bwMode="auto">
          <a:xfrm>
            <a:off x="3856039" y="9383142"/>
            <a:ext cx="2943225" cy="494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42" tIns="45672" rIns="91342" bIns="45672" anchor="b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/>
            <a:fld id="{E7D89430-7361-42E8-A92F-42B1BC38150B}" type="slidenum">
              <a:rPr lang="en-US" altLang="pt-BR" sz="1200">
                <a:solidFill>
                  <a:srgbClr val="000000"/>
                </a:solidFill>
              </a:rPr>
              <a:pPr algn="r"/>
              <a:t>25</a:t>
            </a:fld>
            <a:endParaRPr lang="en-US" altLang="pt-BR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3153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 smtClean="0"/>
          </a:p>
        </p:txBody>
      </p:sp>
      <p:sp>
        <p:nvSpPr>
          <p:cNvPr id="10244" name="Espaço Reservado para Número de Slide 3"/>
          <p:cNvSpPr txBox="1">
            <a:spLocks noGrp="1"/>
          </p:cNvSpPr>
          <p:nvPr/>
        </p:nvSpPr>
        <p:spPr bwMode="auto">
          <a:xfrm>
            <a:off x="3856039" y="9383142"/>
            <a:ext cx="2943225" cy="494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42" tIns="45672" rIns="91342" bIns="45672" anchor="b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/>
            <a:fld id="{D3CF88A5-EB8D-465E-9912-B7D3336A8A9A}" type="slidenum">
              <a:rPr lang="en-US" altLang="pt-BR" sz="1200">
                <a:solidFill>
                  <a:srgbClr val="000000"/>
                </a:solidFill>
              </a:rPr>
              <a:pPr algn="r"/>
              <a:t>27</a:t>
            </a:fld>
            <a:endParaRPr lang="en-US" altLang="pt-BR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0350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 smtClean="0"/>
          </a:p>
        </p:txBody>
      </p:sp>
      <p:sp>
        <p:nvSpPr>
          <p:cNvPr id="32772" name="Espaço Reservado para Número de Slide 3"/>
          <p:cNvSpPr txBox="1">
            <a:spLocks noGrp="1"/>
          </p:cNvSpPr>
          <p:nvPr/>
        </p:nvSpPr>
        <p:spPr bwMode="auto">
          <a:xfrm>
            <a:off x="3856039" y="9383142"/>
            <a:ext cx="2943225" cy="494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42" tIns="45672" rIns="91342" bIns="45672" anchor="b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/>
            <a:fld id="{053FB7DD-5C7D-4CC8-926A-92EC31BF1BBD}" type="slidenum">
              <a:rPr lang="en-US" altLang="pt-BR" sz="1200">
                <a:solidFill>
                  <a:srgbClr val="000000"/>
                </a:solidFill>
              </a:rPr>
              <a:pPr algn="r"/>
              <a:t>29</a:t>
            </a:fld>
            <a:endParaRPr lang="en-US" altLang="pt-BR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320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if"/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Layouts/_rels/slideLayout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5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Layouts/_rels/slideLayout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30.jpeg"/><Relationship Id="rId1" Type="http://schemas.openxmlformats.org/officeDocument/2006/relationships/slideMaster" Target="../slideMasters/slideMaster5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Master" Target="../slideMasters/slideMaster5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Master" Target="../slideMasters/slideMaster5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995936" y="3861049"/>
            <a:ext cx="4752528" cy="722511"/>
          </a:xfrm>
        </p:spPr>
        <p:txBody>
          <a:bodyPr>
            <a:noAutofit/>
          </a:bodyPr>
          <a:lstStyle>
            <a:lvl1pPr algn="l">
              <a:defRPr sz="3000" b="1">
                <a:solidFill>
                  <a:srgbClr val="636266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995936" y="5085184"/>
            <a:ext cx="4752528" cy="864096"/>
          </a:xfrm>
        </p:spPr>
        <p:txBody>
          <a:bodyPr>
            <a:normAutofit/>
          </a:bodyPr>
          <a:lstStyle>
            <a:lvl1pPr marL="0" indent="0" algn="l">
              <a:buNone/>
              <a:defRPr sz="2500">
                <a:solidFill>
                  <a:srgbClr val="636266"/>
                </a:solidFill>
              </a:defRPr>
            </a:lvl1pPr>
            <a:lvl2pPr marL="457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0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1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2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2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3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33205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1"/>
            <a:ext cx="8229600" cy="562074"/>
          </a:xfrm>
        </p:spPr>
        <p:txBody>
          <a:bodyPr>
            <a:noAutofit/>
          </a:bodyPr>
          <a:lstStyle>
            <a:lvl1pPr algn="l">
              <a:defRPr sz="2800" b="1"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513" y="836712"/>
            <a:ext cx="8784976" cy="5544616"/>
          </a:xfrm>
        </p:spPr>
        <p:txBody>
          <a:bodyPr>
            <a:normAutofit/>
          </a:bodyPr>
          <a:lstStyle>
            <a:lvl1pPr>
              <a:defRPr sz="2000" b="1"/>
            </a:lvl1pPr>
            <a:lvl2pPr>
              <a:defRPr sz="2000" b="1"/>
            </a:lvl2pPr>
            <a:lvl3pPr>
              <a:defRPr sz="1800" b="1"/>
            </a:lvl3pPr>
            <a:lvl4pPr>
              <a:defRPr sz="1600" b="1"/>
            </a:lvl4pPr>
            <a:lvl5pPr>
              <a:defRPr sz="1600" b="1"/>
            </a:lvl5pPr>
          </a:lstStyle>
          <a:p>
            <a:pPr lvl="0"/>
            <a:r>
              <a:rPr lang="pt-BR" dirty="0" smtClean="0"/>
              <a:t>Clique para editar 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7954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152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95936" y="3688468"/>
            <a:ext cx="4896544" cy="1008112"/>
          </a:xfrm>
        </p:spPr>
        <p:txBody>
          <a:bodyPr anchor="t">
            <a:normAutofit/>
          </a:bodyPr>
          <a:lstStyle>
            <a:lvl1pPr algn="l">
              <a:defRPr sz="3000" b="0" cap="none" baseline="0">
                <a:solidFill>
                  <a:schemeClr val="bg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69882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124744"/>
            <a:ext cx="4038600" cy="50014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9" name="Espaço Reservado para Conteúdo 3"/>
          <p:cNvSpPr>
            <a:spLocks noGrp="1"/>
          </p:cNvSpPr>
          <p:nvPr>
            <p:ph sz="half" idx="13"/>
          </p:nvPr>
        </p:nvSpPr>
        <p:spPr>
          <a:xfrm>
            <a:off x="467544" y="1124744"/>
            <a:ext cx="4038600" cy="50014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0349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31278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2672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039" indent="0">
              <a:buNone/>
              <a:defRPr sz="2800"/>
            </a:lvl2pPr>
            <a:lvl3pPr marL="914077" indent="0">
              <a:buNone/>
              <a:defRPr sz="2400"/>
            </a:lvl3pPr>
            <a:lvl4pPr marL="1371116" indent="0">
              <a:buNone/>
              <a:defRPr sz="2000"/>
            </a:lvl4pPr>
            <a:lvl5pPr marL="1828155" indent="0">
              <a:buNone/>
              <a:defRPr sz="2000"/>
            </a:lvl5pPr>
            <a:lvl6pPr marL="2285192" indent="0">
              <a:buNone/>
              <a:defRPr sz="2000"/>
            </a:lvl6pPr>
            <a:lvl7pPr marL="2742232" indent="0">
              <a:buNone/>
              <a:defRPr sz="2000"/>
            </a:lvl7pPr>
            <a:lvl8pPr marL="3199271" indent="0">
              <a:buNone/>
              <a:defRPr sz="2000"/>
            </a:lvl8pPr>
            <a:lvl9pPr marL="3656308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39" indent="0">
              <a:buNone/>
              <a:defRPr sz="1200"/>
            </a:lvl2pPr>
            <a:lvl3pPr marL="914077" indent="0">
              <a:buNone/>
              <a:defRPr sz="1000"/>
            </a:lvl3pPr>
            <a:lvl4pPr marL="1371116" indent="0">
              <a:buNone/>
              <a:defRPr sz="900"/>
            </a:lvl4pPr>
            <a:lvl5pPr marL="1828155" indent="0">
              <a:buNone/>
              <a:defRPr sz="900"/>
            </a:lvl5pPr>
            <a:lvl6pPr marL="2285192" indent="0">
              <a:buNone/>
              <a:defRPr sz="900"/>
            </a:lvl6pPr>
            <a:lvl7pPr marL="2742232" indent="0">
              <a:buNone/>
              <a:defRPr sz="900"/>
            </a:lvl7pPr>
            <a:lvl8pPr marL="3199271" indent="0">
              <a:buNone/>
              <a:defRPr sz="900"/>
            </a:lvl8pPr>
            <a:lvl9pPr marL="3656308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557896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"/>
          <a:stretch>
            <a:fillRect/>
          </a:stretch>
        </p:blipFill>
        <p:spPr bwMode="auto">
          <a:xfrm>
            <a:off x="57150" y="6381750"/>
            <a:ext cx="8978900" cy="34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5724525" y="6435725"/>
            <a:ext cx="2087563" cy="236538"/>
          </a:xfrm>
          <a:prstGeom prst="rect">
            <a:avLst/>
          </a:prstGeom>
          <a:noFill/>
          <a:ln>
            <a:noFill/>
          </a:ln>
          <a:extLst/>
        </p:spPr>
        <p:txBody>
          <a:bodyPr lIns="91408" tIns="45704" rIns="91408" bIns="45704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8A7A8288-7D60-40A1-B11C-9E07FC5E3939}" type="slidenum">
              <a:rPr lang="pt-BR" altLang="pt-BR" sz="900">
                <a:solidFill>
                  <a:schemeClr val="bg1"/>
                </a:solidFill>
                <a:cs typeface="Arial" panose="020B0604020202020204" pitchFamily="34" charset="0"/>
              </a:rPr>
              <a:pPr algn="r" eaLnBrk="1" hangingPunct="1"/>
              <a:t>‹nº›</a:t>
            </a:fld>
            <a:endParaRPr lang="pt-BR" altLang="pt-BR" sz="90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4" name="Picture 10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8" y="28575"/>
            <a:ext cx="687387" cy="636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1878098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40668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4643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6_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68897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7_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95278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67111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9_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83371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de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8786" y="1643105"/>
            <a:ext cx="4489082" cy="3147612"/>
          </a:xfrm>
          <a:effectLst/>
        </p:spPr>
        <p:txBody>
          <a:bodyPr/>
          <a:lstStyle>
            <a:lvl1pPr algn="r">
              <a:defRPr sz="3200" b="1"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9128" y="4907809"/>
            <a:ext cx="4517138" cy="419548"/>
          </a:xfrm>
          <a:effectLst/>
        </p:spPr>
        <p:txBody>
          <a:bodyPr>
            <a:noAutofit/>
          </a:bodyPr>
          <a:lstStyle>
            <a:lvl1pPr marL="0" indent="0" algn="r">
              <a:buNone/>
              <a:defRPr sz="1600" b="1">
                <a:solidFill>
                  <a:schemeClr val="tx1">
                    <a:tint val="75000"/>
                  </a:schemeClr>
                </a:solidFill>
              </a:defRPr>
            </a:lvl1pPr>
            <a:lvl2pPr marL="4003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00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01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015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019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022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026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030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BCA9E0A9-2FDE-44CB-AD99-94A3BB095BEE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67392200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de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1071283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6081713"/>
            <a:ext cx="10429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100"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83982" y="985469"/>
            <a:ext cx="8729791" cy="526883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1"/>
          </p:nvPr>
        </p:nvSpPr>
        <p:spPr>
          <a:xfrm>
            <a:off x="6867525" y="6321425"/>
            <a:ext cx="2133600" cy="363538"/>
          </a:xfrm>
        </p:spPr>
        <p:txBody>
          <a:bodyPr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290362AD-38C8-45CE-BBEC-2549F557ED20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579569296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6081713"/>
            <a:ext cx="10429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186" y="4407383"/>
            <a:ext cx="7772943" cy="1362097"/>
          </a:xfrm>
        </p:spPr>
        <p:txBody>
          <a:bodyPr anchor="t"/>
          <a:lstStyle>
            <a:lvl1pPr algn="l">
              <a:defRPr sz="2500" b="1" cap="none" baseline="0"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186" y="2907058"/>
            <a:ext cx="7772943" cy="1500322"/>
          </a:xfrm>
        </p:spPr>
        <p:txBody>
          <a:bodyPr anchor="b"/>
          <a:lstStyle>
            <a:lvl1pPr marL="0" indent="0">
              <a:buNone/>
              <a:defRPr sz="1800" b="1">
                <a:solidFill>
                  <a:schemeClr val="tx1">
                    <a:tint val="75000"/>
                  </a:schemeClr>
                </a:solidFill>
              </a:defRPr>
            </a:lvl1pPr>
            <a:lvl2pPr marL="40038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007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0114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60152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200191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40229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80267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20305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1"/>
          </p:nvPr>
        </p:nvSpPr>
        <p:spPr>
          <a:xfrm>
            <a:off x="6902450" y="6311900"/>
            <a:ext cx="2135188" cy="363538"/>
          </a:xfrm>
        </p:spPr>
        <p:txBody>
          <a:bodyPr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755C4D49-267F-409B-B297-BB80BD0A36B1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691688358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6081713"/>
            <a:ext cx="10429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100"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93183" y="965952"/>
            <a:ext cx="4313663" cy="528834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37159" y="965952"/>
            <a:ext cx="4285811" cy="5298101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25D57C92-7DAB-407A-820C-3C85E2C383D2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993817650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6081713"/>
            <a:ext cx="10429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74785" y="929919"/>
            <a:ext cx="4322559" cy="639293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0383" indent="0">
              <a:buNone/>
              <a:defRPr sz="1800" b="1"/>
            </a:lvl2pPr>
            <a:lvl3pPr marL="800763" indent="0">
              <a:buNone/>
              <a:defRPr sz="1600" b="1"/>
            </a:lvl3pPr>
            <a:lvl4pPr marL="1201147" indent="0">
              <a:buNone/>
              <a:defRPr sz="1400" b="1"/>
            </a:lvl4pPr>
            <a:lvl5pPr marL="1601529" indent="0">
              <a:buNone/>
              <a:defRPr sz="1400" b="1"/>
            </a:lvl5pPr>
            <a:lvl6pPr marL="2001912" indent="0">
              <a:buNone/>
              <a:defRPr sz="1400" b="1"/>
            </a:lvl6pPr>
            <a:lvl7pPr marL="2402295" indent="0">
              <a:buNone/>
              <a:defRPr sz="1400" b="1"/>
            </a:lvl7pPr>
            <a:lvl8pPr marL="2802676" indent="0">
              <a:buNone/>
              <a:defRPr sz="1400" b="1"/>
            </a:lvl8pPr>
            <a:lvl9pPr marL="3203058" indent="0">
              <a:buNone/>
              <a:defRPr sz="14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93183" y="1678221"/>
            <a:ext cx="4304161" cy="457607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304" y="929919"/>
            <a:ext cx="4305263" cy="639293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0383" indent="0">
              <a:buNone/>
              <a:defRPr sz="1800" b="1"/>
            </a:lvl2pPr>
            <a:lvl3pPr marL="800763" indent="0">
              <a:buNone/>
              <a:defRPr sz="1600" b="1"/>
            </a:lvl3pPr>
            <a:lvl4pPr marL="1201147" indent="0">
              <a:buNone/>
              <a:defRPr sz="1400" b="1"/>
            </a:lvl4pPr>
            <a:lvl5pPr marL="1601529" indent="0">
              <a:buNone/>
              <a:defRPr sz="1400" b="1"/>
            </a:lvl5pPr>
            <a:lvl6pPr marL="2001912" indent="0">
              <a:buNone/>
              <a:defRPr sz="1400" b="1"/>
            </a:lvl6pPr>
            <a:lvl7pPr marL="2402295" indent="0">
              <a:buNone/>
              <a:defRPr sz="1400" b="1"/>
            </a:lvl7pPr>
            <a:lvl8pPr marL="2802676" indent="0">
              <a:buNone/>
              <a:defRPr sz="1400" b="1"/>
            </a:lvl8pPr>
            <a:lvl9pPr marL="3203058" indent="0">
              <a:buNone/>
              <a:defRPr sz="14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308" y="1678221"/>
            <a:ext cx="4323661" cy="457607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8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68E029F3-FF5E-418D-9E5F-A808BD7B8F3A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761097713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6081713"/>
            <a:ext cx="10429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100"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4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1"/>
          </p:nvPr>
        </p:nvSpPr>
        <p:spPr>
          <a:xfrm>
            <a:off x="6948488" y="6329363"/>
            <a:ext cx="2133600" cy="365125"/>
          </a:xfrm>
        </p:spPr>
        <p:txBody>
          <a:bodyPr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604BED5B-1398-4412-9736-9D4599015802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045880008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3"/>
          <p:cNvSpPr txBox="1">
            <a:spLocks noChangeArrowheads="1"/>
          </p:cNvSpPr>
          <p:nvPr userDrawn="1"/>
        </p:nvSpPr>
        <p:spPr bwMode="auto">
          <a:xfrm>
            <a:off x="0" y="6607175"/>
            <a:ext cx="392113" cy="250825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80091" tIns="40046" rIns="80091" bIns="4004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86A0AF0-CA6E-4D08-9F14-54649D762699}" type="slidenum">
              <a:rPr lang="pt-BR" altLang="pt-BR" sz="1100" b="1">
                <a:solidFill>
                  <a:srgbClr val="000000"/>
                </a:solidFill>
              </a:rPr>
              <a:pPr/>
              <a:t>‹nº›</a:t>
            </a:fld>
            <a:endParaRPr lang="pt-BR" altLang="pt-BR" sz="1100" b="1">
              <a:solidFill>
                <a:srgbClr val="000000"/>
              </a:solidFill>
            </a:endParaRPr>
          </a:p>
        </p:txBody>
      </p:sp>
      <p:pic>
        <p:nvPicPr>
          <p:cNvPr id="3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6081713"/>
            <a:ext cx="10429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406400B4-79DA-4A86-9A32-45064DE06BF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263420542"/>
      </p:ext>
    </p:extLst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6081713"/>
            <a:ext cx="10429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3179" y="4800456"/>
            <a:ext cx="8702195" cy="567300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02378" y="897657"/>
            <a:ext cx="8683798" cy="3829371"/>
          </a:xfrm>
        </p:spPr>
        <p:txBody>
          <a:bodyPr rtlCol="0">
            <a:normAutofit/>
          </a:bodyPr>
          <a:lstStyle>
            <a:lvl1pPr marL="0" indent="0">
              <a:buNone/>
              <a:defRPr sz="2800"/>
            </a:lvl1pPr>
            <a:lvl2pPr marL="400383" indent="0">
              <a:buNone/>
              <a:defRPr sz="2500"/>
            </a:lvl2pPr>
            <a:lvl3pPr marL="800763" indent="0">
              <a:buNone/>
              <a:defRPr sz="2100"/>
            </a:lvl3pPr>
            <a:lvl4pPr marL="1201147" indent="0">
              <a:buNone/>
              <a:defRPr sz="1800"/>
            </a:lvl4pPr>
            <a:lvl5pPr marL="1601529" indent="0">
              <a:buNone/>
              <a:defRPr sz="1800"/>
            </a:lvl5pPr>
            <a:lvl6pPr marL="2001912" indent="0">
              <a:buNone/>
              <a:defRPr sz="1800"/>
            </a:lvl6pPr>
            <a:lvl7pPr marL="2402295" indent="0">
              <a:buNone/>
              <a:defRPr sz="1800"/>
            </a:lvl7pPr>
            <a:lvl8pPr marL="2802676" indent="0">
              <a:buNone/>
              <a:defRPr sz="1800"/>
            </a:lvl8pPr>
            <a:lvl9pPr marL="3203058" indent="0">
              <a:buNone/>
              <a:defRPr sz="18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02382" y="5367757"/>
            <a:ext cx="8692997" cy="804876"/>
          </a:xfrm>
        </p:spPr>
        <p:txBody>
          <a:bodyPr/>
          <a:lstStyle>
            <a:lvl1pPr marL="0" indent="0">
              <a:buNone/>
              <a:defRPr sz="1200"/>
            </a:lvl1pPr>
            <a:lvl2pPr marL="400383" indent="0">
              <a:buNone/>
              <a:defRPr sz="1100"/>
            </a:lvl2pPr>
            <a:lvl3pPr marL="800763" indent="0">
              <a:buNone/>
              <a:defRPr sz="900"/>
            </a:lvl3pPr>
            <a:lvl4pPr marL="1201147" indent="0">
              <a:buNone/>
              <a:defRPr sz="800"/>
            </a:lvl4pPr>
            <a:lvl5pPr marL="1601529" indent="0">
              <a:buNone/>
              <a:defRPr sz="800"/>
            </a:lvl5pPr>
            <a:lvl6pPr marL="2001912" indent="0">
              <a:buNone/>
              <a:defRPr sz="800"/>
            </a:lvl6pPr>
            <a:lvl7pPr marL="2402295" indent="0">
              <a:buNone/>
              <a:defRPr sz="800"/>
            </a:lvl7pPr>
            <a:lvl8pPr marL="2802676" indent="0">
              <a:buNone/>
              <a:defRPr sz="800"/>
            </a:lvl8pPr>
            <a:lvl9pPr marL="3203058" indent="0">
              <a:buNone/>
              <a:defRPr sz="8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7AC0895A-7C37-498C-B9DB-57C344BB8BE3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068607366"/>
      </p:ext>
    </p:extLst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6081713"/>
            <a:ext cx="10429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7DD25ED7-D7A3-4868-9BFB-5237B6528562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120171452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6081713"/>
            <a:ext cx="10429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spaço Reservado para Conteúdo 1"/>
          <p:cNvSpPr>
            <a:spLocks noGrp="1"/>
          </p:cNvSpPr>
          <p:nvPr>
            <p:ph/>
          </p:nvPr>
        </p:nvSpPr>
        <p:spPr>
          <a:xfrm>
            <a:off x="457200" y="274643"/>
            <a:ext cx="8229600" cy="5851525"/>
          </a:xfrm>
          <a:prstGeom prst="rect">
            <a:avLst/>
          </a:prstGeom>
        </p:spPr>
        <p:txBody>
          <a:bodyPr lIns="91360" tIns="45680" rIns="91360" bIns="4568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 lIns="91360" tIns="45680" rIns="91360" bIns="45680"/>
          <a:lstStyle>
            <a:lvl1pPr algn="ctr" eaLnBrk="0" hangingPunct="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lIns="80077" tIns="40039" rIns="80077" bIns="40039"/>
          <a:lstStyle>
            <a:lvl1pPr algn="ctr" defTabSz="914239" eaLnBrk="0" fontAlgn="auto" hangingPunct="0">
              <a:spcBef>
                <a:spcPts val="0"/>
              </a:spcBef>
              <a:spcAft>
                <a:spcPts val="0"/>
              </a:spcAft>
              <a:defRPr sz="1500">
                <a:solidFill>
                  <a:prstClr val="black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 lIns="91360" tIns="45680" rIns="91360" bIns="45680"/>
          <a:lstStyle>
            <a:lvl1pPr algn="ctr">
              <a:defRPr>
                <a:latin typeface="Calibri" panose="020F0502020204030204" pitchFamily="34" charset="0"/>
              </a:defRPr>
            </a:lvl1pPr>
          </a:lstStyle>
          <a:p>
            <a:fld id="{66512FE3-62D0-4AA3-B8F7-2CC2647092C1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651010614"/>
      </p:ext>
    </p:extLst>
  </p:cSld>
  <p:clrMapOvr>
    <a:masterClrMapping/>
  </p:clrMapOvr>
  <p:transition spd="slow">
    <p:wipe dir="d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6081713"/>
            <a:ext cx="10429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96842"/>
            <a:ext cx="9144000" cy="615950"/>
          </a:xfrm>
          <a:prstGeom prst="rect">
            <a:avLst/>
          </a:prstGeom>
        </p:spPr>
        <p:txBody>
          <a:bodyPr lIns="91360" tIns="45680" rIns="91360" bIns="45680"/>
          <a:lstStyle>
            <a:lvl1pPr>
              <a:defRPr sz="2100"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 lIns="91360" tIns="45680" rIns="91360" bIns="45680"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1"/>
          </p:nvPr>
        </p:nvSpPr>
        <p:spPr>
          <a:xfrm>
            <a:off x="6883400" y="6356350"/>
            <a:ext cx="2133600" cy="365125"/>
          </a:xfrm>
        </p:spPr>
        <p:txBody>
          <a:bodyPr lIns="91360" tIns="45680" rIns="91360" bIns="45680"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81C05C49-5AB3-4F63-9CDB-9913B7E22026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831458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6081713"/>
            <a:ext cx="10429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96842"/>
            <a:ext cx="9144000" cy="615950"/>
          </a:xfrm>
          <a:prstGeom prst="rect">
            <a:avLst/>
          </a:prstGeom>
        </p:spPr>
        <p:txBody>
          <a:bodyPr lIns="91360" tIns="45680" rIns="91360" bIns="45680"/>
          <a:lstStyle>
            <a:lvl1pPr>
              <a:defRPr sz="21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 lIns="91360" tIns="45680" rIns="91360" bIns="45680"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1"/>
          </p:nvPr>
        </p:nvSpPr>
        <p:spPr>
          <a:xfrm>
            <a:off x="6883400" y="6356350"/>
            <a:ext cx="2133600" cy="365125"/>
          </a:xfrm>
        </p:spPr>
        <p:txBody>
          <a:bodyPr lIns="91360" tIns="45680" rIns="91360" bIns="45680"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AA1C25A1-EF32-4935-9D31-C89E1719C4C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9119298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0"/>
            <a:ext cx="10429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96842"/>
            <a:ext cx="9144000" cy="615950"/>
          </a:xfrm>
          <a:prstGeom prst="rect">
            <a:avLst/>
          </a:prstGeom>
        </p:spPr>
        <p:txBody>
          <a:bodyPr lIns="91360" tIns="45680" rIns="91360" bIns="45680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 lIns="91360" tIns="45680" rIns="91360" bIns="45680"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1"/>
          </p:nvPr>
        </p:nvSpPr>
        <p:spPr>
          <a:xfrm>
            <a:off x="6883400" y="6356350"/>
            <a:ext cx="2133600" cy="365125"/>
          </a:xfrm>
        </p:spPr>
        <p:txBody>
          <a:bodyPr lIns="91360" tIns="45680" rIns="91360" bIns="45680"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5F2F9234-2DAD-4166-B8F9-361ECB04F024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78572915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0"/>
            <a:ext cx="10429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96842"/>
            <a:ext cx="9144000" cy="615950"/>
          </a:xfrm>
          <a:prstGeom prst="rect">
            <a:avLst/>
          </a:prstGeom>
        </p:spPr>
        <p:txBody>
          <a:bodyPr lIns="91360" tIns="45680" rIns="91360" bIns="45680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 lIns="91360" tIns="45680" rIns="91360" bIns="45680"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1"/>
          </p:nvPr>
        </p:nvSpPr>
        <p:spPr>
          <a:xfrm>
            <a:off x="6883400" y="6356350"/>
            <a:ext cx="2133600" cy="365125"/>
          </a:xfrm>
        </p:spPr>
        <p:txBody>
          <a:bodyPr lIns="91360" tIns="45680" rIns="91360" bIns="45680"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1D5FD2EC-F9DA-49DE-AAF0-56A1EDD6FDAF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37292277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0"/>
            <a:ext cx="10429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96842"/>
            <a:ext cx="9144000" cy="615950"/>
          </a:xfrm>
          <a:prstGeom prst="rect">
            <a:avLst/>
          </a:prstGeom>
        </p:spPr>
        <p:txBody>
          <a:bodyPr lIns="91360" tIns="45680" rIns="91360" bIns="45680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 lIns="91360" tIns="45680" rIns="91360" bIns="45680"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1"/>
          </p:nvPr>
        </p:nvSpPr>
        <p:spPr>
          <a:xfrm>
            <a:off x="6883400" y="6356350"/>
            <a:ext cx="2133600" cy="365125"/>
          </a:xfrm>
        </p:spPr>
        <p:txBody>
          <a:bodyPr lIns="91360" tIns="45680" rIns="91360" bIns="45680"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805A1155-40F5-4D76-A244-BC3C4EFDB318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18269314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704696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1916512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408140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de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8786" y="1643105"/>
            <a:ext cx="4489082" cy="3147612"/>
          </a:xfrm>
          <a:effectLst/>
        </p:spPr>
        <p:txBody>
          <a:bodyPr/>
          <a:lstStyle>
            <a:lvl1pPr algn="r">
              <a:defRPr sz="3200" b="1"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9128" y="4907809"/>
            <a:ext cx="4517138" cy="419548"/>
          </a:xfrm>
          <a:effectLst/>
        </p:spPr>
        <p:txBody>
          <a:bodyPr>
            <a:noAutofit/>
          </a:bodyPr>
          <a:lstStyle>
            <a:lvl1pPr marL="0" indent="0" algn="r">
              <a:buNone/>
              <a:defRPr sz="1600" b="1">
                <a:solidFill>
                  <a:schemeClr val="tx1">
                    <a:tint val="75000"/>
                  </a:schemeClr>
                </a:solidFill>
              </a:defRPr>
            </a:lvl1pPr>
            <a:lvl2pPr marL="4003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006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009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012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015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018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02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02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E9962DEA-48C7-4383-AC3B-0093A290893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71027089"/>
      </p:ext>
    </p:extLst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de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7356734"/>
      </p:ext>
    </p:extLst>
  </p:cSld>
  <p:clrMapOvr>
    <a:masterClrMapping/>
  </p:clrMapOvr>
  <p:transition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6081713"/>
            <a:ext cx="10429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100"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83982" y="985469"/>
            <a:ext cx="8729791" cy="526883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1"/>
          </p:nvPr>
        </p:nvSpPr>
        <p:spPr>
          <a:xfrm>
            <a:off x="6867525" y="6321425"/>
            <a:ext cx="2133600" cy="363538"/>
          </a:xfrm>
        </p:spPr>
        <p:txBody>
          <a:bodyPr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567E1A2F-3C6D-4A90-A8F5-CA73C0B8BDC5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969856852"/>
      </p:ext>
    </p:extLst>
  </p:cSld>
  <p:clrMapOvr>
    <a:masterClrMapping/>
  </p:clrMapOvr>
  <p:transition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6081713"/>
            <a:ext cx="10429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187" y="4407384"/>
            <a:ext cx="7772943" cy="1362097"/>
          </a:xfrm>
        </p:spPr>
        <p:txBody>
          <a:bodyPr anchor="t"/>
          <a:lstStyle>
            <a:lvl1pPr algn="l">
              <a:defRPr sz="2500" b="1" cap="none" baseline="0"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187" y="2907058"/>
            <a:ext cx="7772943" cy="1500322"/>
          </a:xfrm>
        </p:spPr>
        <p:txBody>
          <a:bodyPr anchor="b"/>
          <a:lstStyle>
            <a:lvl1pPr marL="0" indent="0">
              <a:buNone/>
              <a:defRPr sz="1800" b="1">
                <a:solidFill>
                  <a:schemeClr val="tx1">
                    <a:tint val="75000"/>
                  </a:schemeClr>
                </a:solidFill>
              </a:defRPr>
            </a:lvl1pPr>
            <a:lvl2pPr marL="40031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0062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009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60124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200155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40187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80218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20249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1"/>
          </p:nvPr>
        </p:nvSpPr>
        <p:spPr>
          <a:xfrm>
            <a:off x="6902450" y="6311900"/>
            <a:ext cx="2135188" cy="363538"/>
          </a:xfrm>
        </p:spPr>
        <p:txBody>
          <a:bodyPr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C6F30096-3FF5-43F5-B724-C695CDA1184F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57375200"/>
      </p:ext>
    </p:extLst>
  </p:cSld>
  <p:clrMapOvr>
    <a:masterClrMapping/>
  </p:clrMapOvr>
  <p:transition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6081713"/>
            <a:ext cx="10429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100"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93184" y="965952"/>
            <a:ext cx="4313663" cy="528834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37159" y="965952"/>
            <a:ext cx="4285811" cy="5298101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47B65994-5DD0-4A8F-AE03-05989CE15E25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960420997"/>
      </p:ext>
    </p:extLst>
  </p:cSld>
  <p:clrMapOvr>
    <a:masterClrMapping/>
  </p:clrMapOvr>
  <p:transition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6081713"/>
            <a:ext cx="10429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74786" y="929919"/>
            <a:ext cx="4322559" cy="639293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0312" indent="0">
              <a:buNone/>
              <a:defRPr sz="1800" b="1"/>
            </a:lvl2pPr>
            <a:lvl3pPr marL="800621" indent="0">
              <a:buNone/>
              <a:defRPr sz="1600" b="1"/>
            </a:lvl3pPr>
            <a:lvl4pPr marL="1200935" indent="0">
              <a:buNone/>
              <a:defRPr sz="1400" b="1"/>
            </a:lvl4pPr>
            <a:lvl5pPr marL="1601246" indent="0">
              <a:buNone/>
              <a:defRPr sz="1400" b="1"/>
            </a:lvl5pPr>
            <a:lvl6pPr marL="2001559" indent="0">
              <a:buNone/>
              <a:defRPr sz="1400" b="1"/>
            </a:lvl6pPr>
            <a:lvl7pPr marL="2401871" indent="0">
              <a:buNone/>
              <a:defRPr sz="1400" b="1"/>
            </a:lvl7pPr>
            <a:lvl8pPr marL="2802182" indent="0">
              <a:buNone/>
              <a:defRPr sz="1400" b="1"/>
            </a:lvl8pPr>
            <a:lvl9pPr marL="3202493" indent="0">
              <a:buNone/>
              <a:defRPr sz="14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93184" y="1678221"/>
            <a:ext cx="4304161" cy="457607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304" y="929919"/>
            <a:ext cx="4305263" cy="639293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0312" indent="0">
              <a:buNone/>
              <a:defRPr sz="1800" b="1"/>
            </a:lvl2pPr>
            <a:lvl3pPr marL="800621" indent="0">
              <a:buNone/>
              <a:defRPr sz="1600" b="1"/>
            </a:lvl3pPr>
            <a:lvl4pPr marL="1200935" indent="0">
              <a:buNone/>
              <a:defRPr sz="1400" b="1"/>
            </a:lvl4pPr>
            <a:lvl5pPr marL="1601246" indent="0">
              <a:buNone/>
              <a:defRPr sz="1400" b="1"/>
            </a:lvl5pPr>
            <a:lvl6pPr marL="2001559" indent="0">
              <a:buNone/>
              <a:defRPr sz="1400" b="1"/>
            </a:lvl6pPr>
            <a:lvl7pPr marL="2401871" indent="0">
              <a:buNone/>
              <a:defRPr sz="1400" b="1"/>
            </a:lvl7pPr>
            <a:lvl8pPr marL="2802182" indent="0">
              <a:buNone/>
              <a:defRPr sz="1400" b="1"/>
            </a:lvl8pPr>
            <a:lvl9pPr marL="3202493" indent="0">
              <a:buNone/>
              <a:defRPr sz="14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309" y="1678221"/>
            <a:ext cx="4323661" cy="457607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8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44D8E689-67DC-4482-AAD6-4D8EC64E927F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497184880"/>
      </p:ext>
    </p:extLst>
  </p:cSld>
  <p:clrMapOvr>
    <a:masterClrMapping/>
  </p:clrMapOvr>
  <p:transition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6081713"/>
            <a:ext cx="10429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100"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4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1"/>
          </p:nvPr>
        </p:nvSpPr>
        <p:spPr>
          <a:xfrm>
            <a:off x="6948488" y="6329363"/>
            <a:ext cx="2133600" cy="365125"/>
          </a:xfrm>
        </p:spPr>
        <p:txBody>
          <a:bodyPr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5282954F-CFBD-4B9D-ACA2-20784684866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326653790"/>
      </p:ext>
    </p:extLst>
  </p:cSld>
  <p:clrMapOvr>
    <a:masterClrMapping/>
  </p:clrMapOvr>
  <p:transition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3"/>
          <p:cNvSpPr txBox="1">
            <a:spLocks noChangeArrowheads="1"/>
          </p:cNvSpPr>
          <p:nvPr userDrawn="1"/>
        </p:nvSpPr>
        <p:spPr bwMode="auto">
          <a:xfrm>
            <a:off x="0" y="6607175"/>
            <a:ext cx="392113" cy="250825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80077" tIns="40039" rIns="80077" bIns="4003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3E21E8E-CF9A-475A-A800-E52182372D3E}" type="slidenum">
              <a:rPr lang="pt-BR" altLang="pt-BR" sz="1100" b="1">
                <a:solidFill>
                  <a:srgbClr val="000000"/>
                </a:solidFill>
              </a:rPr>
              <a:pPr/>
              <a:t>‹nº›</a:t>
            </a:fld>
            <a:endParaRPr lang="pt-BR" altLang="pt-BR" sz="1100" b="1">
              <a:solidFill>
                <a:srgbClr val="000000"/>
              </a:solidFill>
            </a:endParaRPr>
          </a:p>
        </p:txBody>
      </p:sp>
      <p:pic>
        <p:nvPicPr>
          <p:cNvPr id="3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6081713"/>
            <a:ext cx="10429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3C6F0ACE-2F2A-4F2C-88BC-3BE2BB3B56C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515176034"/>
      </p:ext>
    </p:extLst>
  </p:cSld>
  <p:clrMapOvr>
    <a:masterClrMapping/>
  </p:clrMapOvr>
  <p:transition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6081713"/>
            <a:ext cx="10429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3179" y="4800456"/>
            <a:ext cx="8702195" cy="567300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02378" y="897658"/>
            <a:ext cx="8683798" cy="3829371"/>
          </a:xfrm>
        </p:spPr>
        <p:txBody>
          <a:bodyPr rtlCol="0">
            <a:normAutofit/>
          </a:bodyPr>
          <a:lstStyle>
            <a:lvl1pPr marL="0" indent="0">
              <a:buNone/>
              <a:defRPr sz="2800"/>
            </a:lvl1pPr>
            <a:lvl2pPr marL="400312" indent="0">
              <a:buNone/>
              <a:defRPr sz="2500"/>
            </a:lvl2pPr>
            <a:lvl3pPr marL="800621" indent="0">
              <a:buNone/>
              <a:defRPr sz="2100"/>
            </a:lvl3pPr>
            <a:lvl4pPr marL="1200935" indent="0">
              <a:buNone/>
              <a:defRPr sz="1800"/>
            </a:lvl4pPr>
            <a:lvl5pPr marL="1601246" indent="0">
              <a:buNone/>
              <a:defRPr sz="1800"/>
            </a:lvl5pPr>
            <a:lvl6pPr marL="2001559" indent="0">
              <a:buNone/>
              <a:defRPr sz="1800"/>
            </a:lvl6pPr>
            <a:lvl7pPr marL="2401871" indent="0">
              <a:buNone/>
              <a:defRPr sz="1800"/>
            </a:lvl7pPr>
            <a:lvl8pPr marL="2802182" indent="0">
              <a:buNone/>
              <a:defRPr sz="1800"/>
            </a:lvl8pPr>
            <a:lvl9pPr marL="3202493" indent="0">
              <a:buNone/>
              <a:defRPr sz="18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02383" y="5367757"/>
            <a:ext cx="8692997" cy="804876"/>
          </a:xfrm>
        </p:spPr>
        <p:txBody>
          <a:bodyPr/>
          <a:lstStyle>
            <a:lvl1pPr marL="0" indent="0">
              <a:buNone/>
              <a:defRPr sz="1200"/>
            </a:lvl1pPr>
            <a:lvl2pPr marL="400312" indent="0">
              <a:buNone/>
              <a:defRPr sz="1100"/>
            </a:lvl2pPr>
            <a:lvl3pPr marL="800621" indent="0">
              <a:buNone/>
              <a:defRPr sz="900"/>
            </a:lvl3pPr>
            <a:lvl4pPr marL="1200935" indent="0">
              <a:buNone/>
              <a:defRPr sz="800"/>
            </a:lvl4pPr>
            <a:lvl5pPr marL="1601246" indent="0">
              <a:buNone/>
              <a:defRPr sz="800"/>
            </a:lvl5pPr>
            <a:lvl6pPr marL="2001559" indent="0">
              <a:buNone/>
              <a:defRPr sz="800"/>
            </a:lvl6pPr>
            <a:lvl7pPr marL="2401871" indent="0">
              <a:buNone/>
              <a:defRPr sz="800"/>
            </a:lvl7pPr>
            <a:lvl8pPr marL="2802182" indent="0">
              <a:buNone/>
              <a:defRPr sz="800"/>
            </a:lvl8pPr>
            <a:lvl9pPr marL="3202493" indent="0">
              <a:buNone/>
              <a:defRPr sz="8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EC019AD6-1854-4CFE-9E30-14C703535886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88796937"/>
      </p:ext>
    </p:extLst>
  </p:cSld>
  <p:clrMapOvr>
    <a:masterClrMapping/>
  </p:clrMapOvr>
  <p:transition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6081713"/>
            <a:ext cx="10429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AC2E02BE-B9D7-44CB-B09E-9A54C9B3C400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949723000"/>
      </p:ext>
    </p:extLst>
  </p:cSld>
  <p:clrMapOvr>
    <a:masterClrMapping/>
  </p:clrMapOvr>
  <p:transition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6081713"/>
            <a:ext cx="10429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spaço Reservado para Conteúdo 1"/>
          <p:cNvSpPr>
            <a:spLocks noGrp="1"/>
          </p:cNvSpPr>
          <p:nvPr>
            <p:ph/>
          </p:nvPr>
        </p:nvSpPr>
        <p:spPr>
          <a:xfrm>
            <a:off x="457200" y="274643"/>
            <a:ext cx="8229600" cy="5851525"/>
          </a:xfrm>
          <a:prstGeom prst="rect">
            <a:avLst/>
          </a:prstGeom>
        </p:spPr>
        <p:txBody>
          <a:bodyPr lIns="91344" tIns="45672" rIns="91344" bIns="45672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 lIns="91344" tIns="45672" rIns="91344" bIns="45672"/>
          <a:lstStyle>
            <a:lvl1pPr algn="ctr" eaLnBrk="0" hangingPunct="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lIns="80063" tIns="40032" rIns="80063" bIns="40032"/>
          <a:lstStyle>
            <a:lvl1pPr algn="ctr" defTabSz="914239" eaLnBrk="0" fontAlgn="auto" hangingPunct="0">
              <a:spcBef>
                <a:spcPts val="0"/>
              </a:spcBef>
              <a:spcAft>
                <a:spcPts val="0"/>
              </a:spcAft>
              <a:defRPr sz="1500">
                <a:solidFill>
                  <a:prstClr val="black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 lIns="91344" tIns="45672" rIns="91344" bIns="45672"/>
          <a:lstStyle>
            <a:lvl1pPr algn="ctr">
              <a:defRPr>
                <a:latin typeface="Calibri" panose="020F0502020204030204" pitchFamily="34" charset="0"/>
              </a:defRPr>
            </a:lvl1pPr>
          </a:lstStyle>
          <a:p>
            <a:fld id="{EC8270EF-6C51-472D-885B-43B1E85DFF1D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118157305"/>
      </p:ext>
    </p:extLst>
  </p:cSld>
  <p:clrMapOvr>
    <a:masterClrMapping/>
  </p:clrMapOvr>
  <p:transition spd="slow">
    <p:wipe dir="d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6081713"/>
            <a:ext cx="10429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96842"/>
            <a:ext cx="9144000" cy="615950"/>
          </a:xfrm>
          <a:prstGeom prst="rect">
            <a:avLst/>
          </a:prstGeom>
        </p:spPr>
        <p:txBody>
          <a:bodyPr lIns="91344" tIns="45672" rIns="91344" bIns="45672"/>
          <a:lstStyle>
            <a:lvl1pPr>
              <a:defRPr sz="2100"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 lIns="91344" tIns="45672" rIns="91344" bIns="45672"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1"/>
          </p:nvPr>
        </p:nvSpPr>
        <p:spPr>
          <a:xfrm>
            <a:off x="6883400" y="6356350"/>
            <a:ext cx="2133600" cy="365125"/>
          </a:xfrm>
        </p:spPr>
        <p:txBody>
          <a:bodyPr lIns="91344" tIns="45672" rIns="91344" bIns="45672"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9DC1CA86-2009-43DC-BD17-F0130416864D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65755842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6081713"/>
            <a:ext cx="10429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96842"/>
            <a:ext cx="9144000" cy="615950"/>
          </a:xfrm>
          <a:prstGeom prst="rect">
            <a:avLst/>
          </a:prstGeom>
        </p:spPr>
        <p:txBody>
          <a:bodyPr lIns="91344" tIns="45672" rIns="91344" bIns="45672"/>
          <a:lstStyle>
            <a:lvl1pPr>
              <a:defRPr sz="21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 lIns="91344" tIns="45672" rIns="91344" bIns="45672"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1"/>
          </p:nvPr>
        </p:nvSpPr>
        <p:spPr>
          <a:xfrm>
            <a:off x="6883400" y="6356350"/>
            <a:ext cx="2133600" cy="365125"/>
          </a:xfrm>
        </p:spPr>
        <p:txBody>
          <a:bodyPr lIns="91344" tIns="45672" rIns="91344" bIns="45672"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87B62859-3546-4793-94CB-AF2E1E162761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14576619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0"/>
            <a:ext cx="10429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96842"/>
            <a:ext cx="9144000" cy="615950"/>
          </a:xfrm>
          <a:prstGeom prst="rect">
            <a:avLst/>
          </a:prstGeom>
        </p:spPr>
        <p:txBody>
          <a:bodyPr lIns="91344" tIns="45672" rIns="91344" bIns="45672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 lIns="91344" tIns="45672" rIns="91344" bIns="45672"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1"/>
          </p:nvPr>
        </p:nvSpPr>
        <p:spPr>
          <a:xfrm>
            <a:off x="6883400" y="6356350"/>
            <a:ext cx="2133600" cy="365125"/>
          </a:xfrm>
        </p:spPr>
        <p:txBody>
          <a:bodyPr lIns="91344" tIns="45672" rIns="91344" bIns="45672"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D7DC53D3-273E-4C8E-9B73-75223C198343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28841975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0"/>
            <a:ext cx="10429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96842"/>
            <a:ext cx="9144000" cy="615950"/>
          </a:xfrm>
          <a:prstGeom prst="rect">
            <a:avLst/>
          </a:prstGeom>
        </p:spPr>
        <p:txBody>
          <a:bodyPr lIns="91344" tIns="45672" rIns="91344" bIns="45672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 lIns="91344" tIns="45672" rIns="91344" bIns="45672"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1"/>
          </p:nvPr>
        </p:nvSpPr>
        <p:spPr>
          <a:xfrm>
            <a:off x="6883400" y="6356350"/>
            <a:ext cx="2133600" cy="365125"/>
          </a:xfrm>
        </p:spPr>
        <p:txBody>
          <a:bodyPr lIns="91344" tIns="45672" rIns="91344" bIns="45672"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CEF069DC-2B5E-40E3-91F3-DC6C9DBB080A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39168646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fhsengenharia.com.br/images/ONS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0"/>
            <a:ext cx="10429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96842"/>
            <a:ext cx="9144000" cy="615950"/>
          </a:xfrm>
          <a:prstGeom prst="rect">
            <a:avLst/>
          </a:prstGeom>
        </p:spPr>
        <p:txBody>
          <a:bodyPr lIns="91344" tIns="45672" rIns="91344" bIns="45672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 lIns="91344" tIns="45672" rIns="91344" bIns="45672"/>
          <a:lstStyle>
            <a:lvl1pPr eaLnBrk="1" hangingPunct="1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1"/>
          </p:nvPr>
        </p:nvSpPr>
        <p:spPr>
          <a:xfrm>
            <a:off x="6883400" y="6356350"/>
            <a:ext cx="2133600" cy="365125"/>
          </a:xfrm>
        </p:spPr>
        <p:txBody>
          <a:bodyPr lIns="91344" tIns="45672" rIns="91344" bIns="45672"/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fld id="{720669FA-6EA7-49CF-B51B-27DE6DD6EF82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6977483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329994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7287333"/>
      </p:ext>
    </p:extLst>
  </p:cSld>
  <p:clrMapOvr>
    <a:masterClrMapping/>
  </p:clrMapOvr>
  <p:transition>
    <p:fad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966433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ítulo 1"/>
          <p:cNvSpPr>
            <a:spLocks noGrp="1"/>
          </p:cNvSpPr>
          <p:nvPr>
            <p:ph type="ctrTitle"/>
          </p:nvPr>
        </p:nvSpPr>
        <p:spPr>
          <a:xfrm>
            <a:off x="3995936" y="3284985"/>
            <a:ext cx="4752528" cy="722511"/>
          </a:xfrm>
        </p:spPr>
        <p:txBody>
          <a:bodyPr>
            <a:noAutofit/>
          </a:bodyPr>
          <a:lstStyle>
            <a:lvl1pPr algn="l">
              <a:defRPr sz="2566" b="1">
                <a:solidFill>
                  <a:srgbClr val="636266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8" name="Subtítulo 2"/>
          <p:cNvSpPr>
            <a:spLocks noGrp="1"/>
          </p:cNvSpPr>
          <p:nvPr>
            <p:ph type="subTitle" idx="1"/>
          </p:nvPr>
        </p:nvSpPr>
        <p:spPr>
          <a:xfrm>
            <a:off x="3995936" y="4581128"/>
            <a:ext cx="4752528" cy="864096"/>
          </a:xfrm>
        </p:spPr>
        <p:txBody>
          <a:bodyPr>
            <a:normAutofit/>
          </a:bodyPr>
          <a:lstStyle>
            <a:lvl1pPr marL="0" indent="0" algn="l">
              <a:buNone/>
              <a:defRPr sz="2138">
                <a:solidFill>
                  <a:srgbClr val="636266"/>
                </a:solidFill>
              </a:defRPr>
            </a:lvl1pPr>
            <a:lvl2pPr marL="390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81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72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63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54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45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36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27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3999" cy="2906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4440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6"/>
          <a:stretch/>
        </p:blipFill>
        <p:spPr>
          <a:xfrm>
            <a:off x="0" y="-3932"/>
            <a:ext cx="9144000" cy="6861933"/>
          </a:xfrm>
          <a:prstGeom prst="rect">
            <a:avLst/>
          </a:prstGeom>
        </p:spPr>
      </p:pic>
      <p:sp>
        <p:nvSpPr>
          <p:cNvPr id="8" name="Título 1"/>
          <p:cNvSpPr>
            <a:spLocks noGrp="1"/>
          </p:cNvSpPr>
          <p:nvPr>
            <p:ph type="ctrTitle"/>
          </p:nvPr>
        </p:nvSpPr>
        <p:spPr>
          <a:xfrm>
            <a:off x="4017747" y="3690298"/>
            <a:ext cx="4752528" cy="722511"/>
          </a:xfrm>
        </p:spPr>
        <p:txBody>
          <a:bodyPr>
            <a:noAutofit/>
          </a:bodyPr>
          <a:lstStyle>
            <a:lvl1pPr algn="l">
              <a:defRPr sz="2566" b="1">
                <a:solidFill>
                  <a:srgbClr val="636266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9" name="Subtítulo 2"/>
          <p:cNvSpPr>
            <a:spLocks noGrp="1"/>
          </p:cNvSpPr>
          <p:nvPr>
            <p:ph type="subTitle" idx="1"/>
          </p:nvPr>
        </p:nvSpPr>
        <p:spPr>
          <a:xfrm>
            <a:off x="4017747" y="5454055"/>
            <a:ext cx="4752528" cy="864096"/>
          </a:xfrm>
        </p:spPr>
        <p:txBody>
          <a:bodyPr>
            <a:normAutofit/>
          </a:bodyPr>
          <a:lstStyle>
            <a:lvl1pPr marL="0" indent="0" algn="l">
              <a:buNone/>
              <a:defRPr sz="2138">
                <a:solidFill>
                  <a:srgbClr val="636266"/>
                </a:solidFill>
              </a:defRPr>
            </a:lvl1pPr>
            <a:lvl2pPr marL="390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81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72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63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54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45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36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27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3999" cy="2906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1085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m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903" y="2288915"/>
            <a:ext cx="2347651" cy="2308952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106" y="4581437"/>
            <a:ext cx="2262068" cy="2274047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" y="2282611"/>
            <a:ext cx="2300558" cy="2312740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411" y="0"/>
            <a:ext cx="2304261" cy="2298659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4282" y="0"/>
            <a:ext cx="2259719" cy="2302361"/>
          </a:xfrm>
          <a:prstGeom prst="rect">
            <a:avLst/>
          </a:prstGeom>
        </p:spPr>
      </p:pic>
      <p:pic>
        <p:nvPicPr>
          <p:cNvPr id="30" name="Imagem 29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279" y="4570865"/>
            <a:ext cx="2330118" cy="2287136"/>
          </a:xfrm>
          <a:prstGeom prst="rect">
            <a:avLst/>
          </a:prstGeom>
        </p:spPr>
      </p:pic>
      <p:sp>
        <p:nvSpPr>
          <p:cNvPr id="31" name="Rectangle 26"/>
          <p:cNvSpPr/>
          <p:nvPr userDrawn="1"/>
        </p:nvSpPr>
        <p:spPr>
          <a:xfrm>
            <a:off x="1" y="0"/>
            <a:ext cx="2292937" cy="2298449"/>
          </a:xfrm>
          <a:prstGeom prst="rect">
            <a:avLst/>
          </a:prstGeom>
          <a:solidFill>
            <a:srgbClr val="1EA5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32" name="Rectangle 26"/>
          <p:cNvSpPr/>
          <p:nvPr userDrawn="1"/>
        </p:nvSpPr>
        <p:spPr>
          <a:xfrm>
            <a:off x="4572000" y="0"/>
            <a:ext cx="2323203" cy="2298449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33" name="Text Placeholder 28"/>
          <p:cNvSpPr>
            <a:spLocks noGrp="1"/>
          </p:cNvSpPr>
          <p:nvPr>
            <p:ph type="body" sz="quarter" idx="18" hasCustomPrompt="1"/>
          </p:nvPr>
        </p:nvSpPr>
        <p:spPr>
          <a:xfrm>
            <a:off x="186113" y="477637"/>
            <a:ext cx="1911900" cy="1448903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1º assunto da agenda de reunião ou sumário</a:t>
            </a:r>
            <a:endParaRPr kumimoji="0" lang="pt-BR" dirty="0"/>
          </a:p>
        </p:txBody>
      </p:sp>
      <p:sp>
        <p:nvSpPr>
          <p:cNvPr id="34" name="Rectangle 26"/>
          <p:cNvSpPr/>
          <p:nvPr userDrawn="1"/>
        </p:nvSpPr>
        <p:spPr>
          <a:xfrm>
            <a:off x="0" y="4583952"/>
            <a:ext cx="2294626" cy="2272344"/>
          </a:xfrm>
          <a:prstGeom prst="rect">
            <a:avLst/>
          </a:prstGeom>
          <a:solidFill>
            <a:srgbClr val="3371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35" name="Rectangle 26"/>
          <p:cNvSpPr/>
          <p:nvPr userDrawn="1"/>
        </p:nvSpPr>
        <p:spPr>
          <a:xfrm>
            <a:off x="4572000" y="4583952"/>
            <a:ext cx="2314615" cy="2272344"/>
          </a:xfrm>
          <a:prstGeom prst="rect">
            <a:avLst/>
          </a:prstGeom>
          <a:solidFill>
            <a:srgbClr val="83A3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36" name="Rectangle 26"/>
          <p:cNvSpPr/>
          <p:nvPr userDrawn="1"/>
        </p:nvSpPr>
        <p:spPr>
          <a:xfrm>
            <a:off x="2294624" y="2289303"/>
            <a:ext cx="2279062" cy="2298449"/>
          </a:xfrm>
          <a:prstGeom prst="rect">
            <a:avLst/>
          </a:prstGeom>
          <a:solidFill>
            <a:srgbClr val="E249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37" name="Rectangle 26"/>
          <p:cNvSpPr/>
          <p:nvPr userDrawn="1"/>
        </p:nvSpPr>
        <p:spPr>
          <a:xfrm>
            <a:off x="6886615" y="2285431"/>
            <a:ext cx="2257386" cy="2302321"/>
          </a:xfrm>
          <a:prstGeom prst="rect">
            <a:avLst/>
          </a:prstGeom>
          <a:solidFill>
            <a:srgbClr val="1A90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9" hasCustomPrompt="1"/>
          </p:nvPr>
        </p:nvSpPr>
        <p:spPr>
          <a:xfrm>
            <a:off x="4780858" y="477637"/>
            <a:ext cx="1911900" cy="1448903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2º assunto da agenda de reunião ou sumário</a:t>
            </a:r>
            <a:endParaRPr kumimoji="0" lang="pt-BR" dirty="0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2477361" y="2712201"/>
            <a:ext cx="1911900" cy="1505841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3º assunto da agenda de reunião ou sumário</a:t>
            </a:r>
            <a:endParaRPr kumimoji="0" lang="pt-BR" dirty="0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21" hasCustomPrompt="1"/>
          </p:nvPr>
        </p:nvSpPr>
        <p:spPr>
          <a:xfrm>
            <a:off x="7066603" y="2712202"/>
            <a:ext cx="1911900" cy="150584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4º assunto da agenda de reunião ou sumário</a:t>
            </a:r>
            <a:endParaRPr kumimoji="0" lang="pt-BR" dirty="0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22" hasCustomPrompt="1"/>
          </p:nvPr>
        </p:nvSpPr>
        <p:spPr>
          <a:xfrm>
            <a:off x="193132" y="5032681"/>
            <a:ext cx="1911900" cy="142694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5º assunto da agenda de reunião ou sumário</a:t>
            </a:r>
            <a:endParaRPr kumimoji="0" lang="pt-BR" dirty="0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23" hasCustomPrompt="1"/>
          </p:nvPr>
        </p:nvSpPr>
        <p:spPr>
          <a:xfrm>
            <a:off x="4780858" y="5032681"/>
            <a:ext cx="1911900" cy="142694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6º assunto da agenda de reunião ou sumário</a:t>
            </a:r>
            <a:endParaRPr kumimoji="0" lang="pt-BR" dirty="0"/>
          </a:p>
        </p:txBody>
      </p:sp>
    </p:spTree>
    <p:extLst>
      <p:ext uri="{BB962C8B-B14F-4D97-AF65-F5344CB8AC3E}">
        <p14:creationId xmlns:p14="http://schemas.microsoft.com/office/powerpoint/2010/main" val="8963389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489"/>
            <a:ext cx="9143999" cy="6855973"/>
          </a:xfrm>
          <a:prstGeom prst="rect">
            <a:avLst/>
          </a:prstGeom>
        </p:spPr>
      </p:pic>
      <p:sp>
        <p:nvSpPr>
          <p:cNvPr id="23" name="Rectangle 26"/>
          <p:cNvSpPr/>
          <p:nvPr userDrawn="1"/>
        </p:nvSpPr>
        <p:spPr>
          <a:xfrm>
            <a:off x="1" y="0"/>
            <a:ext cx="2292937" cy="2298449"/>
          </a:xfrm>
          <a:prstGeom prst="rect">
            <a:avLst/>
          </a:prstGeom>
          <a:solidFill>
            <a:srgbClr val="1EA5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24" name="Rectangle 26"/>
          <p:cNvSpPr/>
          <p:nvPr userDrawn="1"/>
        </p:nvSpPr>
        <p:spPr>
          <a:xfrm>
            <a:off x="4572000" y="0"/>
            <a:ext cx="2323203" cy="2298449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8" hasCustomPrompt="1"/>
          </p:nvPr>
        </p:nvSpPr>
        <p:spPr>
          <a:xfrm>
            <a:off x="186113" y="477637"/>
            <a:ext cx="1911900" cy="1448903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1º assunto da agenda de reunião ou sumário</a:t>
            </a:r>
            <a:endParaRPr kumimoji="0" lang="pt-BR" dirty="0"/>
          </a:p>
        </p:txBody>
      </p:sp>
      <p:sp>
        <p:nvSpPr>
          <p:cNvPr id="31" name="Rectangle 26"/>
          <p:cNvSpPr/>
          <p:nvPr userDrawn="1"/>
        </p:nvSpPr>
        <p:spPr>
          <a:xfrm>
            <a:off x="0" y="4583952"/>
            <a:ext cx="2294626" cy="2272344"/>
          </a:xfrm>
          <a:prstGeom prst="rect">
            <a:avLst/>
          </a:prstGeom>
          <a:solidFill>
            <a:srgbClr val="3371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32" name="Rectangle 26"/>
          <p:cNvSpPr/>
          <p:nvPr userDrawn="1"/>
        </p:nvSpPr>
        <p:spPr>
          <a:xfrm>
            <a:off x="4572000" y="4583952"/>
            <a:ext cx="2314615" cy="2272344"/>
          </a:xfrm>
          <a:prstGeom prst="rect">
            <a:avLst/>
          </a:prstGeom>
          <a:solidFill>
            <a:srgbClr val="83A3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33" name="Rectangle 26"/>
          <p:cNvSpPr/>
          <p:nvPr userDrawn="1"/>
        </p:nvSpPr>
        <p:spPr>
          <a:xfrm>
            <a:off x="2294624" y="2289303"/>
            <a:ext cx="2279062" cy="2298449"/>
          </a:xfrm>
          <a:prstGeom prst="rect">
            <a:avLst/>
          </a:prstGeom>
          <a:solidFill>
            <a:srgbClr val="E249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34" name="Rectangle 26"/>
          <p:cNvSpPr/>
          <p:nvPr userDrawn="1"/>
        </p:nvSpPr>
        <p:spPr>
          <a:xfrm>
            <a:off x="6886615" y="2285431"/>
            <a:ext cx="2257386" cy="2302321"/>
          </a:xfrm>
          <a:prstGeom prst="rect">
            <a:avLst/>
          </a:prstGeom>
          <a:solidFill>
            <a:srgbClr val="1A90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9" hasCustomPrompt="1"/>
          </p:nvPr>
        </p:nvSpPr>
        <p:spPr>
          <a:xfrm>
            <a:off x="4780858" y="477637"/>
            <a:ext cx="1911900" cy="1448903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2º assunto da agenda de reunião ou sumário</a:t>
            </a:r>
            <a:endParaRPr kumimoji="0" lang="pt-BR" dirty="0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2477361" y="2712201"/>
            <a:ext cx="1911900" cy="1505841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3º assunto da agenda de reunião ou sumário</a:t>
            </a:r>
            <a:endParaRPr kumimoji="0" lang="pt-BR" dirty="0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21" hasCustomPrompt="1"/>
          </p:nvPr>
        </p:nvSpPr>
        <p:spPr>
          <a:xfrm>
            <a:off x="7066603" y="2712202"/>
            <a:ext cx="1911900" cy="150584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4º assunto da agenda de reunião ou sumário</a:t>
            </a:r>
            <a:endParaRPr kumimoji="0" lang="pt-BR" dirty="0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22" hasCustomPrompt="1"/>
          </p:nvPr>
        </p:nvSpPr>
        <p:spPr>
          <a:xfrm>
            <a:off x="193132" y="5032681"/>
            <a:ext cx="1911900" cy="142694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5º assunto da agenda de reunião ou sumário</a:t>
            </a:r>
            <a:endParaRPr kumimoji="0" lang="pt-BR" dirty="0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23" hasCustomPrompt="1"/>
          </p:nvPr>
        </p:nvSpPr>
        <p:spPr>
          <a:xfrm>
            <a:off x="4780858" y="5032681"/>
            <a:ext cx="1911900" cy="142694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6º assunto da agenda de reunião ou sumário</a:t>
            </a:r>
            <a:endParaRPr kumimoji="0" lang="pt-BR" dirty="0"/>
          </a:p>
        </p:txBody>
      </p:sp>
    </p:spTree>
    <p:extLst>
      <p:ext uri="{BB962C8B-B14F-4D97-AF65-F5344CB8AC3E}">
        <p14:creationId xmlns:p14="http://schemas.microsoft.com/office/powerpoint/2010/main" val="42410643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5484"/>
          </a:xfrm>
          <a:prstGeom prst="rect">
            <a:avLst/>
          </a:prstGeom>
        </p:spPr>
      </p:pic>
      <p:sp>
        <p:nvSpPr>
          <p:cNvPr id="9" name="Rectangle 26"/>
          <p:cNvSpPr/>
          <p:nvPr userDrawn="1"/>
        </p:nvSpPr>
        <p:spPr>
          <a:xfrm>
            <a:off x="4572000" y="4583952"/>
            <a:ext cx="2314615" cy="2272344"/>
          </a:xfrm>
          <a:prstGeom prst="rect">
            <a:avLst/>
          </a:prstGeom>
          <a:solidFill>
            <a:srgbClr val="83A3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10" name="Rectangle 26"/>
          <p:cNvSpPr/>
          <p:nvPr userDrawn="1"/>
        </p:nvSpPr>
        <p:spPr>
          <a:xfrm>
            <a:off x="2294624" y="2289303"/>
            <a:ext cx="2279062" cy="2298449"/>
          </a:xfrm>
          <a:prstGeom prst="rect">
            <a:avLst/>
          </a:prstGeom>
          <a:solidFill>
            <a:srgbClr val="E249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12" name="Rectangle 26"/>
          <p:cNvSpPr/>
          <p:nvPr userDrawn="1"/>
        </p:nvSpPr>
        <p:spPr>
          <a:xfrm>
            <a:off x="6886615" y="2285431"/>
            <a:ext cx="2257386" cy="2302321"/>
          </a:xfrm>
          <a:prstGeom prst="rect">
            <a:avLst/>
          </a:prstGeom>
          <a:solidFill>
            <a:srgbClr val="1A90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2477361" y="2712201"/>
            <a:ext cx="1911900" cy="1505841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1º assunto da agenda de reunião ou tópico principal</a:t>
            </a:r>
            <a:endParaRPr kumimoji="0" lang="pt-BR" dirty="0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21" hasCustomPrompt="1"/>
          </p:nvPr>
        </p:nvSpPr>
        <p:spPr>
          <a:xfrm>
            <a:off x="7066603" y="2712202"/>
            <a:ext cx="1911900" cy="150584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2º assunto da agenda de reunião ou tópico principal</a:t>
            </a:r>
            <a:endParaRPr kumimoji="0" lang="pt-BR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23" hasCustomPrompt="1"/>
          </p:nvPr>
        </p:nvSpPr>
        <p:spPr>
          <a:xfrm>
            <a:off x="4780858" y="5032681"/>
            <a:ext cx="1911900" cy="142694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3º assunto da agenda de reunião ou tópico principal</a:t>
            </a:r>
            <a:endParaRPr kumimoji="0" lang="pt-BR" dirty="0"/>
          </a:p>
        </p:txBody>
      </p:sp>
    </p:spTree>
    <p:extLst>
      <p:ext uri="{BB962C8B-B14F-4D97-AF65-F5344CB8AC3E}">
        <p14:creationId xmlns:p14="http://schemas.microsoft.com/office/powerpoint/2010/main" val="7854848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3999" cy="6858000"/>
          </a:xfrm>
          <a:prstGeom prst="rect">
            <a:avLst/>
          </a:prstGeom>
        </p:spPr>
      </p:pic>
      <p:sp>
        <p:nvSpPr>
          <p:cNvPr id="11" name="Rectangle 26"/>
          <p:cNvSpPr/>
          <p:nvPr userDrawn="1"/>
        </p:nvSpPr>
        <p:spPr>
          <a:xfrm>
            <a:off x="1" y="4082243"/>
            <a:ext cx="2302608" cy="2298449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12" name="Rectangle 26"/>
          <p:cNvSpPr/>
          <p:nvPr userDrawn="1"/>
        </p:nvSpPr>
        <p:spPr>
          <a:xfrm>
            <a:off x="4580413" y="4082243"/>
            <a:ext cx="2323203" cy="2298449"/>
          </a:xfrm>
          <a:prstGeom prst="rect">
            <a:avLst/>
          </a:prstGeom>
          <a:solidFill>
            <a:srgbClr val="1EA5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8" hasCustomPrompt="1"/>
          </p:nvPr>
        </p:nvSpPr>
        <p:spPr>
          <a:xfrm>
            <a:off x="203466" y="4479771"/>
            <a:ext cx="1911900" cy="1503393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1º assunto da agenda de reunião ou sumário</a:t>
            </a:r>
            <a:endParaRPr kumimoji="0" lang="pt-BR" dirty="0"/>
          </a:p>
        </p:txBody>
      </p:sp>
      <p:sp>
        <p:nvSpPr>
          <p:cNvPr id="14" name="Rectangle 26"/>
          <p:cNvSpPr/>
          <p:nvPr userDrawn="1"/>
        </p:nvSpPr>
        <p:spPr>
          <a:xfrm>
            <a:off x="2302610" y="4082243"/>
            <a:ext cx="2279062" cy="2298449"/>
          </a:xfrm>
          <a:prstGeom prst="rect">
            <a:avLst/>
          </a:prstGeom>
          <a:solidFill>
            <a:srgbClr val="E249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15" name="Rectangle 26"/>
          <p:cNvSpPr/>
          <p:nvPr userDrawn="1"/>
        </p:nvSpPr>
        <p:spPr>
          <a:xfrm>
            <a:off x="6902355" y="4082243"/>
            <a:ext cx="2241645" cy="2298449"/>
          </a:xfrm>
          <a:prstGeom prst="rect">
            <a:avLst/>
          </a:prstGeom>
          <a:solidFill>
            <a:srgbClr val="1A90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9" hasCustomPrompt="1"/>
          </p:nvPr>
        </p:nvSpPr>
        <p:spPr>
          <a:xfrm>
            <a:off x="4786063" y="4479771"/>
            <a:ext cx="1911900" cy="1503393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3º assunto da agenda de reunião ou sumário</a:t>
            </a:r>
            <a:endParaRPr kumimoji="0" lang="pt-BR" dirty="0"/>
          </a:p>
        </p:txBody>
      </p:sp>
      <p:sp>
        <p:nvSpPr>
          <p:cNvPr id="17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2486191" y="4479771"/>
            <a:ext cx="1911900" cy="1503393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2º assunto da agenda de reunião ou sumário</a:t>
            </a:r>
            <a:endParaRPr kumimoji="0" lang="pt-BR" dirty="0"/>
          </a:p>
        </p:txBody>
      </p:sp>
      <p:sp>
        <p:nvSpPr>
          <p:cNvPr id="20" name="Text Placeholder 28"/>
          <p:cNvSpPr>
            <a:spLocks noGrp="1"/>
          </p:cNvSpPr>
          <p:nvPr>
            <p:ph type="body" sz="quarter" idx="21" hasCustomPrompt="1"/>
          </p:nvPr>
        </p:nvSpPr>
        <p:spPr>
          <a:xfrm>
            <a:off x="7066603" y="4479771"/>
            <a:ext cx="1911900" cy="1503393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4º assunto da agenda de reunião ou sumário</a:t>
            </a:r>
            <a:endParaRPr kumimoji="0" lang="pt-BR" dirty="0"/>
          </a:p>
        </p:txBody>
      </p:sp>
    </p:spTree>
    <p:extLst>
      <p:ext uri="{BB962C8B-B14F-4D97-AF65-F5344CB8AC3E}">
        <p14:creationId xmlns:p14="http://schemas.microsoft.com/office/powerpoint/2010/main" val="318089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Rectangle 26"/>
          <p:cNvSpPr/>
          <p:nvPr userDrawn="1"/>
        </p:nvSpPr>
        <p:spPr>
          <a:xfrm>
            <a:off x="4327619" y="4082243"/>
            <a:ext cx="2302608" cy="2298449"/>
          </a:xfrm>
          <a:prstGeom prst="rect">
            <a:avLst/>
          </a:prstGeom>
          <a:solidFill>
            <a:srgbClr val="1CA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9" name="Text Placeholder 28"/>
          <p:cNvSpPr>
            <a:spLocks noGrp="1"/>
          </p:cNvSpPr>
          <p:nvPr>
            <p:ph type="body" sz="quarter" idx="18" hasCustomPrompt="1"/>
          </p:nvPr>
        </p:nvSpPr>
        <p:spPr>
          <a:xfrm>
            <a:off x="4510416" y="4521630"/>
            <a:ext cx="1911900" cy="150246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1º assunto da agenda de reunião ou tópico principal</a:t>
            </a:r>
            <a:endParaRPr kumimoji="0" lang="pt-BR" dirty="0"/>
          </a:p>
        </p:txBody>
      </p:sp>
      <p:sp>
        <p:nvSpPr>
          <p:cNvPr id="10" name="Rectangle 26"/>
          <p:cNvSpPr/>
          <p:nvPr userDrawn="1"/>
        </p:nvSpPr>
        <p:spPr>
          <a:xfrm>
            <a:off x="6727429" y="4082243"/>
            <a:ext cx="2279062" cy="229844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911010" y="4521630"/>
            <a:ext cx="1911900" cy="150246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2º assunto da agenda de reunião ou tópico principal</a:t>
            </a:r>
            <a:endParaRPr kumimoji="0" lang="pt-BR" dirty="0"/>
          </a:p>
        </p:txBody>
      </p:sp>
    </p:spTree>
    <p:extLst>
      <p:ext uri="{BB962C8B-B14F-4D97-AF65-F5344CB8AC3E}">
        <p14:creationId xmlns:p14="http://schemas.microsoft.com/office/powerpoint/2010/main" val="12366588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>
            <a:lvl1pPr algn="l">
              <a:defRPr sz="2737"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968552"/>
          </a:xfrm>
        </p:spPr>
        <p:txBody>
          <a:bodyPr/>
          <a:lstStyle>
            <a:lvl1pPr>
              <a:defRPr sz="2395"/>
            </a:lvl1pPr>
            <a:lvl2pPr>
              <a:defRPr sz="2138"/>
            </a:lvl2pPr>
            <a:lvl3pPr>
              <a:defRPr sz="1967"/>
            </a:lvl3pPr>
            <a:lvl4pPr>
              <a:defRPr sz="1710"/>
            </a:lvl4pPr>
            <a:lvl5pPr>
              <a:defRPr sz="171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970527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0"/>
            <a:ext cx="9144000" cy="1527048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6163" y="3951595"/>
            <a:ext cx="4896544" cy="522595"/>
          </a:xfrm>
        </p:spPr>
        <p:txBody>
          <a:bodyPr anchor="t">
            <a:normAutofit/>
          </a:bodyPr>
          <a:lstStyle>
            <a:lvl1pPr algn="l">
              <a:defRPr sz="2395" b="0" cap="none" baseline="0">
                <a:solidFill>
                  <a:schemeClr val="bg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332319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06724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7" descr="Fundo Cinza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433921"/>
          </a:xfrm>
          <a:prstGeom prst="rect">
            <a:avLst/>
          </a:prstGeom>
          <a:gradFill>
            <a:gsLst>
              <a:gs pos="23000">
                <a:srgbClr val="FFFFFF"/>
              </a:gs>
              <a:gs pos="100000">
                <a:srgbClr val="EAEAEA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395814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99066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 hasCustomPrompt="1"/>
          </p:nvPr>
        </p:nvSpPr>
        <p:spPr>
          <a:xfrm>
            <a:off x="3995936" y="3284985"/>
            <a:ext cx="4752528" cy="722511"/>
          </a:xfrm>
        </p:spPr>
        <p:txBody>
          <a:bodyPr>
            <a:noAutofit/>
          </a:bodyPr>
          <a:lstStyle>
            <a:lvl1pPr algn="l">
              <a:defRPr sz="2566" b="1">
                <a:solidFill>
                  <a:srgbClr val="636266"/>
                </a:solidFill>
              </a:defRPr>
            </a:lvl1pPr>
          </a:lstStyle>
          <a:p>
            <a:r>
              <a:rPr lang="pt-BR" dirty="0" smtClean="0"/>
              <a:t>FIM.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 hasCustomPrompt="1"/>
          </p:nvPr>
        </p:nvSpPr>
        <p:spPr>
          <a:xfrm>
            <a:off x="3995936" y="4581128"/>
            <a:ext cx="4752528" cy="864096"/>
          </a:xfrm>
        </p:spPr>
        <p:txBody>
          <a:bodyPr>
            <a:normAutofit/>
          </a:bodyPr>
          <a:lstStyle>
            <a:lvl1pPr marL="0" indent="0" algn="l">
              <a:buNone/>
              <a:defRPr sz="2138">
                <a:solidFill>
                  <a:srgbClr val="636266"/>
                </a:solidFill>
              </a:defRPr>
            </a:lvl1pPr>
            <a:lvl2pPr marL="390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81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72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63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54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45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36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27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dirty="0" smtClean="0"/>
              <a:t>Clique para inserir seus contatos.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585084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5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29133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578811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m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903" y="2288915"/>
            <a:ext cx="2347651" cy="2308952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106" y="4581437"/>
            <a:ext cx="2262068" cy="2274047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" y="2282611"/>
            <a:ext cx="2300558" cy="2312740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411" y="0"/>
            <a:ext cx="2304261" cy="2298659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4282" y="0"/>
            <a:ext cx="2259719" cy="2302361"/>
          </a:xfrm>
          <a:prstGeom prst="rect">
            <a:avLst/>
          </a:prstGeom>
        </p:spPr>
      </p:pic>
      <p:pic>
        <p:nvPicPr>
          <p:cNvPr id="30" name="Imagem 29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279" y="4570865"/>
            <a:ext cx="2330118" cy="2287136"/>
          </a:xfrm>
          <a:prstGeom prst="rect">
            <a:avLst/>
          </a:prstGeom>
        </p:spPr>
      </p:pic>
      <p:sp>
        <p:nvSpPr>
          <p:cNvPr id="31" name="Rectangle 26"/>
          <p:cNvSpPr/>
          <p:nvPr userDrawn="1"/>
        </p:nvSpPr>
        <p:spPr>
          <a:xfrm>
            <a:off x="1" y="0"/>
            <a:ext cx="2292937" cy="2298449"/>
          </a:xfrm>
          <a:prstGeom prst="rect">
            <a:avLst/>
          </a:prstGeom>
          <a:solidFill>
            <a:srgbClr val="1EA5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32" name="Rectangle 26"/>
          <p:cNvSpPr/>
          <p:nvPr userDrawn="1"/>
        </p:nvSpPr>
        <p:spPr>
          <a:xfrm>
            <a:off x="4572000" y="0"/>
            <a:ext cx="2323203" cy="2298449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33" name="Text Placeholder 28"/>
          <p:cNvSpPr>
            <a:spLocks noGrp="1"/>
          </p:cNvSpPr>
          <p:nvPr>
            <p:ph type="body" sz="quarter" idx="18" hasCustomPrompt="1"/>
          </p:nvPr>
        </p:nvSpPr>
        <p:spPr>
          <a:xfrm>
            <a:off x="186113" y="477637"/>
            <a:ext cx="1911900" cy="1448903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1º assunto da agenda de reunião ou sumário</a:t>
            </a:r>
            <a:endParaRPr kumimoji="0" lang="pt-BR" dirty="0"/>
          </a:p>
        </p:txBody>
      </p:sp>
      <p:sp>
        <p:nvSpPr>
          <p:cNvPr id="34" name="Rectangle 26"/>
          <p:cNvSpPr/>
          <p:nvPr userDrawn="1"/>
        </p:nvSpPr>
        <p:spPr>
          <a:xfrm>
            <a:off x="0" y="4583952"/>
            <a:ext cx="2294626" cy="2272344"/>
          </a:xfrm>
          <a:prstGeom prst="rect">
            <a:avLst/>
          </a:prstGeom>
          <a:solidFill>
            <a:srgbClr val="3371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35" name="Rectangle 26"/>
          <p:cNvSpPr/>
          <p:nvPr userDrawn="1"/>
        </p:nvSpPr>
        <p:spPr>
          <a:xfrm>
            <a:off x="4572000" y="4583952"/>
            <a:ext cx="2314615" cy="2272344"/>
          </a:xfrm>
          <a:prstGeom prst="rect">
            <a:avLst/>
          </a:prstGeom>
          <a:solidFill>
            <a:srgbClr val="83A3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36" name="Rectangle 26"/>
          <p:cNvSpPr/>
          <p:nvPr userDrawn="1"/>
        </p:nvSpPr>
        <p:spPr>
          <a:xfrm>
            <a:off x="2294624" y="2289303"/>
            <a:ext cx="2279062" cy="2298449"/>
          </a:xfrm>
          <a:prstGeom prst="rect">
            <a:avLst/>
          </a:prstGeom>
          <a:solidFill>
            <a:srgbClr val="E249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37" name="Rectangle 26"/>
          <p:cNvSpPr/>
          <p:nvPr userDrawn="1"/>
        </p:nvSpPr>
        <p:spPr>
          <a:xfrm>
            <a:off x="6886615" y="2285431"/>
            <a:ext cx="2257386" cy="2302321"/>
          </a:xfrm>
          <a:prstGeom prst="rect">
            <a:avLst/>
          </a:prstGeom>
          <a:solidFill>
            <a:srgbClr val="1A90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9" hasCustomPrompt="1"/>
          </p:nvPr>
        </p:nvSpPr>
        <p:spPr>
          <a:xfrm>
            <a:off x="4780858" y="477637"/>
            <a:ext cx="1911900" cy="1448903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2º assunto da agenda de reunião ou sumário</a:t>
            </a:r>
            <a:endParaRPr kumimoji="0" lang="pt-BR" dirty="0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2477361" y="2712201"/>
            <a:ext cx="1911900" cy="1505841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3º assunto da agenda de reunião ou sumário</a:t>
            </a:r>
            <a:endParaRPr kumimoji="0" lang="pt-BR" dirty="0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21" hasCustomPrompt="1"/>
          </p:nvPr>
        </p:nvSpPr>
        <p:spPr>
          <a:xfrm>
            <a:off x="7066603" y="2712202"/>
            <a:ext cx="1911900" cy="150584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4º assunto da agenda de reunião ou sumário</a:t>
            </a:r>
            <a:endParaRPr kumimoji="0" lang="pt-BR" dirty="0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22" hasCustomPrompt="1"/>
          </p:nvPr>
        </p:nvSpPr>
        <p:spPr>
          <a:xfrm>
            <a:off x="193132" y="5032681"/>
            <a:ext cx="1911900" cy="142694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5º assunto da agenda de reunião ou sumário</a:t>
            </a:r>
            <a:endParaRPr kumimoji="0" lang="pt-BR" dirty="0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23" hasCustomPrompt="1"/>
          </p:nvPr>
        </p:nvSpPr>
        <p:spPr>
          <a:xfrm>
            <a:off x="4780858" y="5032681"/>
            <a:ext cx="1911900" cy="142694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6º assunto da agenda de reunião ou sumário</a:t>
            </a:r>
            <a:endParaRPr kumimoji="0" lang="pt-BR" dirty="0"/>
          </a:p>
        </p:txBody>
      </p:sp>
    </p:spTree>
    <p:extLst>
      <p:ext uri="{BB962C8B-B14F-4D97-AF65-F5344CB8AC3E}">
        <p14:creationId xmlns:p14="http://schemas.microsoft.com/office/powerpoint/2010/main" val="3707365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995936" y="3284985"/>
            <a:ext cx="4752528" cy="722511"/>
          </a:xfrm>
        </p:spPr>
        <p:txBody>
          <a:bodyPr>
            <a:noAutofit/>
          </a:bodyPr>
          <a:lstStyle>
            <a:lvl1pPr algn="l">
              <a:defRPr sz="2566" b="1">
                <a:solidFill>
                  <a:srgbClr val="636266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995936" y="4581128"/>
            <a:ext cx="4752528" cy="864096"/>
          </a:xfrm>
        </p:spPr>
        <p:txBody>
          <a:bodyPr>
            <a:normAutofit/>
          </a:bodyPr>
          <a:lstStyle>
            <a:lvl1pPr marL="0" indent="0" algn="l">
              <a:buNone/>
              <a:defRPr sz="2138">
                <a:solidFill>
                  <a:srgbClr val="636266"/>
                </a:solidFill>
              </a:defRPr>
            </a:lvl1pPr>
            <a:lvl2pPr marL="390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81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72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63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54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45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36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27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 dirty="0"/>
          </a:p>
        </p:txBody>
      </p:sp>
      <p:grpSp>
        <p:nvGrpSpPr>
          <p:cNvPr id="4" name="Grupo 3"/>
          <p:cNvGrpSpPr/>
          <p:nvPr userDrawn="1"/>
        </p:nvGrpSpPr>
        <p:grpSpPr>
          <a:xfrm>
            <a:off x="0" y="0"/>
            <a:ext cx="9144000" cy="1532086"/>
            <a:chOff x="7578" y="6653"/>
            <a:chExt cx="10676801" cy="1686470"/>
          </a:xfrm>
        </p:grpSpPr>
        <p:pic>
          <p:nvPicPr>
            <p:cNvPr id="6" name="Imagem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5460" y="6654"/>
              <a:ext cx="1777882" cy="1684951"/>
            </a:xfrm>
            <a:prstGeom prst="rect">
              <a:avLst/>
            </a:prstGeom>
          </p:spPr>
        </p:pic>
        <p:pic>
          <p:nvPicPr>
            <p:cNvPr id="7" name="Imagem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62423" y="6654"/>
              <a:ext cx="1777882" cy="1684951"/>
            </a:xfrm>
            <a:prstGeom prst="rect">
              <a:avLst/>
            </a:prstGeom>
          </p:spPr>
        </p:pic>
        <p:pic>
          <p:nvPicPr>
            <p:cNvPr id="9" name="Imagem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39387" y="6654"/>
              <a:ext cx="1777882" cy="1684951"/>
            </a:xfrm>
            <a:prstGeom prst="rect">
              <a:avLst/>
            </a:prstGeom>
          </p:spPr>
        </p:pic>
        <p:pic>
          <p:nvPicPr>
            <p:cNvPr id="10" name="Imagem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06497" y="6654"/>
              <a:ext cx="1777882" cy="1684951"/>
            </a:xfrm>
            <a:prstGeom prst="rect">
              <a:avLst/>
            </a:prstGeom>
          </p:spPr>
        </p:pic>
        <p:pic>
          <p:nvPicPr>
            <p:cNvPr id="11" name="Imagem 1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78" y="6654"/>
              <a:ext cx="1777882" cy="1684951"/>
            </a:xfrm>
            <a:prstGeom prst="rect">
              <a:avLst/>
            </a:prstGeom>
          </p:spPr>
        </p:pic>
        <p:pic>
          <p:nvPicPr>
            <p:cNvPr id="12" name="Imagem 11"/>
            <p:cNvPicPr>
              <a:picLocks noChangeAspect="1"/>
            </p:cNvPicPr>
            <p:nvPr userDrawn="1"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16351" y="6653"/>
              <a:ext cx="1790146" cy="168647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462869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6"/>
          <a:stretch/>
        </p:blipFill>
        <p:spPr>
          <a:xfrm>
            <a:off x="0" y="-3932"/>
            <a:ext cx="9144000" cy="6861933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017747" y="3690298"/>
            <a:ext cx="4752528" cy="722511"/>
          </a:xfrm>
        </p:spPr>
        <p:txBody>
          <a:bodyPr>
            <a:noAutofit/>
          </a:bodyPr>
          <a:lstStyle>
            <a:lvl1pPr algn="l">
              <a:defRPr sz="2566" b="1">
                <a:solidFill>
                  <a:srgbClr val="636266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017747" y="5454055"/>
            <a:ext cx="4752528" cy="864096"/>
          </a:xfrm>
        </p:spPr>
        <p:txBody>
          <a:bodyPr>
            <a:normAutofit/>
          </a:bodyPr>
          <a:lstStyle>
            <a:lvl1pPr marL="0" indent="0" algn="l">
              <a:buNone/>
              <a:defRPr sz="2138">
                <a:solidFill>
                  <a:srgbClr val="636266"/>
                </a:solidFill>
              </a:defRPr>
            </a:lvl1pPr>
            <a:lvl2pPr marL="390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81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72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63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54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45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36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27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 dirty="0"/>
          </a:p>
        </p:txBody>
      </p:sp>
      <p:grpSp>
        <p:nvGrpSpPr>
          <p:cNvPr id="19" name="Grupo 18"/>
          <p:cNvGrpSpPr/>
          <p:nvPr userDrawn="1"/>
        </p:nvGrpSpPr>
        <p:grpSpPr>
          <a:xfrm>
            <a:off x="0" y="0"/>
            <a:ext cx="9144000" cy="1532086"/>
            <a:chOff x="7578" y="6653"/>
            <a:chExt cx="10676801" cy="1686470"/>
          </a:xfrm>
        </p:grpSpPr>
        <p:pic>
          <p:nvPicPr>
            <p:cNvPr id="20" name="Imagem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5460" y="6654"/>
              <a:ext cx="1777882" cy="1684951"/>
            </a:xfrm>
            <a:prstGeom prst="rect">
              <a:avLst/>
            </a:prstGeom>
          </p:spPr>
        </p:pic>
        <p:pic>
          <p:nvPicPr>
            <p:cNvPr id="21" name="Imagem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62423" y="6654"/>
              <a:ext cx="1777882" cy="1684951"/>
            </a:xfrm>
            <a:prstGeom prst="rect">
              <a:avLst/>
            </a:prstGeom>
          </p:spPr>
        </p:pic>
        <p:pic>
          <p:nvPicPr>
            <p:cNvPr id="22" name="Imagem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39387" y="6654"/>
              <a:ext cx="1777882" cy="1684951"/>
            </a:xfrm>
            <a:prstGeom prst="rect">
              <a:avLst/>
            </a:prstGeom>
          </p:spPr>
        </p:pic>
        <p:pic>
          <p:nvPicPr>
            <p:cNvPr id="23" name="Imagem 2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06497" y="6654"/>
              <a:ext cx="1777882" cy="1684951"/>
            </a:xfrm>
            <a:prstGeom prst="rect">
              <a:avLst/>
            </a:prstGeom>
          </p:spPr>
        </p:pic>
        <p:pic>
          <p:nvPicPr>
            <p:cNvPr id="24" name="Imagem 2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78" y="6654"/>
              <a:ext cx="1777882" cy="1684951"/>
            </a:xfrm>
            <a:prstGeom prst="rect">
              <a:avLst/>
            </a:prstGeom>
          </p:spPr>
        </p:pic>
        <p:pic>
          <p:nvPicPr>
            <p:cNvPr id="25" name="Imagem 24"/>
            <p:cNvPicPr>
              <a:picLocks noChangeAspect="1"/>
            </p:cNvPicPr>
            <p:nvPr userDrawn="1"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16351" y="6653"/>
              <a:ext cx="1790146" cy="168647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902349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Imagem 3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9492" y="4583952"/>
            <a:ext cx="2254508" cy="2271533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04" y="0"/>
            <a:ext cx="2292496" cy="2289435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330" y="1"/>
            <a:ext cx="2272579" cy="2310825"/>
          </a:xfrm>
          <a:prstGeom prst="rect">
            <a:avLst/>
          </a:prstGeom>
        </p:spPr>
      </p:pic>
      <p:sp>
        <p:nvSpPr>
          <p:cNvPr id="23" name="Rectangle 26"/>
          <p:cNvSpPr/>
          <p:nvPr userDrawn="1"/>
        </p:nvSpPr>
        <p:spPr>
          <a:xfrm>
            <a:off x="1" y="0"/>
            <a:ext cx="2292937" cy="2298449"/>
          </a:xfrm>
          <a:prstGeom prst="rect">
            <a:avLst/>
          </a:prstGeom>
          <a:solidFill>
            <a:srgbClr val="1EA5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24" name="Rectangle 26"/>
          <p:cNvSpPr/>
          <p:nvPr userDrawn="1"/>
        </p:nvSpPr>
        <p:spPr>
          <a:xfrm>
            <a:off x="4572000" y="0"/>
            <a:ext cx="2323203" cy="2298449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8" hasCustomPrompt="1"/>
          </p:nvPr>
        </p:nvSpPr>
        <p:spPr>
          <a:xfrm>
            <a:off x="186113" y="477637"/>
            <a:ext cx="1911900" cy="1448903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1º assunto da agenda de reunião ou sumário</a:t>
            </a:r>
            <a:endParaRPr kumimoji="0" lang="pt-BR" dirty="0"/>
          </a:p>
        </p:txBody>
      </p:sp>
      <p:sp>
        <p:nvSpPr>
          <p:cNvPr id="31" name="Rectangle 26"/>
          <p:cNvSpPr/>
          <p:nvPr userDrawn="1"/>
        </p:nvSpPr>
        <p:spPr>
          <a:xfrm>
            <a:off x="0" y="4583952"/>
            <a:ext cx="2294626" cy="2272344"/>
          </a:xfrm>
          <a:prstGeom prst="rect">
            <a:avLst/>
          </a:prstGeom>
          <a:solidFill>
            <a:srgbClr val="3371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pic>
        <p:nvPicPr>
          <p:cNvPr id="32" name="Imagem 3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624" y="4583952"/>
            <a:ext cx="2283856" cy="2274049"/>
          </a:xfrm>
          <a:prstGeom prst="rect">
            <a:avLst/>
          </a:prstGeom>
        </p:spPr>
      </p:pic>
      <p:sp>
        <p:nvSpPr>
          <p:cNvPr id="33" name="Rectangle 26"/>
          <p:cNvSpPr/>
          <p:nvPr userDrawn="1"/>
        </p:nvSpPr>
        <p:spPr>
          <a:xfrm>
            <a:off x="4571999" y="4583952"/>
            <a:ext cx="2338555" cy="2272344"/>
          </a:xfrm>
          <a:prstGeom prst="rect">
            <a:avLst/>
          </a:prstGeom>
          <a:solidFill>
            <a:srgbClr val="83A3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pic>
        <p:nvPicPr>
          <p:cNvPr id="35" name="Imagem 34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9303"/>
            <a:ext cx="2315042" cy="2298449"/>
          </a:xfrm>
          <a:prstGeom prst="rect">
            <a:avLst/>
          </a:prstGeom>
        </p:spPr>
      </p:pic>
      <p:sp>
        <p:nvSpPr>
          <p:cNvPr id="36" name="Rectangle 26"/>
          <p:cNvSpPr/>
          <p:nvPr userDrawn="1"/>
        </p:nvSpPr>
        <p:spPr>
          <a:xfrm>
            <a:off x="2294624" y="2289303"/>
            <a:ext cx="2279062" cy="2298449"/>
          </a:xfrm>
          <a:prstGeom prst="rect">
            <a:avLst/>
          </a:prstGeom>
          <a:solidFill>
            <a:srgbClr val="E249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37" name="Rectangle 26"/>
          <p:cNvSpPr/>
          <p:nvPr userDrawn="1"/>
        </p:nvSpPr>
        <p:spPr>
          <a:xfrm>
            <a:off x="6886615" y="2285431"/>
            <a:ext cx="2257386" cy="2302321"/>
          </a:xfrm>
          <a:prstGeom prst="rect">
            <a:avLst/>
          </a:prstGeom>
          <a:solidFill>
            <a:srgbClr val="1A90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pic>
        <p:nvPicPr>
          <p:cNvPr id="38" name="Imagem 37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0913" y="2289304"/>
            <a:ext cx="2339641" cy="2298448"/>
          </a:xfrm>
          <a:prstGeom prst="rect">
            <a:avLst/>
          </a:prstGeom>
        </p:spPr>
      </p:pic>
      <p:sp>
        <p:nvSpPr>
          <p:cNvPr id="39" name="Text Placeholder 28"/>
          <p:cNvSpPr>
            <a:spLocks noGrp="1"/>
          </p:cNvSpPr>
          <p:nvPr>
            <p:ph type="body" sz="quarter" idx="19" hasCustomPrompt="1"/>
          </p:nvPr>
        </p:nvSpPr>
        <p:spPr>
          <a:xfrm>
            <a:off x="4780858" y="477637"/>
            <a:ext cx="1911900" cy="1448903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2º assunto da agenda de reunião ou sumário</a:t>
            </a:r>
            <a:endParaRPr kumimoji="0" lang="pt-BR" dirty="0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2477361" y="2712201"/>
            <a:ext cx="1911900" cy="1505841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3º assunto da agenda de reunião ou sumário</a:t>
            </a:r>
            <a:endParaRPr kumimoji="0" lang="pt-BR" dirty="0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21" hasCustomPrompt="1"/>
          </p:nvPr>
        </p:nvSpPr>
        <p:spPr>
          <a:xfrm>
            <a:off x="7066603" y="2712202"/>
            <a:ext cx="1911900" cy="150584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4º assunto da agenda de reunião ou sumário</a:t>
            </a:r>
            <a:endParaRPr kumimoji="0" lang="pt-BR" dirty="0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22" hasCustomPrompt="1"/>
          </p:nvPr>
        </p:nvSpPr>
        <p:spPr>
          <a:xfrm>
            <a:off x="193132" y="5032681"/>
            <a:ext cx="1911900" cy="142694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5º assunto da agenda de reunião ou sumário</a:t>
            </a:r>
            <a:endParaRPr kumimoji="0" lang="pt-BR" dirty="0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23" hasCustomPrompt="1"/>
          </p:nvPr>
        </p:nvSpPr>
        <p:spPr>
          <a:xfrm>
            <a:off x="4780858" y="5032681"/>
            <a:ext cx="1911900" cy="142694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6º assunto da agenda de reunião ou sumário</a:t>
            </a:r>
            <a:endParaRPr kumimoji="0" lang="pt-BR" dirty="0"/>
          </a:p>
        </p:txBody>
      </p:sp>
    </p:spTree>
    <p:extLst>
      <p:ext uri="{BB962C8B-B14F-4D97-AF65-F5344CB8AC3E}">
        <p14:creationId xmlns:p14="http://schemas.microsoft.com/office/powerpoint/2010/main" val="26262239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3" name="Rectangle 26"/>
          <p:cNvSpPr/>
          <p:nvPr userDrawn="1"/>
        </p:nvSpPr>
        <p:spPr>
          <a:xfrm>
            <a:off x="1" y="0"/>
            <a:ext cx="2292937" cy="2298449"/>
          </a:xfrm>
          <a:prstGeom prst="rect">
            <a:avLst/>
          </a:prstGeom>
          <a:solidFill>
            <a:srgbClr val="1EA5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44" name="Rectangle 26"/>
          <p:cNvSpPr/>
          <p:nvPr userDrawn="1"/>
        </p:nvSpPr>
        <p:spPr>
          <a:xfrm>
            <a:off x="4572000" y="0"/>
            <a:ext cx="2323203" cy="2298449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8" hasCustomPrompt="1"/>
          </p:nvPr>
        </p:nvSpPr>
        <p:spPr>
          <a:xfrm>
            <a:off x="186113" y="477637"/>
            <a:ext cx="1911900" cy="1448903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1º assunto da agenda de reunião ou sumário</a:t>
            </a:r>
            <a:endParaRPr kumimoji="0" lang="pt-BR" dirty="0"/>
          </a:p>
        </p:txBody>
      </p:sp>
      <p:sp>
        <p:nvSpPr>
          <p:cNvPr id="46" name="Rectangle 26"/>
          <p:cNvSpPr/>
          <p:nvPr userDrawn="1"/>
        </p:nvSpPr>
        <p:spPr>
          <a:xfrm>
            <a:off x="0" y="4583952"/>
            <a:ext cx="2294626" cy="2272344"/>
          </a:xfrm>
          <a:prstGeom prst="rect">
            <a:avLst/>
          </a:prstGeom>
          <a:solidFill>
            <a:srgbClr val="3371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48" name="Rectangle 26"/>
          <p:cNvSpPr/>
          <p:nvPr userDrawn="1"/>
        </p:nvSpPr>
        <p:spPr>
          <a:xfrm>
            <a:off x="4572000" y="4583952"/>
            <a:ext cx="2322595" cy="2272344"/>
          </a:xfrm>
          <a:prstGeom prst="rect">
            <a:avLst/>
          </a:prstGeom>
          <a:solidFill>
            <a:srgbClr val="83A3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50" name="Rectangle 26"/>
          <p:cNvSpPr/>
          <p:nvPr userDrawn="1"/>
        </p:nvSpPr>
        <p:spPr>
          <a:xfrm>
            <a:off x="2294624" y="2289303"/>
            <a:ext cx="2279062" cy="2298449"/>
          </a:xfrm>
          <a:prstGeom prst="rect">
            <a:avLst/>
          </a:prstGeom>
          <a:solidFill>
            <a:srgbClr val="E249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51" name="Rectangle 26"/>
          <p:cNvSpPr/>
          <p:nvPr userDrawn="1"/>
        </p:nvSpPr>
        <p:spPr>
          <a:xfrm>
            <a:off x="6886615" y="2285431"/>
            <a:ext cx="2257386" cy="2302321"/>
          </a:xfrm>
          <a:prstGeom prst="rect">
            <a:avLst/>
          </a:prstGeom>
          <a:solidFill>
            <a:srgbClr val="1A90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9" hasCustomPrompt="1"/>
          </p:nvPr>
        </p:nvSpPr>
        <p:spPr>
          <a:xfrm>
            <a:off x="4780858" y="477637"/>
            <a:ext cx="1911900" cy="1448903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2º assunto da agenda de reunião ou sumário</a:t>
            </a:r>
            <a:endParaRPr kumimoji="0" lang="pt-BR" dirty="0"/>
          </a:p>
        </p:txBody>
      </p:sp>
      <p:sp>
        <p:nvSpPr>
          <p:cNvPr id="54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2477361" y="2712201"/>
            <a:ext cx="1911900" cy="1505841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3º assunto da agenda de reunião ou sumário</a:t>
            </a:r>
            <a:endParaRPr kumimoji="0" lang="pt-BR" dirty="0"/>
          </a:p>
        </p:txBody>
      </p:sp>
      <p:sp>
        <p:nvSpPr>
          <p:cNvPr id="55" name="Text Placeholder 28"/>
          <p:cNvSpPr>
            <a:spLocks noGrp="1"/>
          </p:cNvSpPr>
          <p:nvPr>
            <p:ph type="body" sz="quarter" idx="21" hasCustomPrompt="1"/>
          </p:nvPr>
        </p:nvSpPr>
        <p:spPr>
          <a:xfrm>
            <a:off x="7066603" y="2712202"/>
            <a:ext cx="1911900" cy="150584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4º assunto da agenda de reunião ou sumário</a:t>
            </a:r>
            <a:endParaRPr kumimoji="0" lang="pt-BR" dirty="0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22" hasCustomPrompt="1"/>
          </p:nvPr>
        </p:nvSpPr>
        <p:spPr>
          <a:xfrm>
            <a:off x="193132" y="5032681"/>
            <a:ext cx="1911900" cy="142694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5º assunto da agenda de reunião ou sumário</a:t>
            </a:r>
            <a:endParaRPr kumimoji="0" lang="pt-BR" dirty="0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23" hasCustomPrompt="1"/>
          </p:nvPr>
        </p:nvSpPr>
        <p:spPr>
          <a:xfrm>
            <a:off x="4780858" y="5032681"/>
            <a:ext cx="1911900" cy="142694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6º assunto da agenda de reunião ou sumário</a:t>
            </a:r>
            <a:endParaRPr kumimoji="0" lang="pt-BR" dirty="0"/>
          </a:p>
        </p:txBody>
      </p:sp>
    </p:spTree>
    <p:extLst>
      <p:ext uri="{BB962C8B-B14F-4D97-AF65-F5344CB8AC3E}">
        <p14:creationId xmlns:p14="http://schemas.microsoft.com/office/powerpoint/2010/main" val="16243862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81" b="15240"/>
          <a:stretch/>
        </p:blipFill>
        <p:spPr>
          <a:xfrm>
            <a:off x="-1" y="4553935"/>
            <a:ext cx="4581672" cy="230406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652" y="4555242"/>
            <a:ext cx="2308114" cy="2302758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" t="3798" r="-59" b="56622"/>
          <a:stretch/>
        </p:blipFill>
        <p:spPr>
          <a:xfrm>
            <a:off x="0" y="-10120"/>
            <a:ext cx="9144000" cy="2431008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65" y="2285501"/>
            <a:ext cx="2327457" cy="2298449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590" y="2285502"/>
            <a:ext cx="2322887" cy="2327684"/>
          </a:xfrm>
          <a:prstGeom prst="rect">
            <a:avLst/>
          </a:prstGeom>
        </p:spPr>
      </p:pic>
      <p:sp>
        <p:nvSpPr>
          <p:cNvPr id="19" name="Rectangle 26"/>
          <p:cNvSpPr/>
          <p:nvPr userDrawn="1"/>
        </p:nvSpPr>
        <p:spPr>
          <a:xfrm>
            <a:off x="6884282" y="2285501"/>
            <a:ext cx="2259719" cy="2298449"/>
          </a:xfrm>
          <a:prstGeom prst="rect">
            <a:avLst/>
          </a:prstGeom>
          <a:solidFill>
            <a:srgbClr val="1A90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21" hasCustomPrompt="1"/>
          </p:nvPr>
        </p:nvSpPr>
        <p:spPr>
          <a:xfrm>
            <a:off x="7066603" y="2677712"/>
            <a:ext cx="1911900" cy="1533016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2º assunto da agenda de reunião ou tópico principal</a:t>
            </a:r>
            <a:endParaRPr kumimoji="0" lang="pt-BR" dirty="0"/>
          </a:p>
        </p:txBody>
      </p:sp>
      <p:sp>
        <p:nvSpPr>
          <p:cNvPr id="11" name="Rectangle 26"/>
          <p:cNvSpPr/>
          <p:nvPr userDrawn="1"/>
        </p:nvSpPr>
        <p:spPr>
          <a:xfrm>
            <a:off x="4573426" y="4579328"/>
            <a:ext cx="2313189" cy="2278672"/>
          </a:xfrm>
          <a:prstGeom prst="rect">
            <a:avLst/>
          </a:prstGeom>
          <a:solidFill>
            <a:srgbClr val="83A3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3" hasCustomPrompt="1"/>
          </p:nvPr>
        </p:nvSpPr>
        <p:spPr>
          <a:xfrm>
            <a:off x="4783015" y="5062109"/>
            <a:ext cx="1911900" cy="1486997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3º assunto da agenda de reunião ou tópico principal</a:t>
            </a:r>
            <a:endParaRPr kumimoji="0" lang="pt-BR" dirty="0"/>
          </a:p>
        </p:txBody>
      </p:sp>
      <p:sp>
        <p:nvSpPr>
          <p:cNvPr id="18" name="Rectangle 26"/>
          <p:cNvSpPr/>
          <p:nvPr userDrawn="1"/>
        </p:nvSpPr>
        <p:spPr>
          <a:xfrm>
            <a:off x="2302610" y="2285501"/>
            <a:ext cx="2279062" cy="2298449"/>
          </a:xfrm>
          <a:prstGeom prst="rect">
            <a:avLst/>
          </a:prstGeom>
          <a:solidFill>
            <a:srgbClr val="E249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2486192" y="2677712"/>
            <a:ext cx="1911900" cy="1533017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1º assunto da agenda de reunião ou tópico principal</a:t>
            </a:r>
            <a:endParaRPr kumimoji="0" lang="pt-BR" dirty="0"/>
          </a:p>
        </p:txBody>
      </p:sp>
    </p:spTree>
    <p:extLst>
      <p:ext uri="{BB962C8B-B14F-4D97-AF65-F5344CB8AC3E}">
        <p14:creationId xmlns:p14="http://schemas.microsoft.com/office/powerpoint/2010/main" val="124201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" y="0"/>
            <a:ext cx="9140952" cy="6858000"/>
          </a:xfrm>
          <a:prstGeom prst="rect">
            <a:avLst/>
          </a:prstGeom>
        </p:spPr>
      </p:pic>
      <p:sp>
        <p:nvSpPr>
          <p:cNvPr id="11" name="Rectangle 26"/>
          <p:cNvSpPr/>
          <p:nvPr userDrawn="1"/>
        </p:nvSpPr>
        <p:spPr>
          <a:xfrm>
            <a:off x="1" y="3140968"/>
            <a:ext cx="2302608" cy="2298449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12" name="Rectangle 26"/>
          <p:cNvSpPr/>
          <p:nvPr userDrawn="1"/>
        </p:nvSpPr>
        <p:spPr>
          <a:xfrm>
            <a:off x="4580413" y="3140968"/>
            <a:ext cx="2323203" cy="2298449"/>
          </a:xfrm>
          <a:prstGeom prst="rect">
            <a:avLst/>
          </a:prstGeom>
          <a:solidFill>
            <a:srgbClr val="1EA5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8" hasCustomPrompt="1"/>
          </p:nvPr>
        </p:nvSpPr>
        <p:spPr>
          <a:xfrm>
            <a:off x="203466" y="3538496"/>
            <a:ext cx="1911900" cy="1503393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1º assunto da agenda de reunião ou sumário</a:t>
            </a:r>
            <a:endParaRPr kumimoji="0" lang="pt-BR" dirty="0"/>
          </a:p>
        </p:txBody>
      </p:sp>
      <p:sp>
        <p:nvSpPr>
          <p:cNvPr id="14" name="Rectangle 26"/>
          <p:cNvSpPr/>
          <p:nvPr userDrawn="1"/>
        </p:nvSpPr>
        <p:spPr>
          <a:xfrm>
            <a:off x="2302610" y="3140968"/>
            <a:ext cx="2279062" cy="2298449"/>
          </a:xfrm>
          <a:prstGeom prst="rect">
            <a:avLst/>
          </a:prstGeom>
          <a:solidFill>
            <a:srgbClr val="E249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15" name="Rectangle 26"/>
          <p:cNvSpPr/>
          <p:nvPr userDrawn="1"/>
        </p:nvSpPr>
        <p:spPr>
          <a:xfrm>
            <a:off x="6902355" y="3140968"/>
            <a:ext cx="2241645" cy="2298449"/>
          </a:xfrm>
          <a:prstGeom prst="rect">
            <a:avLst/>
          </a:prstGeom>
          <a:solidFill>
            <a:srgbClr val="1A90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9" hasCustomPrompt="1"/>
          </p:nvPr>
        </p:nvSpPr>
        <p:spPr>
          <a:xfrm>
            <a:off x="4786063" y="3538496"/>
            <a:ext cx="1911900" cy="1503393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3º assunto da agenda de reunião ou sumário</a:t>
            </a:r>
            <a:endParaRPr kumimoji="0" lang="pt-BR" dirty="0"/>
          </a:p>
        </p:txBody>
      </p:sp>
      <p:sp>
        <p:nvSpPr>
          <p:cNvPr id="17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2486191" y="3538496"/>
            <a:ext cx="1911900" cy="1503393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2º assunto da agenda de reunião ou sumário</a:t>
            </a:r>
            <a:endParaRPr kumimoji="0" lang="pt-BR" dirty="0"/>
          </a:p>
        </p:txBody>
      </p:sp>
      <p:sp>
        <p:nvSpPr>
          <p:cNvPr id="20" name="Text Placeholder 28"/>
          <p:cNvSpPr>
            <a:spLocks noGrp="1"/>
          </p:cNvSpPr>
          <p:nvPr>
            <p:ph type="body" sz="quarter" idx="21" hasCustomPrompt="1"/>
          </p:nvPr>
        </p:nvSpPr>
        <p:spPr>
          <a:xfrm>
            <a:off x="7066603" y="3538496"/>
            <a:ext cx="1911900" cy="1503393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4º assunto da agenda de reunião ou sumário</a:t>
            </a:r>
            <a:endParaRPr kumimoji="0" lang="pt-BR" dirty="0"/>
          </a:p>
        </p:txBody>
      </p:sp>
    </p:spTree>
    <p:extLst>
      <p:ext uri="{BB962C8B-B14F-4D97-AF65-F5344CB8AC3E}">
        <p14:creationId xmlns:p14="http://schemas.microsoft.com/office/powerpoint/2010/main" val="24303776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9144001" cy="6857999"/>
          </a:xfrm>
          <a:prstGeom prst="rect">
            <a:avLst/>
          </a:prstGeom>
        </p:spPr>
      </p:pic>
      <p:sp>
        <p:nvSpPr>
          <p:cNvPr id="7" name="Rectangle 26"/>
          <p:cNvSpPr/>
          <p:nvPr userDrawn="1"/>
        </p:nvSpPr>
        <p:spPr>
          <a:xfrm>
            <a:off x="139929" y="3886270"/>
            <a:ext cx="2302608" cy="2298449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21" hasCustomPrompt="1"/>
          </p:nvPr>
        </p:nvSpPr>
        <p:spPr>
          <a:xfrm>
            <a:off x="335282" y="4325657"/>
            <a:ext cx="1911900" cy="150246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1º assunto da agenda de reunião ou tópico principal</a:t>
            </a:r>
            <a:endParaRPr kumimoji="0" lang="pt-BR" dirty="0"/>
          </a:p>
        </p:txBody>
      </p:sp>
      <p:sp>
        <p:nvSpPr>
          <p:cNvPr id="9" name="Rectangle 26"/>
          <p:cNvSpPr/>
          <p:nvPr userDrawn="1"/>
        </p:nvSpPr>
        <p:spPr>
          <a:xfrm>
            <a:off x="2539739" y="3886270"/>
            <a:ext cx="2279062" cy="2298449"/>
          </a:xfrm>
          <a:prstGeom prst="rect">
            <a:avLst/>
          </a:prstGeom>
          <a:solidFill>
            <a:srgbClr val="E249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85" tIns="39093" rIns="78185" bIns="39093"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10" b="1">
              <a:solidFill>
                <a:prstClr val="white"/>
              </a:solidFill>
            </a:endParaRPr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22" hasCustomPrompt="1"/>
          </p:nvPr>
        </p:nvSpPr>
        <p:spPr>
          <a:xfrm>
            <a:off x="2723320" y="4325657"/>
            <a:ext cx="1911900" cy="150246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71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kumimoji="0" lang="pt-BR" dirty="0" smtClean="0"/>
              <a:t>Clique e escreva o 2º assunto da agenda de reunião ou tópico principal</a:t>
            </a:r>
            <a:endParaRPr kumimoji="0" lang="pt-BR" dirty="0"/>
          </a:p>
        </p:txBody>
      </p:sp>
    </p:spTree>
    <p:extLst>
      <p:ext uri="{BB962C8B-B14F-4D97-AF65-F5344CB8AC3E}">
        <p14:creationId xmlns:p14="http://schemas.microsoft.com/office/powerpoint/2010/main" val="12727926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>
            <a:lvl1pPr algn="l">
              <a:defRPr sz="2737"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968552"/>
          </a:xfrm>
        </p:spPr>
        <p:txBody>
          <a:bodyPr/>
          <a:lstStyle>
            <a:lvl1pPr>
              <a:defRPr sz="2395"/>
            </a:lvl1pPr>
            <a:lvl2pPr>
              <a:defRPr sz="2138"/>
            </a:lvl2pPr>
            <a:lvl3pPr>
              <a:defRPr sz="1967"/>
            </a:lvl3pPr>
            <a:lvl4pPr marL="1368491" indent="-195499">
              <a:buSzPct val="90000"/>
              <a:buFont typeface="Wingdings" panose="05000000000000000000" pitchFamily="2" charset="2"/>
              <a:buChar char="§"/>
              <a:defRPr sz="1710"/>
            </a:lvl4pPr>
            <a:lvl5pPr marL="1759488" indent="-195499">
              <a:buSzPct val="60000"/>
              <a:buFont typeface="Wingdings" panose="05000000000000000000" pitchFamily="2" charset="2"/>
              <a:buChar char="q"/>
              <a:defRPr sz="1710"/>
            </a:lvl5pPr>
          </a:lstStyle>
          <a:p>
            <a:pPr lvl="0"/>
            <a:r>
              <a:rPr lang="pt-BR" dirty="0" smtClean="0"/>
              <a:t>Clique para editar 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914703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0"/>
            <a:ext cx="9144000" cy="1527048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6163" y="3951595"/>
            <a:ext cx="4896544" cy="522595"/>
          </a:xfrm>
        </p:spPr>
        <p:txBody>
          <a:bodyPr anchor="t">
            <a:normAutofit/>
          </a:bodyPr>
          <a:lstStyle>
            <a:lvl1pPr algn="l">
              <a:defRPr sz="2395" b="0" cap="none" baseline="0">
                <a:solidFill>
                  <a:schemeClr val="bg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122173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0471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7" descr="Fundo Cinza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433921"/>
          </a:xfrm>
          <a:prstGeom prst="rect">
            <a:avLst/>
          </a:prstGeom>
          <a:gradFill>
            <a:gsLst>
              <a:gs pos="23000">
                <a:srgbClr val="FFFFFF"/>
              </a:gs>
              <a:gs pos="100000">
                <a:srgbClr val="EAEAEA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707212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707942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 hasCustomPrompt="1"/>
          </p:nvPr>
        </p:nvSpPr>
        <p:spPr>
          <a:xfrm>
            <a:off x="3995936" y="3284985"/>
            <a:ext cx="4752528" cy="722511"/>
          </a:xfrm>
        </p:spPr>
        <p:txBody>
          <a:bodyPr>
            <a:noAutofit/>
          </a:bodyPr>
          <a:lstStyle>
            <a:lvl1pPr algn="l">
              <a:defRPr sz="2566" b="1">
                <a:solidFill>
                  <a:srgbClr val="636266"/>
                </a:solidFill>
              </a:defRPr>
            </a:lvl1pPr>
          </a:lstStyle>
          <a:p>
            <a:r>
              <a:rPr lang="pt-BR" dirty="0" smtClean="0"/>
              <a:t>FIM.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 hasCustomPrompt="1"/>
          </p:nvPr>
        </p:nvSpPr>
        <p:spPr>
          <a:xfrm>
            <a:off x="3995936" y="4581128"/>
            <a:ext cx="4752528" cy="864096"/>
          </a:xfrm>
        </p:spPr>
        <p:txBody>
          <a:bodyPr>
            <a:normAutofit/>
          </a:bodyPr>
          <a:lstStyle>
            <a:lvl1pPr marL="0" indent="0" algn="l">
              <a:buNone/>
              <a:defRPr sz="2138">
                <a:solidFill>
                  <a:srgbClr val="636266"/>
                </a:solidFill>
              </a:defRPr>
            </a:lvl1pPr>
            <a:lvl2pPr marL="390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81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72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63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54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45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36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27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dirty="0" smtClean="0"/>
              <a:t>Clique para inserir seus contatos.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524772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1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17.xml"/><Relationship Id="rId21" Type="http://schemas.openxmlformats.org/officeDocument/2006/relationships/image" Target="../media/image5.jpeg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slideLayout" Target="../slideLayouts/slideLayout31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19" Type="http://schemas.openxmlformats.org/officeDocument/2006/relationships/slideLayout" Target="../slideLayouts/slideLayout33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18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6.xml"/><Relationship Id="rId21" Type="http://schemas.openxmlformats.org/officeDocument/2006/relationships/image" Target="../media/image5.jpeg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1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49.xml"/><Relationship Id="rId20" Type="http://schemas.openxmlformats.org/officeDocument/2006/relationships/theme" Target="../theme/theme3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43.xml"/><Relationship Id="rId19" Type="http://schemas.openxmlformats.org/officeDocument/2006/relationships/slideLayout" Target="../slideLayouts/slideLayout52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18" Type="http://schemas.openxmlformats.org/officeDocument/2006/relationships/image" Target="../media/image9.jpeg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54.xml"/><Relationship Id="rId16" Type="http://schemas.openxmlformats.org/officeDocument/2006/relationships/slideLayout" Target="../slideLayouts/slideLayout68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5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slideLayout" Target="../slideLayouts/slideLayout6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slideLayout" Target="../slideLayouts/slideLayout81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5" Type="http://schemas.openxmlformats.org/officeDocument/2006/relationships/image" Target="../media/image9.jpeg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Relationship Id="rId14" Type="http://schemas.openxmlformats.org/officeDocument/2006/relationships/theme" Target="../theme/theme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8" tIns="45704" rIns="91408" bIns="457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68313" y="1125538"/>
            <a:ext cx="8229600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8" tIns="45704" rIns="91408" bIns="457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pic>
        <p:nvPicPr>
          <p:cNvPr id="1028" name="Imagem 10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"/>
          <a:stretch>
            <a:fillRect/>
          </a:stretch>
        </p:blipFill>
        <p:spPr bwMode="auto">
          <a:xfrm>
            <a:off x="57150" y="6381750"/>
            <a:ext cx="8978900" cy="34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CaixaDeTexto 12"/>
          <p:cNvSpPr txBox="1">
            <a:spLocks noChangeArrowheads="1"/>
          </p:cNvSpPr>
          <p:nvPr/>
        </p:nvSpPr>
        <p:spPr bwMode="auto">
          <a:xfrm>
            <a:off x="5724525" y="6438900"/>
            <a:ext cx="2087563" cy="228600"/>
          </a:xfrm>
          <a:prstGeom prst="rect">
            <a:avLst/>
          </a:prstGeom>
          <a:noFill/>
          <a:ln>
            <a:noFill/>
          </a:ln>
          <a:extLst/>
        </p:spPr>
        <p:txBody>
          <a:bodyPr lIns="91408" tIns="45704" rIns="91408" bIns="45704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5E777DEF-D9E2-4E36-901A-A92EBA4DAEFF}" type="slidenum">
              <a:rPr lang="pt-BR" altLang="pt-BR" sz="900">
                <a:solidFill>
                  <a:schemeClr val="bg1"/>
                </a:solidFill>
                <a:cs typeface="Arial" panose="020B0604020202020204" pitchFamily="34" charset="0"/>
              </a:rPr>
              <a:pPr algn="r" eaLnBrk="1" hangingPunct="1"/>
              <a:t>‹nº›</a:t>
            </a:fld>
            <a:endParaRPr lang="pt-BR" altLang="pt-BR" sz="90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735" r:id="rId1"/>
    <p:sldLayoutId id="2147489724" r:id="rId2"/>
    <p:sldLayoutId id="2147489736" r:id="rId3"/>
    <p:sldLayoutId id="2147489725" r:id="rId4"/>
    <p:sldLayoutId id="2147489726" r:id="rId5"/>
    <p:sldLayoutId id="2147489727" r:id="rId6"/>
    <p:sldLayoutId id="2147489728" r:id="rId7"/>
    <p:sldLayoutId id="2147489738" r:id="rId8"/>
    <p:sldLayoutId id="2147489729" r:id="rId9"/>
    <p:sldLayoutId id="2147489730" r:id="rId10"/>
    <p:sldLayoutId id="2147489731" r:id="rId11"/>
    <p:sldLayoutId id="2147489732" r:id="rId12"/>
    <p:sldLayoutId id="2147489733" r:id="rId13"/>
    <p:sldLayoutId id="2147489734" r:id="rId14"/>
  </p:sldLayoutIdLst>
  <p:timing>
    <p:tnLst>
      <p:par>
        <p:cTn id="1" dur="indefinite" restart="never" nodeType="tmRoot"/>
      </p:par>
    </p:tnLst>
  </p:timing>
  <p:txStyles>
    <p:titleStyle>
      <a:lvl1pPr algn="l" defTabSz="912813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defTabSz="912813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2pPr>
      <a:lvl3pPr algn="l" defTabSz="912813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3pPr>
      <a:lvl4pPr algn="l" defTabSz="912813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4pPr>
      <a:lvl5pPr algn="l" defTabSz="912813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5pPr>
      <a:lvl6pPr marL="457200" algn="l" defTabSz="912813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6pPr>
      <a:lvl7pPr marL="914400" algn="l" defTabSz="912813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7pPr>
      <a:lvl8pPr marL="1371600" algn="l" defTabSz="912813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8pPr>
      <a:lvl9pPr marL="1828800" algn="l" defTabSz="912813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1313" indent="-341313" algn="l" defTabSz="9128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1363" indent="-284163" algn="l" defTabSz="9128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5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1413" indent="-227013" algn="l" defTabSz="9128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598613" indent="-227013" algn="l" defTabSz="9128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5813" indent="-227013" algn="l" defTabSz="9128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3713" indent="-228519" algn="l" defTabSz="9140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750" indent="-228519" algn="l" defTabSz="9140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790" indent="-228519" algn="l" defTabSz="9140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829" indent="-228519" algn="l" defTabSz="9140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39" algn="l" defTabSz="914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077" algn="l" defTabSz="914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16" algn="l" defTabSz="914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55" algn="l" defTabSz="914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192" algn="l" defTabSz="914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232" algn="l" defTabSz="914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271" algn="l" defTabSz="914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308" algn="l" defTabSz="914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2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0" y="96838"/>
            <a:ext cx="91440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0091" tIns="40046" rIns="80091" bIns="4004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2051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119063" y="917575"/>
            <a:ext cx="8877300" cy="531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0091" tIns="40046" rIns="80091" bIns="4004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127000" y="6356350"/>
            <a:ext cx="2133600" cy="365125"/>
          </a:xfrm>
          <a:prstGeom prst="rect">
            <a:avLst/>
          </a:prstGeom>
        </p:spPr>
        <p:txBody>
          <a:bodyPr vert="horz" lIns="80091" tIns="40046" rIns="80091" bIns="40046" rtlCol="0" anchor="ctr"/>
          <a:lstStyle>
            <a:lvl1pPr algn="l" defTabSz="914239" eaLnBrk="0" fontAlgn="auto" hangingPunct="0">
              <a:spcBef>
                <a:spcPts val="0"/>
              </a:spcBef>
              <a:spcAft>
                <a:spcPts val="0"/>
              </a:spcAft>
              <a:defRPr sz="110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921500" y="6329363"/>
            <a:ext cx="2133600" cy="365125"/>
          </a:xfrm>
          <a:prstGeom prst="rect">
            <a:avLst/>
          </a:prstGeom>
        </p:spPr>
        <p:txBody>
          <a:bodyPr vert="horz" wrap="square" lIns="80091" tIns="40046" rIns="80091" bIns="40046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100" b="1">
                <a:solidFill>
                  <a:srgbClr val="000000"/>
                </a:solidFill>
              </a:defRPr>
            </a:lvl1pPr>
          </a:lstStyle>
          <a:p>
            <a:fld id="{3D90A059-019C-4C75-B9A6-BF29C5C6EFC3}" type="slidenum">
              <a:rPr lang="pt-BR" altLang="pt-BR"/>
              <a:pPr/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739" r:id="rId1"/>
    <p:sldLayoutId id="2147489740" r:id="rId2"/>
    <p:sldLayoutId id="2147489741" r:id="rId3"/>
    <p:sldLayoutId id="2147489742" r:id="rId4"/>
    <p:sldLayoutId id="2147489743" r:id="rId5"/>
    <p:sldLayoutId id="2147489744" r:id="rId6"/>
    <p:sldLayoutId id="2147489745" r:id="rId7"/>
    <p:sldLayoutId id="2147489746" r:id="rId8"/>
    <p:sldLayoutId id="2147489747" r:id="rId9"/>
    <p:sldLayoutId id="2147489748" r:id="rId10"/>
    <p:sldLayoutId id="2147489749" r:id="rId11"/>
    <p:sldLayoutId id="2147489750" r:id="rId12"/>
    <p:sldLayoutId id="2147489751" r:id="rId13"/>
    <p:sldLayoutId id="2147489752" r:id="rId14"/>
    <p:sldLayoutId id="2147489753" r:id="rId15"/>
    <p:sldLayoutId id="2147489754" r:id="rId16"/>
    <p:sldLayoutId id="2147489755" r:id="rId17"/>
    <p:sldLayoutId id="2147489756" r:id="rId18"/>
    <p:sldLayoutId id="2147489757" r:id="rId19"/>
  </p:sldLayoutIdLst>
  <p:transition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800100" rtl="0" eaLnBrk="0" fontAlgn="base" hangingPunct="0">
        <a:spcBef>
          <a:spcPct val="0"/>
        </a:spcBef>
        <a:spcAft>
          <a:spcPct val="0"/>
        </a:spcAft>
        <a:defRPr sz="2500" kern="1200">
          <a:solidFill>
            <a:schemeClr val="tx1"/>
          </a:solidFill>
          <a:latin typeface="Arial Black" pitchFamily="34" charset="0"/>
          <a:ea typeface="+mj-ea"/>
          <a:cs typeface="+mj-cs"/>
        </a:defRPr>
      </a:lvl1pPr>
      <a:lvl2pPr algn="ctr" defTabSz="800100" rtl="0" eaLnBrk="0" fontAlgn="base" hangingPunct="0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Arial Black" pitchFamily="34" charset="0"/>
        </a:defRPr>
      </a:lvl2pPr>
      <a:lvl3pPr algn="ctr" defTabSz="800100" rtl="0" eaLnBrk="0" fontAlgn="base" hangingPunct="0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Arial Black" pitchFamily="34" charset="0"/>
        </a:defRPr>
      </a:lvl3pPr>
      <a:lvl4pPr algn="ctr" defTabSz="800100" rtl="0" eaLnBrk="0" fontAlgn="base" hangingPunct="0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Arial Black" pitchFamily="34" charset="0"/>
        </a:defRPr>
      </a:lvl4pPr>
      <a:lvl5pPr algn="ctr" defTabSz="800100" rtl="0" eaLnBrk="0" fontAlgn="base" hangingPunct="0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Arial Black" pitchFamily="34" charset="0"/>
        </a:defRPr>
      </a:lvl5pPr>
      <a:lvl6pPr marL="457200" algn="ctr" defTabSz="800100" rtl="0" fontAlgn="base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Arial Black" pitchFamily="34" charset="0"/>
        </a:defRPr>
      </a:lvl6pPr>
      <a:lvl7pPr marL="914400" algn="ctr" defTabSz="800100" rtl="0" fontAlgn="base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Arial Black" pitchFamily="34" charset="0"/>
        </a:defRPr>
      </a:lvl7pPr>
      <a:lvl8pPr marL="1371600" algn="ctr" defTabSz="800100" rtl="0" fontAlgn="base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Arial Black" pitchFamily="34" charset="0"/>
        </a:defRPr>
      </a:lvl8pPr>
      <a:lvl9pPr marL="1828800" algn="ctr" defTabSz="800100" rtl="0" fontAlgn="base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Arial Black" pitchFamily="34" charset="0"/>
        </a:defRPr>
      </a:lvl9pPr>
    </p:titleStyle>
    <p:bodyStyle>
      <a:lvl1pPr marL="300038" indent="-300038" algn="l" defTabSz="8001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649288" indent="-249238" algn="l" defTabSz="8001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5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000125" indent="-200025" algn="l" defTabSz="8001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400175" indent="-200025" algn="l" defTabSz="8001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801813" indent="-200025" algn="l" defTabSz="8001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202491" indent="-200228" algn="l" defTabSz="80090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02945" indent="-200228" algn="l" defTabSz="80090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03399" indent="-200228" algn="l" defTabSz="80090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03850" indent="-200228" algn="l" defTabSz="80090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8009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0454" algn="l" defTabSz="8009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00905" algn="l" defTabSz="8009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01359" algn="l" defTabSz="8009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01812" algn="l" defTabSz="8009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02265" algn="l" defTabSz="8009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2719" algn="l" defTabSz="8009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03171" algn="l" defTabSz="8009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03623" algn="l" defTabSz="8009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2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0" y="96838"/>
            <a:ext cx="91440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0077" tIns="40039" rIns="80077" bIns="4003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3075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119063" y="917575"/>
            <a:ext cx="8877300" cy="531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0077" tIns="40039" rIns="80077" bIns="4003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127000" y="6356350"/>
            <a:ext cx="2133600" cy="365125"/>
          </a:xfrm>
          <a:prstGeom prst="rect">
            <a:avLst/>
          </a:prstGeom>
        </p:spPr>
        <p:txBody>
          <a:bodyPr vert="horz" lIns="80077" tIns="40039" rIns="80077" bIns="40039" rtlCol="0" anchor="ctr"/>
          <a:lstStyle>
            <a:lvl1pPr algn="l" defTabSz="914239" eaLnBrk="0" fontAlgn="auto" hangingPunct="0">
              <a:spcBef>
                <a:spcPts val="0"/>
              </a:spcBef>
              <a:spcAft>
                <a:spcPts val="0"/>
              </a:spcAft>
              <a:defRPr sz="110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921500" y="6329363"/>
            <a:ext cx="2133600" cy="365125"/>
          </a:xfrm>
          <a:prstGeom prst="rect">
            <a:avLst/>
          </a:prstGeom>
        </p:spPr>
        <p:txBody>
          <a:bodyPr vert="horz" wrap="square" lIns="80077" tIns="40039" rIns="80077" bIns="40039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100" b="1">
                <a:solidFill>
                  <a:srgbClr val="000000"/>
                </a:solidFill>
              </a:defRPr>
            </a:lvl1pPr>
          </a:lstStyle>
          <a:p>
            <a:fld id="{411C08B3-FE47-45DB-9816-E68B60ADFB6C}" type="slidenum">
              <a:rPr lang="pt-BR" altLang="pt-BR"/>
              <a:pPr/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758" r:id="rId1"/>
    <p:sldLayoutId id="2147489759" r:id="rId2"/>
    <p:sldLayoutId id="2147489760" r:id="rId3"/>
    <p:sldLayoutId id="2147489761" r:id="rId4"/>
    <p:sldLayoutId id="2147489762" r:id="rId5"/>
    <p:sldLayoutId id="2147489763" r:id="rId6"/>
    <p:sldLayoutId id="2147489764" r:id="rId7"/>
    <p:sldLayoutId id="2147489765" r:id="rId8"/>
    <p:sldLayoutId id="2147489766" r:id="rId9"/>
    <p:sldLayoutId id="2147489767" r:id="rId10"/>
    <p:sldLayoutId id="2147489768" r:id="rId11"/>
    <p:sldLayoutId id="2147489769" r:id="rId12"/>
    <p:sldLayoutId id="2147489770" r:id="rId13"/>
    <p:sldLayoutId id="2147489771" r:id="rId14"/>
    <p:sldLayoutId id="2147489772" r:id="rId15"/>
    <p:sldLayoutId id="2147489773" r:id="rId16"/>
    <p:sldLayoutId id="2147489774" r:id="rId17"/>
    <p:sldLayoutId id="2147489775" r:id="rId18"/>
    <p:sldLayoutId id="2147489776" r:id="rId19"/>
  </p:sldLayoutIdLst>
  <p:transition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800100" rtl="0" eaLnBrk="0" fontAlgn="base" hangingPunct="0">
        <a:spcBef>
          <a:spcPct val="0"/>
        </a:spcBef>
        <a:spcAft>
          <a:spcPct val="0"/>
        </a:spcAft>
        <a:defRPr sz="2500" kern="1200">
          <a:solidFill>
            <a:schemeClr val="tx1"/>
          </a:solidFill>
          <a:latin typeface="Arial Black" pitchFamily="34" charset="0"/>
          <a:ea typeface="+mj-ea"/>
          <a:cs typeface="+mj-cs"/>
        </a:defRPr>
      </a:lvl1pPr>
      <a:lvl2pPr algn="ctr" defTabSz="800100" rtl="0" eaLnBrk="0" fontAlgn="base" hangingPunct="0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Arial Black" pitchFamily="34" charset="0"/>
        </a:defRPr>
      </a:lvl2pPr>
      <a:lvl3pPr algn="ctr" defTabSz="800100" rtl="0" eaLnBrk="0" fontAlgn="base" hangingPunct="0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Arial Black" pitchFamily="34" charset="0"/>
        </a:defRPr>
      </a:lvl3pPr>
      <a:lvl4pPr algn="ctr" defTabSz="800100" rtl="0" eaLnBrk="0" fontAlgn="base" hangingPunct="0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Arial Black" pitchFamily="34" charset="0"/>
        </a:defRPr>
      </a:lvl4pPr>
      <a:lvl5pPr algn="ctr" defTabSz="800100" rtl="0" eaLnBrk="0" fontAlgn="base" hangingPunct="0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Arial Black" pitchFamily="34" charset="0"/>
        </a:defRPr>
      </a:lvl5pPr>
      <a:lvl6pPr marL="457200" algn="ctr" defTabSz="800100" rtl="0" fontAlgn="base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Arial Black" pitchFamily="34" charset="0"/>
        </a:defRPr>
      </a:lvl6pPr>
      <a:lvl7pPr marL="914400" algn="ctr" defTabSz="800100" rtl="0" fontAlgn="base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Arial Black" pitchFamily="34" charset="0"/>
        </a:defRPr>
      </a:lvl7pPr>
      <a:lvl8pPr marL="1371600" algn="ctr" defTabSz="800100" rtl="0" fontAlgn="base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Arial Black" pitchFamily="34" charset="0"/>
        </a:defRPr>
      </a:lvl8pPr>
      <a:lvl9pPr marL="1828800" algn="ctr" defTabSz="800100" rtl="0" fontAlgn="base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Arial Black" pitchFamily="34" charset="0"/>
        </a:defRPr>
      </a:lvl9pPr>
    </p:titleStyle>
    <p:bodyStyle>
      <a:lvl1pPr marL="300038" indent="-300038" algn="l" defTabSz="8001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649288" indent="-249238" algn="l" defTabSz="8001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5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000125" indent="-200025" algn="l" defTabSz="8001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400175" indent="-200025" algn="l" defTabSz="8001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800225" indent="-200025" algn="l" defTabSz="8001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202102" indent="-200193" algn="l" defTabSz="80076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02485" indent="-200193" algn="l" defTabSz="80076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02869" indent="-200193" algn="l" defTabSz="80076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03250" indent="-200193" algn="l" defTabSz="80076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80076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0383" algn="l" defTabSz="80076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00763" algn="l" defTabSz="80076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01147" algn="l" defTabSz="80076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01529" algn="l" defTabSz="80076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01912" algn="l" defTabSz="80076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2295" algn="l" defTabSz="80076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02676" algn="l" defTabSz="80076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03058" algn="l" defTabSz="80076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67544" y="1124744"/>
            <a:ext cx="8229600" cy="48245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dirty="0" smtClean="0"/>
              <a:t>Clique para editar 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98" y="6379127"/>
            <a:ext cx="8706043" cy="300656"/>
          </a:xfrm>
          <a:prstGeom prst="rect">
            <a:avLst/>
          </a:prstGeom>
        </p:spPr>
      </p:pic>
      <p:sp>
        <p:nvSpPr>
          <p:cNvPr id="7" name="CaixaDeTexto 6"/>
          <p:cNvSpPr txBox="1"/>
          <p:nvPr userDrawn="1"/>
        </p:nvSpPr>
        <p:spPr>
          <a:xfrm>
            <a:off x="6850596" y="6425490"/>
            <a:ext cx="2017637" cy="2371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 defTabSz="891865" fontAlgn="auto">
              <a:spcBef>
                <a:spcPts val="0"/>
              </a:spcBef>
              <a:spcAft>
                <a:spcPts val="0"/>
              </a:spcAft>
            </a:pPr>
            <a:fld id="{5B3423D3-6963-486D-9925-1CDFDD0B59B7}" type="slidenum">
              <a:rPr lang="pt-BR" sz="941" smtClean="0">
                <a:solidFill>
                  <a:prstClr val="white"/>
                </a:solidFill>
                <a:cs typeface="Arial" pitchFamily="34" charset="0"/>
              </a:rPr>
              <a:pPr algn="r" defTabSz="891865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sz="941" dirty="0">
              <a:solidFill>
                <a:prstClr val="white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3827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9778" r:id="rId1"/>
    <p:sldLayoutId id="2147489779" r:id="rId2"/>
    <p:sldLayoutId id="2147489780" r:id="rId3"/>
    <p:sldLayoutId id="2147489781" r:id="rId4"/>
    <p:sldLayoutId id="2147489782" r:id="rId5"/>
    <p:sldLayoutId id="2147489783" r:id="rId6"/>
    <p:sldLayoutId id="2147489784" r:id="rId7"/>
    <p:sldLayoutId id="2147489785" r:id="rId8"/>
    <p:sldLayoutId id="2147489786" r:id="rId9"/>
    <p:sldLayoutId id="2147489787" r:id="rId10"/>
    <p:sldLayoutId id="2147489788" r:id="rId11"/>
    <p:sldLayoutId id="2147489789" r:id="rId12"/>
    <p:sldLayoutId id="2147489790" r:id="rId13"/>
    <p:sldLayoutId id="2147489831" r:id="rId14"/>
    <p:sldLayoutId id="2147489898" r:id="rId15"/>
    <p:sldLayoutId id="2147489899" r:id="rId16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781995" rtl="0" eaLnBrk="1" latinLnBrk="0" hangingPunct="1">
        <a:spcBef>
          <a:spcPct val="0"/>
        </a:spcBef>
        <a:buNone/>
        <a:defRPr sz="2737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293248" indent="-293248" algn="l" defTabSz="781995" rtl="0" eaLnBrk="1" latinLnBrk="0" hangingPunct="1">
        <a:spcBef>
          <a:spcPct val="20000"/>
        </a:spcBef>
        <a:buFont typeface="Arial" pitchFamily="34" charset="0"/>
        <a:buChar char="•"/>
        <a:defRPr sz="2395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635371" indent="-244373" algn="l" defTabSz="781995" rtl="0" eaLnBrk="1" latinLnBrk="0" hangingPunct="1">
        <a:spcBef>
          <a:spcPct val="20000"/>
        </a:spcBef>
        <a:buFont typeface="Arial" pitchFamily="34" charset="0"/>
        <a:buChar char="–"/>
        <a:defRPr sz="2138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977494" indent="-195499" algn="l" defTabSz="781995" rtl="0" eaLnBrk="1" latinLnBrk="0" hangingPunct="1">
        <a:spcBef>
          <a:spcPct val="20000"/>
        </a:spcBef>
        <a:buFont typeface="Arial" pitchFamily="34" charset="0"/>
        <a:buChar char="•"/>
        <a:defRPr sz="1967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368491" indent="-195499" algn="l" defTabSz="781995" rtl="0" eaLnBrk="1" latinLnBrk="0" hangingPunct="1">
        <a:spcBef>
          <a:spcPct val="20000"/>
        </a:spcBef>
        <a:buFont typeface="Arial" pitchFamily="34" charset="0"/>
        <a:buChar char="–"/>
        <a:defRPr sz="171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759488" indent="-195499" algn="l" defTabSz="781995" rtl="0" eaLnBrk="1" latinLnBrk="0" hangingPunct="1">
        <a:spcBef>
          <a:spcPct val="20000"/>
        </a:spcBef>
        <a:buFont typeface="Arial" pitchFamily="34" charset="0"/>
        <a:buChar char="»"/>
        <a:defRPr sz="171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150486" indent="-195499" algn="l" defTabSz="781995" rtl="0" eaLnBrk="1" latinLnBrk="0" hangingPunct="1">
        <a:spcBef>
          <a:spcPct val="20000"/>
        </a:spcBef>
        <a:buFont typeface="Arial" pitchFamily="34" charset="0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6pPr>
      <a:lvl7pPr marL="2541483" indent="-195499" algn="l" defTabSz="781995" rtl="0" eaLnBrk="1" latinLnBrk="0" hangingPunct="1">
        <a:spcBef>
          <a:spcPct val="20000"/>
        </a:spcBef>
        <a:buFont typeface="Arial" pitchFamily="34" charset="0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7pPr>
      <a:lvl8pPr marL="2932481" indent="-195499" algn="l" defTabSz="781995" rtl="0" eaLnBrk="1" latinLnBrk="0" hangingPunct="1">
        <a:spcBef>
          <a:spcPct val="20000"/>
        </a:spcBef>
        <a:buFont typeface="Arial" pitchFamily="34" charset="0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8pPr>
      <a:lvl9pPr marL="3323478" indent="-195499" algn="l" defTabSz="781995" rtl="0" eaLnBrk="1" latinLnBrk="0" hangingPunct="1">
        <a:spcBef>
          <a:spcPct val="20000"/>
        </a:spcBef>
        <a:buFont typeface="Arial" pitchFamily="34" charset="0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781995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1pPr>
      <a:lvl2pPr marL="390997" algn="l" defTabSz="781995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2pPr>
      <a:lvl3pPr marL="781995" algn="l" defTabSz="781995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3pPr>
      <a:lvl4pPr marL="1172992" algn="l" defTabSz="781995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4pPr>
      <a:lvl5pPr marL="1563990" algn="l" defTabSz="781995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5pPr>
      <a:lvl6pPr marL="1954987" algn="l" defTabSz="781995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6pPr>
      <a:lvl7pPr marL="2345985" algn="l" defTabSz="781995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7pPr>
      <a:lvl8pPr marL="2736982" algn="l" defTabSz="781995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8pPr>
      <a:lvl9pPr marL="3127980" algn="l" defTabSz="781995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67544" y="1124744"/>
            <a:ext cx="8229600" cy="48245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dirty="0" smtClean="0"/>
              <a:t>Clique para editar 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98" y="6379127"/>
            <a:ext cx="8706043" cy="300656"/>
          </a:xfrm>
          <a:prstGeom prst="rect">
            <a:avLst/>
          </a:prstGeom>
        </p:spPr>
      </p:pic>
      <p:sp>
        <p:nvSpPr>
          <p:cNvPr id="7" name="CaixaDeTexto 6"/>
          <p:cNvSpPr txBox="1"/>
          <p:nvPr userDrawn="1"/>
        </p:nvSpPr>
        <p:spPr>
          <a:xfrm>
            <a:off x="6850596" y="6425490"/>
            <a:ext cx="2017637" cy="2371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 defTabSz="891865" fontAlgn="auto">
              <a:spcBef>
                <a:spcPts val="0"/>
              </a:spcBef>
              <a:spcAft>
                <a:spcPts val="0"/>
              </a:spcAft>
            </a:pPr>
            <a:fld id="{5B3423D3-6963-486D-9925-1CDFDD0B59B7}" type="slidenum">
              <a:rPr lang="pt-BR" sz="941" smtClean="0">
                <a:solidFill>
                  <a:prstClr val="white"/>
                </a:solidFill>
                <a:cs typeface="Arial" pitchFamily="34" charset="0"/>
              </a:rPr>
              <a:pPr algn="r" defTabSz="891865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sz="941" dirty="0">
              <a:solidFill>
                <a:prstClr val="white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378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9885" r:id="rId1"/>
    <p:sldLayoutId id="2147489886" r:id="rId2"/>
    <p:sldLayoutId id="2147489887" r:id="rId3"/>
    <p:sldLayoutId id="2147489888" r:id="rId4"/>
    <p:sldLayoutId id="2147489889" r:id="rId5"/>
    <p:sldLayoutId id="2147489890" r:id="rId6"/>
    <p:sldLayoutId id="2147489891" r:id="rId7"/>
    <p:sldLayoutId id="2147489892" r:id="rId8"/>
    <p:sldLayoutId id="2147489893" r:id="rId9"/>
    <p:sldLayoutId id="2147489894" r:id="rId10"/>
    <p:sldLayoutId id="2147489895" r:id="rId11"/>
    <p:sldLayoutId id="2147489896" r:id="rId12"/>
    <p:sldLayoutId id="2147489897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781995" rtl="0" eaLnBrk="1" latinLnBrk="0" hangingPunct="1">
        <a:spcBef>
          <a:spcPct val="0"/>
        </a:spcBef>
        <a:buNone/>
        <a:defRPr sz="2737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293248" indent="-293248" algn="l" defTabSz="781995" rtl="0" eaLnBrk="1" latinLnBrk="0" hangingPunct="1">
        <a:spcBef>
          <a:spcPct val="20000"/>
        </a:spcBef>
        <a:buFont typeface="Arial" pitchFamily="34" charset="0"/>
        <a:buChar char="•"/>
        <a:defRPr sz="2395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635371" indent="-244373" algn="l" defTabSz="781995" rtl="0" eaLnBrk="1" latinLnBrk="0" hangingPunct="1">
        <a:spcBef>
          <a:spcPct val="20000"/>
        </a:spcBef>
        <a:buFont typeface="Arial" pitchFamily="34" charset="0"/>
        <a:buChar char="–"/>
        <a:defRPr sz="2138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977494" indent="-195499" algn="l" defTabSz="781995" rtl="0" eaLnBrk="1" latinLnBrk="0" hangingPunct="1">
        <a:spcBef>
          <a:spcPct val="20000"/>
        </a:spcBef>
        <a:buFont typeface="Arial" pitchFamily="34" charset="0"/>
        <a:buChar char="•"/>
        <a:defRPr sz="1967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368491" indent="-195499" algn="l" defTabSz="781995" rtl="0" eaLnBrk="1" latinLnBrk="0" hangingPunct="1">
        <a:spcBef>
          <a:spcPct val="20000"/>
        </a:spcBef>
        <a:buFont typeface="Arial" pitchFamily="34" charset="0"/>
        <a:buChar char="–"/>
        <a:defRPr sz="171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759488" indent="-195499" algn="l" defTabSz="781995" rtl="0" eaLnBrk="1" latinLnBrk="0" hangingPunct="1">
        <a:spcBef>
          <a:spcPct val="20000"/>
        </a:spcBef>
        <a:buSzPct val="90000"/>
        <a:buFont typeface="Wingdings" panose="05000000000000000000" pitchFamily="2" charset="2"/>
        <a:buChar char="§"/>
        <a:defRPr sz="171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150486" indent="-195499" algn="l" defTabSz="781995" rtl="0" eaLnBrk="1" latinLnBrk="0" hangingPunct="1">
        <a:spcBef>
          <a:spcPct val="20000"/>
        </a:spcBef>
        <a:buFont typeface="Arial" pitchFamily="34" charset="0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6pPr>
      <a:lvl7pPr marL="2541483" indent="-195499" algn="l" defTabSz="781995" rtl="0" eaLnBrk="1" latinLnBrk="0" hangingPunct="1">
        <a:spcBef>
          <a:spcPct val="20000"/>
        </a:spcBef>
        <a:buFont typeface="Arial" pitchFamily="34" charset="0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7pPr>
      <a:lvl8pPr marL="2932481" indent="-195499" algn="l" defTabSz="781995" rtl="0" eaLnBrk="1" latinLnBrk="0" hangingPunct="1">
        <a:spcBef>
          <a:spcPct val="20000"/>
        </a:spcBef>
        <a:buFont typeface="Arial" pitchFamily="34" charset="0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8pPr>
      <a:lvl9pPr marL="3323478" indent="-195499" algn="l" defTabSz="781995" rtl="0" eaLnBrk="1" latinLnBrk="0" hangingPunct="1">
        <a:spcBef>
          <a:spcPct val="20000"/>
        </a:spcBef>
        <a:buFont typeface="Arial" pitchFamily="34" charset="0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781995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1pPr>
      <a:lvl2pPr marL="390997" algn="l" defTabSz="781995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2pPr>
      <a:lvl3pPr marL="781995" algn="l" defTabSz="781995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3pPr>
      <a:lvl4pPr marL="1172992" algn="l" defTabSz="781995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4pPr>
      <a:lvl5pPr marL="1563990" algn="l" defTabSz="781995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5pPr>
      <a:lvl6pPr marL="1954987" algn="l" defTabSz="781995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6pPr>
      <a:lvl7pPr marL="2345985" algn="l" defTabSz="781995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7pPr>
      <a:lvl8pPr marL="2736982" algn="l" defTabSz="781995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8pPr>
      <a:lvl9pPr marL="3127980" algn="l" defTabSz="781995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60.xml"/><Relationship Id="rId4" Type="http://schemas.openxmlformats.org/officeDocument/2006/relationships/image" Target="../media/image4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6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6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6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6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emf"/><Relationship Id="rId1" Type="http://schemas.openxmlformats.org/officeDocument/2006/relationships/slideLayout" Target="../slideLayouts/slideLayout6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6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ítulo 6"/>
          <p:cNvSpPr>
            <a:spLocks noGrp="1"/>
          </p:cNvSpPr>
          <p:nvPr>
            <p:ph type="subTitle" idx="1"/>
          </p:nvPr>
        </p:nvSpPr>
        <p:spPr>
          <a:xfrm>
            <a:off x="611560" y="1844824"/>
            <a:ext cx="7848872" cy="720080"/>
          </a:xfrm>
        </p:spPr>
        <p:txBody>
          <a:bodyPr>
            <a:noAutofit/>
          </a:bodyPr>
          <a:lstStyle/>
          <a:p>
            <a:pPr algn="ctr"/>
            <a:r>
              <a:rPr lang="pt-BR" sz="2400" b="1" dirty="0" smtClean="0"/>
              <a:t>Fórum de Debates na CCEE</a:t>
            </a:r>
          </a:p>
          <a:p>
            <a:pPr algn="ctr"/>
            <a:endParaRPr lang="pt-BR" sz="2400" b="1" dirty="0" smtClean="0"/>
          </a:p>
        </p:txBody>
      </p:sp>
      <p:sp>
        <p:nvSpPr>
          <p:cNvPr id="4" name="Retângulo 3"/>
          <p:cNvSpPr/>
          <p:nvPr/>
        </p:nvSpPr>
        <p:spPr>
          <a:xfrm>
            <a:off x="107504" y="5860721"/>
            <a:ext cx="3744416" cy="632618"/>
          </a:xfrm>
          <a:prstGeom prst="rect">
            <a:avLst/>
          </a:prstGeom>
        </p:spPr>
        <p:txBody>
          <a:bodyPr wrap="square" lIns="77860" tIns="38930" rIns="77860" bIns="38930">
            <a:spAutoFit/>
          </a:bodyPr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 smtClean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Mario Daher</a:t>
            </a:r>
          </a:p>
          <a:p>
            <a:pPr algn="ctr" defTabSz="8918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 smtClean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Gerente Executivo</a:t>
            </a:r>
            <a:endParaRPr lang="pt-BR" b="1" dirty="0">
              <a:solidFill>
                <a:prstClr val="black">
                  <a:lumMod val="75000"/>
                  <a:lumOff val="25000"/>
                </a:prstClr>
              </a:solidFill>
              <a:cs typeface="Arial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427984" y="5999221"/>
            <a:ext cx="4465574" cy="355619"/>
          </a:xfrm>
          <a:prstGeom prst="rect">
            <a:avLst/>
          </a:prstGeom>
        </p:spPr>
        <p:txBody>
          <a:bodyPr wrap="square" lIns="77860" tIns="38930" rIns="77860" bIns="38930">
            <a:spAutoFit/>
          </a:bodyPr>
          <a:lstStyle/>
          <a:p>
            <a:pPr algn="r" defTabSz="8918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 smtClean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São Paulo, 13 de dezembro de 2017</a:t>
            </a: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3851920" y="3230019"/>
            <a:ext cx="5292080" cy="7225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781995" rtl="0" eaLnBrk="1" latinLnBrk="0" hangingPunct="1">
              <a:spcBef>
                <a:spcPct val="0"/>
              </a:spcBef>
              <a:buNone/>
              <a:defRPr sz="2566" b="1" kern="1200">
                <a:solidFill>
                  <a:srgbClr val="636266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pt-BR" dirty="0" smtClean="0"/>
              <a:t>Preço Horário no Mercado de Curto Prazo – a Visão do ONS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9970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/>
          <p:cNvSpPr>
            <a:spLocks noGrp="1"/>
          </p:cNvSpPr>
          <p:nvPr>
            <p:ph type="body" sz="quarter" idx="18"/>
          </p:nvPr>
        </p:nvSpPr>
        <p:spPr>
          <a:xfrm>
            <a:off x="21230" y="0"/>
            <a:ext cx="2462538" cy="2276872"/>
          </a:xfrm>
          <a:solidFill>
            <a:schemeClr val="bg1"/>
          </a:solidFill>
        </p:spPr>
        <p:txBody>
          <a:bodyPr>
            <a:normAutofit/>
          </a:bodyPr>
          <a:lstStyle/>
          <a:p>
            <a:endParaRPr lang="pt-BR" sz="3600" dirty="0" smtClean="0">
              <a:solidFill>
                <a:schemeClr val="tx1"/>
              </a:solidFill>
            </a:endParaRPr>
          </a:p>
          <a:p>
            <a:r>
              <a:rPr lang="pt-BR" sz="3600" dirty="0" smtClean="0">
                <a:solidFill>
                  <a:schemeClr val="tx1"/>
                </a:solidFill>
              </a:rPr>
              <a:t>Agenda:</a:t>
            </a:r>
            <a:endParaRPr lang="pt-BR" sz="3600" dirty="0">
              <a:solidFill>
                <a:schemeClr val="tx1"/>
              </a:solidFill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quarter" idx="19"/>
          </p:nvPr>
        </p:nvSpPr>
        <p:spPr/>
        <p:txBody>
          <a:bodyPr>
            <a:normAutofit/>
          </a:bodyPr>
          <a:lstStyle/>
          <a:p>
            <a:r>
              <a:rPr lang="pt-BR" sz="2400" dirty="0" smtClean="0"/>
              <a:t>1 </a:t>
            </a:r>
          </a:p>
          <a:p>
            <a:r>
              <a:rPr lang="pt-BR" sz="2400" dirty="0" smtClean="0"/>
              <a:t>Histórico</a:t>
            </a:r>
            <a:endParaRPr lang="pt-BR" sz="240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quarter" idx="20"/>
          </p:nvPr>
        </p:nvSpPr>
        <p:spPr>
          <a:xfrm>
            <a:off x="6983761" y="2780928"/>
            <a:ext cx="2160239" cy="1505841"/>
          </a:xfrm>
        </p:spPr>
        <p:txBody>
          <a:bodyPr>
            <a:normAutofit/>
          </a:bodyPr>
          <a:lstStyle/>
          <a:p>
            <a:r>
              <a:rPr lang="pt-BR" sz="2400" dirty="0" smtClean="0"/>
              <a:t>3 Antecedentes</a:t>
            </a:r>
          </a:p>
          <a:p>
            <a:r>
              <a:rPr lang="pt-BR" sz="2400" dirty="0" smtClean="0"/>
              <a:t>Regulatórios</a:t>
            </a:r>
            <a:endParaRPr lang="pt-BR" sz="2400" dirty="0"/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sz="quarter" idx="22"/>
          </p:nvPr>
        </p:nvSpPr>
        <p:spPr>
          <a:xfrm>
            <a:off x="151980" y="5032681"/>
            <a:ext cx="2074612" cy="1426940"/>
          </a:xfrm>
        </p:spPr>
        <p:txBody>
          <a:bodyPr>
            <a:normAutofit/>
          </a:bodyPr>
          <a:lstStyle/>
          <a:p>
            <a:r>
              <a:rPr lang="pt-BR" sz="2400" dirty="0" smtClean="0"/>
              <a:t>4 </a:t>
            </a:r>
          </a:p>
          <a:p>
            <a:r>
              <a:rPr lang="pt-BR" sz="2400" dirty="0" smtClean="0"/>
              <a:t>Como</a:t>
            </a:r>
          </a:p>
          <a:p>
            <a:r>
              <a:rPr lang="pt-BR" sz="2400" dirty="0" smtClean="0"/>
              <a:t>Fazer</a:t>
            </a:r>
            <a:endParaRPr lang="pt-BR" sz="2400" dirty="0"/>
          </a:p>
        </p:txBody>
      </p:sp>
      <p:sp>
        <p:nvSpPr>
          <p:cNvPr id="7" name="Espaço Reservado para Texto 6"/>
          <p:cNvSpPr>
            <a:spLocks noGrp="1"/>
          </p:cNvSpPr>
          <p:nvPr>
            <p:ph type="body" sz="quarter" idx="23"/>
          </p:nvPr>
        </p:nvSpPr>
        <p:spPr/>
        <p:txBody>
          <a:bodyPr>
            <a:normAutofit/>
          </a:bodyPr>
          <a:lstStyle/>
          <a:p>
            <a:r>
              <a:rPr lang="pt-BR" sz="2400" dirty="0" smtClean="0"/>
              <a:t>5</a:t>
            </a:r>
          </a:p>
          <a:p>
            <a:r>
              <a:rPr lang="pt-BR" sz="2400" dirty="0" smtClean="0"/>
              <a:t>Reflexões</a:t>
            </a:r>
            <a:endParaRPr lang="pt-BR" sz="2400" dirty="0"/>
          </a:p>
          <a:p>
            <a:r>
              <a:rPr lang="pt-BR" sz="2400" dirty="0"/>
              <a:t> Finais</a:t>
            </a:r>
          </a:p>
        </p:txBody>
      </p:sp>
      <p:sp>
        <p:nvSpPr>
          <p:cNvPr id="8" name="Retângulo 7"/>
          <p:cNvSpPr/>
          <p:nvPr/>
        </p:nvSpPr>
        <p:spPr>
          <a:xfrm>
            <a:off x="2627784" y="2495509"/>
            <a:ext cx="1673855" cy="17912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781995">
              <a:spcBef>
                <a:spcPct val="20000"/>
              </a:spcBef>
            </a:pPr>
            <a:r>
              <a:rPr lang="pt-BR" sz="2400" dirty="0" smtClean="0">
                <a:solidFill>
                  <a:schemeClr val="bg1"/>
                </a:solidFill>
                <a:cs typeface="Arial" panose="020B0604020202020204" pitchFamily="34" charset="0"/>
              </a:rPr>
              <a:t>2 </a:t>
            </a:r>
          </a:p>
          <a:p>
            <a:pPr algn="ctr" defTabSz="781995">
              <a:spcBef>
                <a:spcPct val="20000"/>
              </a:spcBef>
            </a:pPr>
            <a:r>
              <a:rPr lang="pt-BR" sz="2400" dirty="0" smtClean="0">
                <a:solidFill>
                  <a:schemeClr val="bg1"/>
                </a:solidFill>
                <a:cs typeface="Arial" panose="020B0604020202020204" pitchFamily="34" charset="0"/>
              </a:rPr>
              <a:t>Motivação</a:t>
            </a:r>
          </a:p>
          <a:p>
            <a:pPr algn="ctr" defTabSz="781995">
              <a:spcBef>
                <a:spcPct val="20000"/>
              </a:spcBef>
            </a:pPr>
            <a:r>
              <a:rPr lang="pt-BR" sz="2400" dirty="0" smtClean="0">
                <a:solidFill>
                  <a:schemeClr val="bg1"/>
                </a:solidFill>
                <a:cs typeface="Arial" panose="020B0604020202020204" pitchFamily="34" charset="0"/>
              </a:rPr>
              <a:t>Aspectos</a:t>
            </a:r>
          </a:p>
          <a:p>
            <a:pPr algn="ctr" defTabSz="781995">
              <a:spcBef>
                <a:spcPct val="20000"/>
              </a:spcBef>
            </a:pPr>
            <a:r>
              <a:rPr lang="pt-BR" sz="2400" dirty="0" smtClean="0">
                <a:solidFill>
                  <a:schemeClr val="bg1"/>
                </a:solidFill>
                <a:cs typeface="Arial" panose="020B0604020202020204" pitchFamily="34" charset="0"/>
              </a:rPr>
              <a:t>Operativos</a:t>
            </a:r>
            <a:endParaRPr lang="pt-BR" sz="24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" name="Retângulo de cantos arredondados 4"/>
          <p:cNvSpPr/>
          <p:nvPr/>
        </p:nvSpPr>
        <p:spPr>
          <a:xfrm>
            <a:off x="215193" y="319037"/>
            <a:ext cx="2074612" cy="1593884"/>
          </a:xfrm>
          <a:prstGeom prst="round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978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Text Box 2"/>
          <p:cNvSpPr txBox="1">
            <a:spLocks noChangeArrowheads="1"/>
          </p:cNvSpPr>
          <p:nvPr/>
        </p:nvSpPr>
        <p:spPr bwMode="auto">
          <a:xfrm>
            <a:off x="245299" y="77049"/>
            <a:ext cx="8440737" cy="424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12" tIns="45656" rIns="91312" bIns="45656">
            <a:spAutoFit/>
          </a:bodyPr>
          <a:lstStyle>
            <a:lvl1pPr>
              <a:defRPr sz="1400">
                <a:solidFill>
                  <a:srgbClr val="003366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rgbClr val="003366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rgbClr val="003366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rgbClr val="003366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rgbClr val="003366"/>
                </a:solidFill>
                <a:latin typeface="Arial" pitchFamily="34" charset="0"/>
              </a:defRPr>
            </a:lvl5pPr>
            <a:lvl6pPr marL="25146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6pPr>
            <a:lvl7pPr marL="29718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7pPr>
            <a:lvl8pPr marL="34290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8pPr>
            <a:lvl9pPr marL="38862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9pPr>
          </a:lstStyle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pt-BR" sz="2400" b="1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Resolução ANEEL </a:t>
            </a:r>
            <a:r>
              <a:rPr lang="pt-BR" sz="2400" b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290/2001 </a:t>
            </a:r>
            <a:endParaRPr lang="pt-BR" sz="2400" b="1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10947" name="Text Box 3"/>
          <p:cNvSpPr txBox="1">
            <a:spLocks noChangeArrowheads="1"/>
          </p:cNvSpPr>
          <p:nvPr/>
        </p:nvSpPr>
        <p:spPr bwMode="auto">
          <a:xfrm>
            <a:off x="1147419" y="804709"/>
            <a:ext cx="6636495" cy="861645"/>
          </a:xfrm>
          <a:prstGeom prst="rect">
            <a:avLst/>
          </a:prstGeom>
          <a:solidFill>
            <a:srgbClr val="FFCC99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CC99"/>
            </a:extrusionClr>
          </a:sp3d>
        </p:spPr>
        <p:txBody>
          <a:bodyPr wrap="none" lIns="91312" tIns="45656" rIns="91312" bIns="45656" anchor="ctr">
            <a:spAutoFit/>
            <a:flatTx/>
          </a:bodyPr>
          <a:lstStyle>
            <a:lvl1pPr>
              <a:defRPr sz="1400">
                <a:solidFill>
                  <a:srgbClr val="003366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rgbClr val="003366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rgbClr val="003366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rgbClr val="003366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rgbClr val="003366"/>
                </a:solidFill>
                <a:latin typeface="Arial" pitchFamily="34" charset="0"/>
              </a:defRPr>
            </a:lvl5pPr>
            <a:lvl6pPr marL="25146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6pPr>
            <a:lvl7pPr marL="29718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7pPr>
            <a:lvl8pPr marL="34290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8pPr>
            <a:lvl9pPr marL="38862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pt-BR" sz="2000" b="1" dirty="0" smtClean="0">
                <a:solidFill>
                  <a:srgbClr val="FFFFFF"/>
                </a:solidFill>
              </a:rPr>
              <a:t>O Modelo Mercantil pós 1998</a:t>
            </a:r>
            <a:endParaRPr lang="pt-BR" sz="2000" b="1" dirty="0">
              <a:solidFill>
                <a:srgbClr val="FFFFFF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pt-BR" sz="2000" b="1" dirty="0">
                <a:solidFill>
                  <a:schemeClr val="tx1"/>
                </a:solidFill>
              </a:rPr>
              <a:t>Implantação do </a:t>
            </a:r>
            <a:r>
              <a:rPr lang="pt-BR" sz="2000" b="1" dirty="0" smtClean="0">
                <a:solidFill>
                  <a:schemeClr val="tx1"/>
                </a:solidFill>
              </a:rPr>
              <a:t>mercado de Curto Prazo em </a:t>
            </a:r>
            <a:r>
              <a:rPr lang="pt-BR" sz="2000" b="1" dirty="0">
                <a:solidFill>
                  <a:schemeClr val="tx1"/>
                </a:solidFill>
              </a:rPr>
              <a:t>3 etapas</a:t>
            </a:r>
          </a:p>
        </p:txBody>
      </p:sp>
      <p:sp>
        <p:nvSpPr>
          <p:cNvPr id="210948" name="Text Box 4"/>
          <p:cNvSpPr txBox="1">
            <a:spLocks noChangeArrowheads="1"/>
          </p:cNvSpPr>
          <p:nvPr/>
        </p:nvSpPr>
        <p:spPr bwMode="auto">
          <a:xfrm>
            <a:off x="1223068" y="1943870"/>
            <a:ext cx="1016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312" tIns="45656" rIns="91312" bIns="45656" anchor="ctr">
            <a:spAutoFit/>
          </a:bodyPr>
          <a:lstStyle>
            <a:lvl1pPr>
              <a:defRPr sz="1400">
                <a:solidFill>
                  <a:srgbClr val="003366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rgbClr val="003366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rgbClr val="003366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rgbClr val="003366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rgbClr val="003366"/>
                </a:solidFill>
                <a:latin typeface="Arial" pitchFamily="34" charset="0"/>
              </a:defRPr>
            </a:lvl5pPr>
            <a:lvl6pPr marL="25146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6pPr>
            <a:lvl7pPr marL="29718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7pPr>
            <a:lvl8pPr marL="34290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8pPr>
            <a:lvl9pPr marL="38862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pt-BR" sz="1600" b="1" dirty="0">
                <a:solidFill>
                  <a:schemeClr val="tx1"/>
                </a:solidFill>
              </a:rPr>
              <a:t>1ª etapa </a:t>
            </a:r>
          </a:p>
        </p:txBody>
      </p:sp>
      <p:sp>
        <p:nvSpPr>
          <p:cNvPr id="210949" name="AutoShape 5"/>
          <p:cNvSpPr>
            <a:spLocks noChangeArrowheads="1"/>
          </p:cNvSpPr>
          <p:nvPr/>
        </p:nvSpPr>
        <p:spPr bwMode="auto">
          <a:xfrm>
            <a:off x="2309813" y="1844824"/>
            <a:ext cx="914400" cy="587375"/>
          </a:xfrm>
          <a:prstGeom prst="rightArrow">
            <a:avLst>
              <a:gd name="adj1" fmla="val 50000"/>
              <a:gd name="adj2" fmla="val 38919"/>
            </a:avLst>
          </a:prstGeom>
          <a:solidFill>
            <a:srgbClr val="79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10950" name="Text Box 6"/>
          <p:cNvSpPr txBox="1">
            <a:spLocks noChangeArrowheads="1"/>
          </p:cNvSpPr>
          <p:nvPr/>
        </p:nvSpPr>
        <p:spPr bwMode="auto">
          <a:xfrm>
            <a:off x="3283688" y="1964956"/>
            <a:ext cx="4929297" cy="33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312" tIns="45656" rIns="91312" bIns="45656" anchor="ctr">
            <a:spAutoFit/>
          </a:bodyPr>
          <a:lstStyle>
            <a:lvl1pPr>
              <a:defRPr sz="1400">
                <a:solidFill>
                  <a:srgbClr val="003366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rgbClr val="003366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rgbClr val="003366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rgbClr val="003366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rgbClr val="003366"/>
                </a:solidFill>
                <a:latin typeface="Arial" pitchFamily="34" charset="0"/>
              </a:defRPr>
            </a:lvl5pPr>
            <a:lvl6pPr marL="25146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6pPr>
            <a:lvl7pPr marL="29718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7pPr>
            <a:lvl8pPr marL="34290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8pPr>
            <a:lvl9pPr marL="38862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pt-BR" sz="1600" b="1" dirty="0">
                <a:solidFill>
                  <a:srgbClr val="008000"/>
                </a:solidFill>
              </a:rPr>
              <a:t>Resultados com periodicidade </a:t>
            </a:r>
            <a:r>
              <a:rPr lang="pt-BR" sz="1600" b="1" dirty="0" smtClean="0">
                <a:solidFill>
                  <a:srgbClr val="008000"/>
                </a:solidFill>
              </a:rPr>
              <a:t>mensal (até 2001)</a:t>
            </a:r>
            <a:endParaRPr lang="pt-BR" sz="1600" b="1" dirty="0">
              <a:solidFill>
                <a:srgbClr val="008000"/>
              </a:solidFill>
            </a:endParaRPr>
          </a:p>
        </p:txBody>
      </p:sp>
      <p:sp>
        <p:nvSpPr>
          <p:cNvPr id="210951" name="Text Box 7"/>
          <p:cNvSpPr txBox="1">
            <a:spLocks noChangeArrowheads="1"/>
          </p:cNvSpPr>
          <p:nvPr/>
        </p:nvSpPr>
        <p:spPr bwMode="auto">
          <a:xfrm>
            <a:off x="1216197" y="2741675"/>
            <a:ext cx="1016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312" tIns="45656" rIns="91312" bIns="45656" anchor="ctr">
            <a:spAutoFit/>
          </a:bodyPr>
          <a:lstStyle>
            <a:lvl1pPr>
              <a:defRPr sz="1400">
                <a:solidFill>
                  <a:srgbClr val="003366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rgbClr val="003366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rgbClr val="003366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rgbClr val="003366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rgbClr val="003366"/>
                </a:solidFill>
                <a:latin typeface="Arial" pitchFamily="34" charset="0"/>
              </a:defRPr>
            </a:lvl5pPr>
            <a:lvl6pPr marL="25146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6pPr>
            <a:lvl7pPr marL="29718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7pPr>
            <a:lvl8pPr marL="34290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8pPr>
            <a:lvl9pPr marL="38862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pt-BR" sz="1600" b="1" dirty="0">
                <a:solidFill>
                  <a:schemeClr val="tx1"/>
                </a:solidFill>
              </a:rPr>
              <a:t>2ª etapa </a:t>
            </a:r>
          </a:p>
        </p:txBody>
      </p:sp>
      <p:sp>
        <p:nvSpPr>
          <p:cNvPr id="210952" name="AutoShape 8"/>
          <p:cNvSpPr>
            <a:spLocks noChangeArrowheads="1"/>
          </p:cNvSpPr>
          <p:nvPr/>
        </p:nvSpPr>
        <p:spPr bwMode="auto">
          <a:xfrm>
            <a:off x="2362200" y="2621025"/>
            <a:ext cx="914400" cy="587375"/>
          </a:xfrm>
          <a:prstGeom prst="rightArrow">
            <a:avLst>
              <a:gd name="adj1" fmla="val 50000"/>
              <a:gd name="adj2" fmla="val 38919"/>
            </a:avLst>
          </a:prstGeom>
          <a:solidFill>
            <a:srgbClr val="79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10953" name="Text Box 9"/>
          <p:cNvSpPr txBox="1">
            <a:spLocks noChangeArrowheads="1"/>
          </p:cNvSpPr>
          <p:nvPr/>
        </p:nvSpPr>
        <p:spPr bwMode="auto">
          <a:xfrm>
            <a:off x="3224213" y="2702859"/>
            <a:ext cx="5705151" cy="33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312" tIns="45656" rIns="91312" bIns="45656" anchor="ctr">
            <a:spAutoFit/>
          </a:bodyPr>
          <a:lstStyle>
            <a:lvl1pPr>
              <a:defRPr sz="1400">
                <a:solidFill>
                  <a:srgbClr val="003366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rgbClr val="003366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rgbClr val="003366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rgbClr val="003366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rgbClr val="003366"/>
                </a:solidFill>
                <a:latin typeface="Arial" pitchFamily="34" charset="0"/>
              </a:defRPr>
            </a:lvl5pPr>
            <a:lvl6pPr marL="25146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6pPr>
            <a:lvl7pPr marL="29718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7pPr>
            <a:lvl8pPr marL="34290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8pPr>
            <a:lvl9pPr marL="38862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pt-BR" sz="1600" b="1" dirty="0">
                <a:solidFill>
                  <a:srgbClr val="FF0000"/>
                </a:solidFill>
              </a:rPr>
              <a:t>Resultados com periodicidade </a:t>
            </a:r>
            <a:r>
              <a:rPr lang="pt-BR" sz="1600" b="1" dirty="0" smtClean="0">
                <a:solidFill>
                  <a:srgbClr val="FF0000"/>
                </a:solidFill>
              </a:rPr>
              <a:t>semanal (pós </a:t>
            </a:r>
            <a:r>
              <a:rPr lang="pt-BR" sz="1600" b="1" dirty="0" err="1" smtClean="0">
                <a:solidFill>
                  <a:srgbClr val="FF0000"/>
                </a:solidFill>
              </a:rPr>
              <a:t>jul</a:t>
            </a:r>
            <a:r>
              <a:rPr lang="pt-BR" sz="1600" b="1" dirty="0" smtClean="0">
                <a:solidFill>
                  <a:srgbClr val="FF0000"/>
                </a:solidFill>
              </a:rPr>
              <a:t> de 2001)</a:t>
            </a:r>
            <a:endParaRPr lang="pt-BR" sz="1600" b="1" dirty="0">
              <a:solidFill>
                <a:schemeClr val="tx1"/>
              </a:solidFill>
            </a:endParaRPr>
          </a:p>
        </p:txBody>
      </p:sp>
      <p:sp>
        <p:nvSpPr>
          <p:cNvPr id="210954" name="Text Box 10"/>
          <p:cNvSpPr txBox="1">
            <a:spLocks noChangeArrowheads="1"/>
          </p:cNvSpPr>
          <p:nvPr/>
        </p:nvSpPr>
        <p:spPr bwMode="auto">
          <a:xfrm>
            <a:off x="1224973" y="3504480"/>
            <a:ext cx="1016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312" tIns="45656" rIns="91312" bIns="45656" anchor="ctr">
            <a:spAutoFit/>
          </a:bodyPr>
          <a:lstStyle>
            <a:lvl1pPr>
              <a:defRPr sz="1400">
                <a:solidFill>
                  <a:srgbClr val="003366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rgbClr val="003366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rgbClr val="003366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rgbClr val="003366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rgbClr val="003366"/>
                </a:solidFill>
                <a:latin typeface="Arial" pitchFamily="34" charset="0"/>
              </a:defRPr>
            </a:lvl5pPr>
            <a:lvl6pPr marL="25146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6pPr>
            <a:lvl7pPr marL="29718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7pPr>
            <a:lvl8pPr marL="34290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8pPr>
            <a:lvl9pPr marL="38862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pt-BR" sz="1600" b="1" dirty="0">
                <a:solidFill>
                  <a:schemeClr val="tx1"/>
                </a:solidFill>
              </a:rPr>
              <a:t>3ª etapa </a:t>
            </a:r>
          </a:p>
        </p:txBody>
      </p:sp>
      <p:sp>
        <p:nvSpPr>
          <p:cNvPr id="210955" name="AutoShape 11"/>
          <p:cNvSpPr>
            <a:spLocks noChangeArrowheads="1"/>
          </p:cNvSpPr>
          <p:nvPr/>
        </p:nvSpPr>
        <p:spPr bwMode="auto">
          <a:xfrm>
            <a:off x="2355050" y="3356992"/>
            <a:ext cx="914400" cy="587375"/>
          </a:xfrm>
          <a:prstGeom prst="rightArrow">
            <a:avLst>
              <a:gd name="adj1" fmla="val 50000"/>
              <a:gd name="adj2" fmla="val 38919"/>
            </a:avLst>
          </a:prstGeom>
          <a:solidFill>
            <a:srgbClr val="79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10956" name="Text Box 12"/>
          <p:cNvSpPr txBox="1">
            <a:spLocks noChangeArrowheads="1"/>
          </p:cNvSpPr>
          <p:nvPr/>
        </p:nvSpPr>
        <p:spPr bwMode="auto">
          <a:xfrm>
            <a:off x="3220900" y="3477593"/>
            <a:ext cx="5330047" cy="33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312" tIns="45656" rIns="91312" bIns="45656" anchor="ctr">
            <a:spAutoFit/>
          </a:bodyPr>
          <a:lstStyle>
            <a:lvl1pPr>
              <a:defRPr sz="1400">
                <a:solidFill>
                  <a:srgbClr val="003366"/>
                </a:solidFill>
                <a:latin typeface="Arial" pitchFamily="34" charset="0"/>
              </a:defRPr>
            </a:lvl1pPr>
            <a:lvl2pPr marL="742950" indent="-285750">
              <a:defRPr sz="1400">
                <a:solidFill>
                  <a:srgbClr val="003366"/>
                </a:solidFill>
                <a:latin typeface="Arial" pitchFamily="34" charset="0"/>
              </a:defRPr>
            </a:lvl2pPr>
            <a:lvl3pPr marL="1143000" indent="-228600">
              <a:defRPr sz="1400">
                <a:solidFill>
                  <a:srgbClr val="003366"/>
                </a:solidFill>
                <a:latin typeface="Arial" pitchFamily="34" charset="0"/>
              </a:defRPr>
            </a:lvl3pPr>
            <a:lvl4pPr marL="1600200" indent="-228600">
              <a:defRPr sz="1400">
                <a:solidFill>
                  <a:srgbClr val="003366"/>
                </a:solidFill>
                <a:latin typeface="Arial" pitchFamily="34" charset="0"/>
              </a:defRPr>
            </a:lvl4pPr>
            <a:lvl5pPr marL="2057400" indent="-228600">
              <a:defRPr sz="1400">
                <a:solidFill>
                  <a:srgbClr val="003366"/>
                </a:solidFill>
                <a:latin typeface="Arial" pitchFamily="34" charset="0"/>
              </a:defRPr>
            </a:lvl5pPr>
            <a:lvl6pPr marL="25146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6pPr>
            <a:lvl7pPr marL="29718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7pPr>
            <a:lvl8pPr marL="34290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8pPr>
            <a:lvl9pPr marL="3886200" indent="-228600" algn="r" eaLnBrk="0" fontAlgn="base" hangingPunct="0">
              <a:spcBef>
                <a:spcPct val="45000"/>
              </a:spcBef>
              <a:spcAft>
                <a:spcPct val="0"/>
              </a:spcAft>
              <a:defRPr sz="1400">
                <a:solidFill>
                  <a:srgbClr val="003366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pt-BR" sz="1600" b="1" dirty="0">
                <a:solidFill>
                  <a:schemeClr val="tx1"/>
                </a:solidFill>
              </a:rPr>
              <a:t>Resultados com periodicidade </a:t>
            </a:r>
            <a:r>
              <a:rPr lang="pt-BR" sz="1600" b="1" dirty="0" smtClean="0">
                <a:solidFill>
                  <a:schemeClr val="tx1"/>
                </a:solidFill>
              </a:rPr>
              <a:t>horária (futuro...2004)</a:t>
            </a:r>
            <a:endParaRPr lang="pt-BR" sz="1600" b="1" dirty="0">
              <a:solidFill>
                <a:schemeClr val="tx1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817150" y="4205987"/>
            <a:ext cx="7848872" cy="2031325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  <a:prstDash val="lgDashDot"/>
          </a:ln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rgbClr val="008000"/>
                </a:solidFill>
              </a:rPr>
              <a:t>1. Utilização </a:t>
            </a:r>
            <a:r>
              <a:rPr lang="pt-BR" b="1" i="1" dirty="0">
                <a:solidFill>
                  <a:srgbClr val="008000"/>
                </a:solidFill>
              </a:rPr>
              <a:t>de modelo de simulação </a:t>
            </a:r>
            <a:r>
              <a:rPr lang="pt-BR" b="1" i="1" dirty="0" smtClean="0">
                <a:solidFill>
                  <a:srgbClr val="008000"/>
                </a:solidFill>
              </a:rPr>
              <a:t>hidrotérmica de </a:t>
            </a:r>
            <a:r>
              <a:rPr lang="pt-BR" b="1" i="1" dirty="0">
                <a:solidFill>
                  <a:srgbClr val="008000"/>
                </a:solidFill>
              </a:rPr>
              <a:t>médio prazo (NEWAVE/NEWDESP</a:t>
            </a:r>
            <a:r>
              <a:rPr lang="pt-BR" b="1" i="1" dirty="0" smtClean="0">
                <a:solidFill>
                  <a:srgbClr val="008000"/>
                </a:solidFill>
              </a:rPr>
              <a:t>)</a:t>
            </a:r>
          </a:p>
          <a:p>
            <a:endParaRPr lang="pt-BR" b="1" i="1" dirty="0" smtClean="0">
              <a:solidFill>
                <a:srgbClr val="008000"/>
              </a:solidFill>
            </a:endParaRPr>
          </a:p>
          <a:p>
            <a:r>
              <a:rPr lang="pt-BR" b="1" i="1" dirty="0" smtClean="0">
                <a:solidFill>
                  <a:srgbClr val="FF0000"/>
                </a:solidFill>
              </a:rPr>
              <a:t>2. Utilização </a:t>
            </a:r>
            <a:r>
              <a:rPr lang="pt-BR" b="1" i="1" dirty="0">
                <a:solidFill>
                  <a:srgbClr val="FF0000"/>
                </a:solidFill>
              </a:rPr>
              <a:t>de modelo de otimização  </a:t>
            </a:r>
            <a:r>
              <a:rPr lang="pt-BR" b="1" i="1" dirty="0" smtClean="0">
                <a:solidFill>
                  <a:srgbClr val="FF0000"/>
                </a:solidFill>
              </a:rPr>
              <a:t>hidrotérmica de </a:t>
            </a:r>
            <a:r>
              <a:rPr lang="pt-BR" b="1" i="1" dirty="0">
                <a:solidFill>
                  <a:srgbClr val="FF0000"/>
                </a:solidFill>
              </a:rPr>
              <a:t>curto prazo (DECOMP</a:t>
            </a:r>
            <a:r>
              <a:rPr lang="pt-BR" b="1" i="1" dirty="0" smtClean="0">
                <a:solidFill>
                  <a:srgbClr val="FF0000"/>
                </a:solidFill>
              </a:rPr>
              <a:t>)</a:t>
            </a:r>
          </a:p>
          <a:p>
            <a:endParaRPr lang="pt-BR" b="1" i="1" dirty="0">
              <a:solidFill>
                <a:srgbClr val="FF0000"/>
              </a:solidFill>
            </a:endParaRPr>
          </a:p>
          <a:p>
            <a:r>
              <a:rPr lang="pt-BR" b="1" i="1" dirty="0" smtClean="0"/>
              <a:t>3. Utilização </a:t>
            </a:r>
            <a:r>
              <a:rPr lang="pt-BR" b="1" i="1" dirty="0"/>
              <a:t>de modelo de otimização  hidrotérmica </a:t>
            </a:r>
            <a:r>
              <a:rPr lang="pt-BR" b="1" i="1" dirty="0" smtClean="0"/>
              <a:t>diária  </a:t>
            </a:r>
            <a:r>
              <a:rPr lang="pt-BR" b="1" i="1" dirty="0"/>
              <a:t>(DESSEM</a:t>
            </a:r>
            <a:r>
              <a:rPr lang="pt-BR" b="1" i="1" dirty="0" smtClean="0"/>
              <a:t>)</a:t>
            </a:r>
            <a:endParaRPr lang="pt-BR" dirty="0"/>
          </a:p>
        </p:txBody>
      </p:sp>
      <p:sp>
        <p:nvSpPr>
          <p:cNvPr id="2" name="CaixaDeTexto 1"/>
          <p:cNvSpPr txBox="1"/>
          <p:nvPr/>
        </p:nvSpPr>
        <p:spPr>
          <a:xfrm>
            <a:off x="2371800" y="1987454"/>
            <a:ext cx="9361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PMAE</a:t>
            </a:r>
            <a:endParaRPr lang="pt-BR" sz="1200" b="1" dirty="0"/>
          </a:p>
        </p:txBody>
      </p:sp>
      <p:sp>
        <p:nvSpPr>
          <p:cNvPr id="15" name="CaixaDeTexto 14"/>
          <p:cNvSpPr txBox="1"/>
          <p:nvPr/>
        </p:nvSpPr>
        <p:spPr>
          <a:xfrm>
            <a:off x="2288071" y="2788771"/>
            <a:ext cx="1103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PMAE/</a:t>
            </a:r>
            <a:r>
              <a:rPr lang="pt-BR" sz="1200" b="1" dirty="0" smtClean="0"/>
              <a:t>PLD</a:t>
            </a:r>
            <a:endParaRPr lang="pt-BR" sz="1200" b="1" dirty="0"/>
          </a:p>
        </p:txBody>
      </p:sp>
      <p:sp>
        <p:nvSpPr>
          <p:cNvPr id="16" name="CaixaDeTexto 15"/>
          <p:cNvSpPr txBox="1"/>
          <p:nvPr/>
        </p:nvSpPr>
        <p:spPr>
          <a:xfrm>
            <a:off x="2333346" y="3512041"/>
            <a:ext cx="9361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“</a:t>
            </a:r>
            <a:r>
              <a:rPr lang="pt-BR" sz="1200" b="1" dirty="0" err="1" smtClean="0"/>
              <a:t>PLD</a:t>
            </a:r>
            <a:r>
              <a:rPr lang="pt-BR" b="1" baseline="-25000" dirty="0" err="1" smtClean="0"/>
              <a:t>h</a:t>
            </a:r>
            <a:r>
              <a:rPr lang="pt-BR" sz="1200" b="1" dirty="0" smtClean="0"/>
              <a:t>”</a:t>
            </a:r>
            <a:endParaRPr lang="pt-BR" sz="1200" b="1" dirty="0"/>
          </a:p>
        </p:txBody>
      </p:sp>
    </p:spTree>
    <p:extLst>
      <p:ext uri="{BB962C8B-B14F-4D97-AF65-F5344CB8AC3E}">
        <p14:creationId xmlns:p14="http://schemas.microsoft.com/office/powerpoint/2010/main" val="661194101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38"/>
          <p:cNvGrpSpPr>
            <a:grpSpLocks/>
          </p:cNvGrpSpPr>
          <p:nvPr/>
        </p:nvGrpSpPr>
        <p:grpSpPr bwMode="auto">
          <a:xfrm>
            <a:off x="674868" y="4187774"/>
            <a:ext cx="2219021" cy="1870744"/>
            <a:chOff x="438150" y="4233862"/>
            <a:chExt cx="2353807" cy="1984711"/>
          </a:xfrm>
        </p:grpSpPr>
        <p:sp>
          <p:nvSpPr>
            <p:cNvPr id="6" name="Down Arrow 5"/>
            <p:cNvSpPr/>
            <p:nvPr/>
          </p:nvSpPr>
          <p:spPr>
            <a:xfrm>
              <a:off x="438150" y="4233862"/>
              <a:ext cx="1114425" cy="1844676"/>
            </a:xfrm>
            <a:prstGeom prst="downArrow">
              <a:avLst>
                <a:gd name="adj1" fmla="val 56045"/>
                <a:gd name="adj2" fmla="val 40472"/>
              </a:avLst>
            </a:prstGeom>
            <a:gradFill flip="none" rotWithShape="1">
              <a:gsLst>
                <a:gs pos="9000">
                  <a:schemeClr val="accent3">
                    <a:lumMod val="75000"/>
                  </a:schemeClr>
                </a:gs>
                <a:gs pos="100000">
                  <a:schemeClr val="accent6">
                    <a:lumMod val="60000"/>
                    <a:lumOff val="40000"/>
                    <a:tint val="23500"/>
                    <a:satMod val="160000"/>
                    <a:alpha val="0"/>
                  </a:schemeClr>
                </a:gs>
              </a:gsLst>
              <a:lin ang="16200000" scaled="1"/>
              <a:tileRect/>
            </a:gradFill>
            <a:ln>
              <a:noFill/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33938" bIns="0" anchor="ctr"/>
            <a:lstStyle/>
            <a:p>
              <a:pPr algn="r">
                <a:defRPr/>
              </a:pPr>
              <a:endParaRPr lang="en-US" sz="989" dirty="0"/>
            </a:p>
          </p:txBody>
        </p:sp>
        <p:sp>
          <p:nvSpPr>
            <p:cNvPr id="10" name="Text Box 26"/>
            <p:cNvSpPr txBox="1">
              <a:spLocks noChangeArrowheads="1"/>
            </p:cNvSpPr>
            <p:nvPr/>
          </p:nvSpPr>
          <p:spPr bwMode="auto">
            <a:xfrm>
              <a:off x="995362" y="5756532"/>
              <a:ext cx="1796595" cy="4620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86159" tIns="43079" rIns="86159" bIns="43079">
              <a:noAutofit/>
            </a:bodyPr>
            <a:lstStyle/>
            <a:p>
              <a:pPr algn="r" defTabSz="861785" eaLnBrk="0" hangingPunct="0">
                <a:spcBef>
                  <a:spcPct val="45000"/>
                </a:spcBef>
                <a:defRPr/>
              </a:pPr>
              <a:r>
                <a:rPr lang="pt-BR" sz="1131" kern="0" dirty="0"/>
                <a:t>Menos incertezas e mais detalhes</a:t>
              </a:r>
            </a:p>
          </p:txBody>
        </p:sp>
      </p:grpSp>
      <p:grpSp>
        <p:nvGrpSpPr>
          <p:cNvPr id="8" name="Group 37"/>
          <p:cNvGrpSpPr>
            <a:grpSpLocks/>
          </p:cNvGrpSpPr>
          <p:nvPr/>
        </p:nvGrpSpPr>
        <p:grpSpPr bwMode="auto">
          <a:xfrm>
            <a:off x="674867" y="1929413"/>
            <a:ext cx="2407593" cy="1824350"/>
            <a:chOff x="438150" y="1838791"/>
            <a:chExt cx="2553833" cy="1934697"/>
          </a:xfrm>
        </p:grpSpPr>
        <p:sp>
          <p:nvSpPr>
            <p:cNvPr id="5" name="Down Arrow 4"/>
            <p:cNvSpPr/>
            <p:nvPr/>
          </p:nvSpPr>
          <p:spPr>
            <a:xfrm flipV="1">
              <a:off x="438150" y="1928812"/>
              <a:ext cx="1114425" cy="1844676"/>
            </a:xfrm>
            <a:prstGeom prst="downArrow">
              <a:avLst>
                <a:gd name="adj1" fmla="val 56045"/>
                <a:gd name="adj2" fmla="val 40472"/>
              </a:avLst>
            </a:prstGeom>
            <a:gradFill flip="none" rotWithShape="1">
              <a:gsLst>
                <a:gs pos="9000">
                  <a:schemeClr val="accent6">
                    <a:alpha val="90000"/>
                  </a:schemeClr>
                </a:gs>
                <a:gs pos="100000">
                  <a:schemeClr val="accent6">
                    <a:lumMod val="60000"/>
                    <a:lumOff val="40000"/>
                    <a:tint val="23500"/>
                    <a:satMod val="160000"/>
                    <a:alpha val="0"/>
                  </a:schemeClr>
                </a:gs>
              </a:gsLst>
              <a:lin ang="16200000" scaled="1"/>
              <a:tileRect/>
            </a:gradFill>
            <a:ln>
              <a:noFill/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33938" bIns="0" anchor="ctr"/>
            <a:lstStyle/>
            <a:p>
              <a:pPr algn="r">
                <a:defRPr/>
              </a:pPr>
              <a:endParaRPr lang="en-US" sz="989" dirty="0"/>
            </a:p>
          </p:txBody>
        </p:sp>
        <p:sp>
          <p:nvSpPr>
            <p:cNvPr id="9" name="Text Box 25"/>
            <p:cNvSpPr txBox="1">
              <a:spLocks noChangeArrowheads="1"/>
            </p:cNvSpPr>
            <p:nvPr/>
          </p:nvSpPr>
          <p:spPr bwMode="auto">
            <a:xfrm>
              <a:off x="995363" y="1838791"/>
              <a:ext cx="1996620" cy="4613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86159" tIns="43079" rIns="86159" bIns="43079">
              <a:spAutoFit/>
            </a:bodyPr>
            <a:lstStyle/>
            <a:p>
              <a:pPr algn="r" defTabSz="861785" eaLnBrk="0" hangingPunct="0">
                <a:spcBef>
                  <a:spcPct val="45000"/>
                </a:spcBef>
                <a:defRPr/>
              </a:pPr>
              <a:r>
                <a:rPr lang="pt-BR" sz="1131" b="1" kern="0" dirty="0"/>
                <a:t>Mais incertezas</a:t>
              </a:r>
              <a:br>
                <a:rPr lang="pt-BR" sz="1131" b="1" kern="0" dirty="0"/>
              </a:br>
              <a:r>
                <a:rPr lang="pt-BR" sz="1131" b="1" kern="0" dirty="0"/>
                <a:t>e menos detalhes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400" dirty="0"/>
              <a:t>Planejamento e Programação da </a:t>
            </a:r>
            <a:r>
              <a:rPr lang="pt-BR" sz="2400" dirty="0" smtClean="0"/>
              <a:t>Operação na Formação de Preços no Mercado de Curto Prazo</a:t>
            </a:r>
            <a:r>
              <a:rPr lang="pt-BR" sz="2400" dirty="0"/>
              <a:t/>
            </a:r>
            <a:br>
              <a:rPr lang="pt-BR" sz="2400" dirty="0"/>
            </a:b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Etapas de Estudos e Cadeia de Modelos Matemáticos</a:t>
            </a:r>
          </a:p>
        </p:txBody>
      </p:sp>
      <p:sp>
        <p:nvSpPr>
          <p:cNvPr id="47121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133271" y="6453921"/>
            <a:ext cx="2010730" cy="20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1414" b="1">
                <a:solidFill>
                  <a:schemeClr val="tx1"/>
                </a:solidFill>
                <a:latin typeface="Arial" charset="0"/>
              </a:defRPr>
            </a:lvl1pPr>
            <a:lvl2pPr marL="700369" indent="-269373" eaLnBrk="0" hangingPunct="0">
              <a:defRPr sz="1414" b="1">
                <a:solidFill>
                  <a:schemeClr val="tx1"/>
                </a:solidFill>
                <a:latin typeface="Arial" charset="0"/>
              </a:defRPr>
            </a:lvl2pPr>
            <a:lvl3pPr marL="1077491" indent="-215498" eaLnBrk="0" hangingPunct="0">
              <a:defRPr sz="1414" b="1">
                <a:solidFill>
                  <a:schemeClr val="tx1"/>
                </a:solidFill>
                <a:latin typeface="Arial" charset="0"/>
              </a:defRPr>
            </a:lvl3pPr>
            <a:lvl4pPr marL="1508487" indent="-215498" eaLnBrk="0" hangingPunct="0">
              <a:defRPr sz="1414" b="1">
                <a:solidFill>
                  <a:schemeClr val="tx1"/>
                </a:solidFill>
                <a:latin typeface="Arial" charset="0"/>
              </a:defRPr>
            </a:lvl4pPr>
            <a:lvl5pPr marL="1939484" indent="-215498" eaLnBrk="0" hangingPunct="0">
              <a:defRPr sz="1414" b="1">
                <a:solidFill>
                  <a:schemeClr val="tx1"/>
                </a:solidFill>
                <a:latin typeface="Arial" charset="0"/>
              </a:defRPr>
            </a:lvl5pPr>
            <a:lvl6pPr marL="2370481" indent="-215498" eaLnBrk="0" fontAlgn="base" hangingPunct="0">
              <a:spcBef>
                <a:spcPct val="0"/>
              </a:spcBef>
              <a:spcAft>
                <a:spcPct val="0"/>
              </a:spcAft>
              <a:defRPr sz="1414" b="1">
                <a:solidFill>
                  <a:schemeClr val="tx1"/>
                </a:solidFill>
                <a:latin typeface="Arial" charset="0"/>
              </a:defRPr>
            </a:lvl6pPr>
            <a:lvl7pPr marL="2801477" indent="-215498" eaLnBrk="0" fontAlgn="base" hangingPunct="0">
              <a:spcBef>
                <a:spcPct val="0"/>
              </a:spcBef>
              <a:spcAft>
                <a:spcPct val="0"/>
              </a:spcAft>
              <a:defRPr sz="1414" b="1">
                <a:solidFill>
                  <a:schemeClr val="tx1"/>
                </a:solidFill>
                <a:latin typeface="Arial" charset="0"/>
              </a:defRPr>
            </a:lvl7pPr>
            <a:lvl8pPr marL="3232474" indent="-215498" eaLnBrk="0" fontAlgn="base" hangingPunct="0">
              <a:spcBef>
                <a:spcPct val="0"/>
              </a:spcBef>
              <a:spcAft>
                <a:spcPct val="0"/>
              </a:spcAft>
              <a:defRPr sz="1414" b="1">
                <a:solidFill>
                  <a:schemeClr val="tx1"/>
                </a:solidFill>
                <a:latin typeface="Arial" charset="0"/>
              </a:defRPr>
            </a:lvl8pPr>
            <a:lvl9pPr marL="3663470" indent="-215498" eaLnBrk="0" fontAlgn="base" hangingPunct="0">
              <a:spcBef>
                <a:spcPct val="0"/>
              </a:spcBef>
              <a:spcAft>
                <a:spcPct val="0"/>
              </a:spcAft>
              <a:defRPr sz="1414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B769F74-9FA6-41CB-B5BA-16FAF3E526E7}" type="slidenum">
              <a:rPr lang="pt-BR" sz="848">
                <a:solidFill>
                  <a:srgbClr val="FFFFFF"/>
                </a:solidFill>
              </a:rPr>
              <a:pPr eaLnBrk="1" hangingPunct="1"/>
              <a:t>4</a:t>
            </a:fld>
            <a:endParaRPr lang="pt-BR" sz="848">
              <a:solidFill>
                <a:srgbClr val="FFFFFF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348335" y="2436759"/>
            <a:ext cx="6393454" cy="906936"/>
          </a:xfrm>
          <a:prstGeom prst="round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75000"/>
                  <a:tint val="44500"/>
                  <a:satMod val="160000"/>
                </a:schemeClr>
              </a:gs>
              <a:gs pos="100000">
                <a:schemeClr val="bg2">
                  <a:lumMod val="75000"/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  <a:headEnd type="none" w="med" len="med"/>
            <a:tailEnd type="triangle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33938" bIns="0" anchor="ctr"/>
          <a:lstStyle/>
          <a:p>
            <a:pPr algn="r">
              <a:defRPr/>
            </a:pPr>
            <a:endParaRPr lang="en-US" sz="989" dirty="0"/>
          </a:p>
        </p:txBody>
      </p:sp>
      <p:sp>
        <p:nvSpPr>
          <p:cNvPr id="18" name="Pentagon 17"/>
          <p:cNvSpPr/>
          <p:nvPr/>
        </p:nvSpPr>
        <p:spPr>
          <a:xfrm>
            <a:off x="1052010" y="2387371"/>
            <a:ext cx="1661220" cy="1005711"/>
          </a:xfrm>
          <a:prstGeom prst="homePlate">
            <a:avLst>
              <a:gd name="adj" fmla="val 41525"/>
            </a:avLst>
          </a:prstGeom>
          <a:solidFill>
            <a:schemeClr val="accent5">
              <a:lumMod val="75000"/>
            </a:schemeClr>
          </a:solidFill>
          <a:ln>
            <a:headEnd type="none" w="med" len="med"/>
            <a:tailEnd type="triangl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tIns="86204" bIns="86204" anchor="ctr"/>
          <a:lstStyle/>
          <a:p>
            <a:pPr algn="ctr">
              <a:defRPr/>
            </a:pPr>
            <a:r>
              <a:rPr lang="pt-BR" sz="1226" dirty="0"/>
              <a:t>M</a:t>
            </a:r>
            <a:r>
              <a:rPr lang="en-US" sz="1226" dirty="0"/>
              <a:t>É</a:t>
            </a:r>
            <a:r>
              <a:rPr lang="pt-BR" sz="1226" dirty="0"/>
              <a:t>DIO PRAZO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1321396" y="3514307"/>
            <a:ext cx="6393454" cy="906936"/>
          </a:xfrm>
          <a:prstGeom prst="round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75000"/>
                  <a:tint val="44500"/>
                  <a:satMod val="160000"/>
                </a:schemeClr>
              </a:gs>
              <a:gs pos="100000">
                <a:schemeClr val="bg2">
                  <a:lumMod val="75000"/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  <a:headEnd type="none" w="med" len="med"/>
            <a:tailEnd type="triangle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33938" bIns="0" anchor="ctr"/>
          <a:lstStyle/>
          <a:p>
            <a:pPr algn="r">
              <a:defRPr/>
            </a:pPr>
            <a:endParaRPr lang="en-US" sz="989" dirty="0"/>
          </a:p>
        </p:txBody>
      </p:sp>
      <p:sp>
        <p:nvSpPr>
          <p:cNvPr id="20" name="Pentagon 19"/>
          <p:cNvSpPr/>
          <p:nvPr/>
        </p:nvSpPr>
        <p:spPr>
          <a:xfrm>
            <a:off x="1025071" y="3464919"/>
            <a:ext cx="1661220" cy="1005711"/>
          </a:xfrm>
          <a:prstGeom prst="homePlate">
            <a:avLst>
              <a:gd name="adj" fmla="val 41525"/>
            </a:avLst>
          </a:prstGeom>
          <a:solidFill>
            <a:srgbClr val="AD5207"/>
          </a:solidFill>
          <a:ln>
            <a:headEnd type="none" w="med" len="med"/>
            <a:tailEnd type="triangl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tIns="86204" bIns="86204" anchor="ctr"/>
          <a:lstStyle/>
          <a:p>
            <a:pPr algn="ctr">
              <a:defRPr/>
            </a:pPr>
            <a:r>
              <a:rPr lang="en-US" sz="1226" dirty="0"/>
              <a:t>CURTO </a:t>
            </a:r>
            <a:r>
              <a:rPr lang="pt-BR" sz="1226" dirty="0"/>
              <a:t>PRAZO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1294458" y="4591856"/>
            <a:ext cx="6393454" cy="906936"/>
          </a:xfrm>
          <a:prstGeom prst="round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75000"/>
                  <a:tint val="44500"/>
                  <a:satMod val="160000"/>
                </a:schemeClr>
              </a:gs>
              <a:gs pos="100000">
                <a:schemeClr val="bg2">
                  <a:lumMod val="75000"/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  <a:headEnd type="none" w="med" len="med"/>
            <a:tailEnd type="triangle" w="med" len="med"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33938" bIns="0" anchor="ctr"/>
          <a:lstStyle/>
          <a:p>
            <a:pPr algn="r">
              <a:defRPr/>
            </a:pPr>
            <a:endParaRPr lang="en-US" sz="989" dirty="0"/>
          </a:p>
        </p:txBody>
      </p:sp>
      <p:sp>
        <p:nvSpPr>
          <p:cNvPr id="22" name="Pentagon 21"/>
          <p:cNvSpPr/>
          <p:nvPr/>
        </p:nvSpPr>
        <p:spPr>
          <a:xfrm>
            <a:off x="998133" y="4542467"/>
            <a:ext cx="1661219" cy="1005711"/>
          </a:xfrm>
          <a:prstGeom prst="homePlate">
            <a:avLst>
              <a:gd name="adj" fmla="val 41525"/>
            </a:avLst>
          </a:prstGeom>
          <a:solidFill>
            <a:schemeClr val="bg2">
              <a:lumMod val="25000"/>
            </a:schemeClr>
          </a:solidFill>
          <a:ln>
            <a:headEnd type="none" w="med" len="med"/>
            <a:tailEnd type="triangl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0000" endA="300" endPos="38500" dist="50800" dir="5400000" sy="-100000" algn="bl" rotWithShape="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tIns="86204" bIns="86204" anchor="ctr"/>
          <a:lstStyle/>
          <a:p>
            <a:pPr algn="ctr">
              <a:defRPr/>
            </a:pPr>
            <a:r>
              <a:rPr lang="en-US" sz="1226" dirty="0"/>
              <a:t>PROGRAMAÇÃO DIÁRIA</a:t>
            </a:r>
            <a:endParaRPr lang="pt-BR" sz="1226" dirty="0"/>
          </a:p>
        </p:txBody>
      </p:sp>
      <p:grpSp>
        <p:nvGrpSpPr>
          <p:cNvPr id="12" name="Group 47"/>
          <p:cNvGrpSpPr>
            <a:grpSpLocks/>
          </p:cNvGrpSpPr>
          <p:nvPr/>
        </p:nvGrpSpPr>
        <p:grpSpPr bwMode="auto">
          <a:xfrm>
            <a:off x="2613449" y="2534037"/>
            <a:ext cx="1558420" cy="2867828"/>
            <a:chOff x="2494774" y="2479411"/>
            <a:chExt cx="1652882" cy="3042553"/>
          </a:xfrm>
        </p:grpSpPr>
        <p:sp>
          <p:nvSpPr>
            <p:cNvPr id="23" name="Text Box 22"/>
            <p:cNvSpPr txBox="1">
              <a:spLocks noChangeArrowheads="1"/>
            </p:cNvSpPr>
            <p:nvPr/>
          </p:nvSpPr>
          <p:spPr bwMode="auto">
            <a:xfrm>
              <a:off x="2547795" y="2479411"/>
              <a:ext cx="1599861" cy="98690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 lIns="73820" tIns="36911" rIns="73820" bIns="36911">
              <a:spAutoFit/>
            </a:bodyPr>
            <a:lstStyle/>
            <a:p>
              <a:pPr algn="ctr" defTabSz="739796" eaLnBrk="0" hangingPunct="0">
                <a:spcBef>
                  <a:spcPct val="50000"/>
                </a:spcBef>
                <a:defRPr/>
              </a:pPr>
              <a:r>
                <a:rPr lang="pt-BR" sz="2263" dirty="0">
                  <a:solidFill>
                    <a:schemeClr val="bg2">
                      <a:lumMod val="10000"/>
                    </a:schemeClr>
                  </a:solidFill>
                </a:rPr>
                <a:t>PEN</a:t>
              </a:r>
              <a:r>
                <a:rPr lang="pt-BR" sz="1980" dirty="0">
                  <a:solidFill>
                    <a:schemeClr val="bg2">
                      <a:lumMod val="10000"/>
                    </a:schemeClr>
                  </a:solidFill>
                </a:rPr>
                <a:t/>
              </a:r>
              <a:br>
                <a:rPr lang="pt-BR" sz="1980" dirty="0">
                  <a:solidFill>
                    <a:schemeClr val="bg2">
                      <a:lumMod val="10000"/>
                    </a:schemeClr>
                  </a:solidFill>
                </a:rPr>
              </a:br>
              <a:r>
                <a:rPr lang="pt-BR" sz="942" dirty="0">
                  <a:solidFill>
                    <a:schemeClr val="bg2">
                      <a:lumMod val="10000"/>
                    </a:schemeClr>
                  </a:solidFill>
                </a:rPr>
                <a:t>PLANO DA OPERAÇÃO </a:t>
              </a:r>
            </a:p>
            <a:p>
              <a:pPr algn="ctr" defTabSz="739796" eaLnBrk="0" hangingPunct="0">
                <a:spcBef>
                  <a:spcPct val="50000"/>
                </a:spcBef>
                <a:defRPr/>
              </a:pPr>
              <a:r>
                <a:rPr lang="pt-BR" sz="942" dirty="0">
                  <a:solidFill>
                    <a:schemeClr val="bg2">
                      <a:lumMod val="10000"/>
                    </a:schemeClr>
                  </a:solidFill>
                </a:rPr>
                <a:t>ENERGÉTICA</a:t>
              </a:r>
              <a:br>
                <a:rPr lang="pt-BR" sz="942" dirty="0">
                  <a:solidFill>
                    <a:schemeClr val="bg2">
                      <a:lumMod val="10000"/>
                    </a:schemeClr>
                  </a:solidFill>
                </a:rPr>
              </a:br>
              <a:endParaRPr lang="pt-BR" sz="942" dirty="0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24" name="Text Box 22"/>
            <p:cNvSpPr txBox="1">
              <a:spLocks noChangeArrowheads="1"/>
            </p:cNvSpPr>
            <p:nvPr/>
          </p:nvSpPr>
          <p:spPr bwMode="auto">
            <a:xfrm>
              <a:off x="2657987" y="3622610"/>
              <a:ext cx="1188421" cy="75615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 lIns="73820" tIns="36911" rIns="73820" bIns="36911">
              <a:spAutoFit/>
            </a:bodyPr>
            <a:lstStyle/>
            <a:p>
              <a:pPr algn="ctr" defTabSz="739796" eaLnBrk="0" hangingPunct="0">
                <a:spcBef>
                  <a:spcPct val="50000"/>
                </a:spcBef>
                <a:defRPr/>
              </a:pPr>
              <a:r>
                <a:rPr lang="pt-BR" sz="2263" dirty="0">
                  <a:solidFill>
                    <a:schemeClr val="bg2">
                      <a:lumMod val="10000"/>
                    </a:schemeClr>
                  </a:solidFill>
                </a:rPr>
                <a:t>PMO</a:t>
              </a:r>
              <a:r>
                <a:rPr lang="pt-BR" sz="1980" dirty="0">
                  <a:solidFill>
                    <a:schemeClr val="bg2">
                      <a:lumMod val="10000"/>
                    </a:schemeClr>
                  </a:solidFill>
                </a:rPr>
                <a:t/>
              </a:r>
              <a:br>
                <a:rPr lang="pt-BR" sz="1980" dirty="0">
                  <a:solidFill>
                    <a:schemeClr val="bg2">
                      <a:lumMod val="10000"/>
                    </a:schemeClr>
                  </a:solidFill>
                </a:rPr>
              </a:br>
              <a:r>
                <a:rPr lang="pt-BR" sz="942" dirty="0">
                  <a:solidFill>
                    <a:schemeClr val="bg2">
                      <a:lumMod val="10000"/>
                    </a:schemeClr>
                  </a:solidFill>
                </a:rPr>
                <a:t>PLANO MENSAL </a:t>
              </a:r>
              <a:br>
                <a:rPr lang="pt-BR" sz="942" dirty="0">
                  <a:solidFill>
                    <a:schemeClr val="bg2">
                      <a:lumMod val="10000"/>
                    </a:schemeClr>
                  </a:solidFill>
                </a:rPr>
              </a:br>
              <a:r>
                <a:rPr lang="pt-BR" sz="942" dirty="0">
                  <a:solidFill>
                    <a:schemeClr val="bg2">
                      <a:lumMod val="10000"/>
                    </a:schemeClr>
                  </a:solidFill>
                </a:rPr>
                <a:t>DE OPERAÇÃO</a:t>
              </a:r>
            </a:p>
          </p:txBody>
        </p:sp>
        <p:sp>
          <p:nvSpPr>
            <p:cNvPr id="25" name="Text Box 22"/>
            <p:cNvSpPr txBox="1">
              <a:spLocks noChangeArrowheads="1"/>
            </p:cNvSpPr>
            <p:nvPr/>
          </p:nvSpPr>
          <p:spPr bwMode="auto">
            <a:xfrm>
              <a:off x="2494774" y="4765809"/>
              <a:ext cx="1514852" cy="75615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 lIns="73820" tIns="36911" rIns="73820" bIns="36911">
              <a:spAutoFit/>
            </a:bodyPr>
            <a:lstStyle/>
            <a:p>
              <a:pPr algn="ctr" defTabSz="739796" eaLnBrk="0" hangingPunct="0">
                <a:spcBef>
                  <a:spcPct val="50000"/>
                </a:spcBef>
                <a:defRPr/>
              </a:pPr>
              <a:r>
                <a:rPr lang="pt-BR" sz="2263" dirty="0">
                  <a:solidFill>
                    <a:schemeClr val="bg2">
                      <a:lumMod val="10000"/>
                    </a:schemeClr>
                  </a:solidFill>
                </a:rPr>
                <a:t>PDE</a:t>
              </a:r>
              <a:r>
                <a:rPr lang="pt-BR" sz="1980" dirty="0">
                  <a:solidFill>
                    <a:schemeClr val="bg2">
                      <a:lumMod val="10000"/>
                    </a:schemeClr>
                  </a:solidFill>
                </a:rPr>
                <a:t/>
              </a:r>
              <a:br>
                <a:rPr lang="pt-BR" sz="1980" dirty="0">
                  <a:solidFill>
                    <a:schemeClr val="bg2">
                      <a:lumMod val="10000"/>
                    </a:schemeClr>
                  </a:solidFill>
                </a:rPr>
              </a:br>
              <a:r>
                <a:rPr lang="pt-BR" sz="942" dirty="0">
                  <a:solidFill>
                    <a:schemeClr val="bg2">
                      <a:lumMod val="10000"/>
                    </a:schemeClr>
                  </a:solidFill>
                </a:rPr>
                <a:t>PLANO DIÁRIO</a:t>
              </a:r>
              <a:br>
                <a:rPr lang="pt-BR" sz="942" dirty="0">
                  <a:solidFill>
                    <a:schemeClr val="bg2">
                      <a:lumMod val="10000"/>
                    </a:schemeClr>
                  </a:solidFill>
                </a:rPr>
              </a:br>
              <a:r>
                <a:rPr lang="pt-BR" sz="942" dirty="0">
                  <a:solidFill>
                    <a:schemeClr val="bg2">
                      <a:lumMod val="10000"/>
                    </a:schemeClr>
                  </a:solidFill>
                </a:rPr>
                <a:t>ELETROENERGÉTICO</a:t>
              </a:r>
            </a:p>
          </p:txBody>
        </p:sp>
      </p:grpSp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6849818" y="2626825"/>
            <a:ext cx="1251153" cy="526802"/>
          </a:xfrm>
          <a:prstGeom prst="round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26167" tIns="42118" rIns="26167" bIns="42118" anchor="ctr"/>
          <a:lstStyle/>
          <a:p>
            <a:pPr algn="ctr" defTabSz="842109" eaLnBrk="0" hangingPunct="0">
              <a:defRPr/>
            </a:pPr>
            <a:r>
              <a:rPr lang="pt-BR" sz="1697" dirty="0">
                <a:solidFill>
                  <a:schemeClr val="bg1"/>
                </a:solidFill>
              </a:rPr>
              <a:t>NEWAVE</a:t>
            </a:r>
          </a:p>
        </p:txBody>
      </p:sp>
      <p:sp>
        <p:nvSpPr>
          <p:cNvPr id="27" name="Rectangle 17"/>
          <p:cNvSpPr>
            <a:spLocks noChangeArrowheads="1"/>
          </p:cNvSpPr>
          <p:nvPr/>
        </p:nvSpPr>
        <p:spPr bwMode="auto">
          <a:xfrm>
            <a:off x="6849818" y="3705870"/>
            <a:ext cx="1251153" cy="523808"/>
          </a:xfrm>
          <a:prstGeom prst="round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26167" tIns="42118" rIns="26167" bIns="42118" anchor="ctr"/>
          <a:lstStyle/>
          <a:p>
            <a:pPr algn="ctr" defTabSz="842109" eaLnBrk="0" hangingPunct="0">
              <a:defRPr/>
            </a:pPr>
            <a:r>
              <a:rPr lang="pt-BR" sz="1697" dirty="0">
                <a:solidFill>
                  <a:schemeClr val="bg1"/>
                </a:solidFill>
              </a:rPr>
              <a:t>DECOMP</a:t>
            </a:r>
          </a:p>
        </p:txBody>
      </p:sp>
      <p:grpSp>
        <p:nvGrpSpPr>
          <p:cNvPr id="14" name="Group 49"/>
          <p:cNvGrpSpPr>
            <a:grpSpLocks/>
          </p:cNvGrpSpPr>
          <p:nvPr/>
        </p:nvGrpSpPr>
        <p:grpSpPr bwMode="auto">
          <a:xfrm>
            <a:off x="4630369" y="2499663"/>
            <a:ext cx="2201861" cy="2936226"/>
            <a:chOff x="4633912" y="2443106"/>
            <a:chExt cx="2335325" cy="3114790"/>
          </a:xfrm>
        </p:grpSpPr>
        <p:sp>
          <p:nvSpPr>
            <p:cNvPr id="47125" name="Text Box 10"/>
            <p:cNvSpPr txBox="1">
              <a:spLocks noChangeArrowheads="1"/>
            </p:cNvSpPr>
            <p:nvPr/>
          </p:nvSpPr>
          <p:spPr bwMode="auto">
            <a:xfrm>
              <a:off x="4653947" y="3586107"/>
              <a:ext cx="1124022" cy="828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84236" tIns="42118" rIns="84236" bIns="42118" anchor="ctr">
              <a:spAutoFit/>
            </a:bodyPr>
            <a:lstStyle>
              <a:lvl1pPr defTabSz="892175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892175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892175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892175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892175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892175" eaLnBrk="0" fontAlgn="base" hangingPunct="0">
                <a:spcBef>
                  <a:spcPct val="0"/>
                </a:spcBef>
                <a:spcAft>
                  <a:spcPct val="0"/>
                </a:spcAft>
                <a:defRPr sz="1500"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892175" eaLnBrk="0" fontAlgn="base" hangingPunct="0">
                <a:spcBef>
                  <a:spcPct val="0"/>
                </a:spcBef>
                <a:spcAft>
                  <a:spcPct val="0"/>
                </a:spcAft>
                <a:defRPr sz="1500"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892175" eaLnBrk="0" fontAlgn="base" hangingPunct="0">
                <a:spcBef>
                  <a:spcPct val="0"/>
                </a:spcBef>
                <a:spcAft>
                  <a:spcPct val="0"/>
                </a:spcAft>
                <a:defRPr sz="1500"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892175" eaLnBrk="0" fontAlgn="base" hangingPunct="0">
                <a:spcBef>
                  <a:spcPct val="0"/>
                </a:spcBef>
                <a:spcAft>
                  <a:spcPct val="0"/>
                </a:spcAft>
                <a:defRPr sz="1500"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pt-BR" sz="942" b="0" dirty="0"/>
                <a:t>HORIZONTE: </a:t>
              </a:r>
              <a:br>
                <a:rPr lang="pt-BR" sz="942" b="0" dirty="0"/>
              </a:br>
              <a:r>
                <a:rPr lang="pt-BR" sz="1320" dirty="0"/>
                <a:t>2 MESES</a:t>
              </a:r>
              <a:br>
                <a:rPr lang="pt-BR" sz="1320" dirty="0"/>
              </a:br>
              <a:r>
                <a:rPr lang="pt-BR" sz="942" b="0" dirty="0"/>
                <a:t>ETAPAS: </a:t>
              </a:r>
              <a:br>
                <a:rPr lang="pt-BR" sz="942" b="0" dirty="0"/>
              </a:br>
              <a:r>
                <a:rPr lang="pt-BR" sz="1320" dirty="0"/>
                <a:t>SEMANAIS</a:t>
              </a:r>
            </a:p>
          </p:txBody>
        </p:sp>
        <p:sp>
          <p:nvSpPr>
            <p:cNvPr id="47126" name="Text Box 12"/>
            <p:cNvSpPr txBox="1">
              <a:spLocks noChangeArrowheads="1"/>
            </p:cNvSpPr>
            <p:nvPr/>
          </p:nvSpPr>
          <p:spPr bwMode="auto">
            <a:xfrm>
              <a:off x="4653947" y="4729108"/>
              <a:ext cx="1071588" cy="828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84236" tIns="42118" rIns="84236" bIns="42118" anchor="ctr">
              <a:spAutoFit/>
            </a:bodyPr>
            <a:lstStyle>
              <a:lvl1pPr defTabSz="892175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892175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892175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892175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892175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892175" eaLnBrk="0" fontAlgn="base" hangingPunct="0">
                <a:spcBef>
                  <a:spcPct val="0"/>
                </a:spcBef>
                <a:spcAft>
                  <a:spcPct val="0"/>
                </a:spcAft>
                <a:defRPr sz="1500"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892175" eaLnBrk="0" fontAlgn="base" hangingPunct="0">
                <a:spcBef>
                  <a:spcPct val="0"/>
                </a:spcBef>
                <a:spcAft>
                  <a:spcPct val="0"/>
                </a:spcAft>
                <a:defRPr sz="1500"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892175" eaLnBrk="0" fontAlgn="base" hangingPunct="0">
                <a:spcBef>
                  <a:spcPct val="0"/>
                </a:spcBef>
                <a:spcAft>
                  <a:spcPct val="0"/>
                </a:spcAft>
                <a:defRPr sz="1500"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892175" eaLnBrk="0" fontAlgn="base" hangingPunct="0">
                <a:spcBef>
                  <a:spcPct val="0"/>
                </a:spcBef>
                <a:spcAft>
                  <a:spcPct val="0"/>
                </a:spcAft>
                <a:defRPr sz="1500"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pt-BR" sz="942" b="0" dirty="0"/>
                <a:t>HORIZONTE: </a:t>
              </a:r>
              <a:br>
                <a:rPr lang="pt-BR" sz="942" b="0" dirty="0"/>
              </a:br>
              <a:r>
                <a:rPr lang="pt-BR" sz="1320" dirty="0"/>
                <a:t>1 A </a:t>
              </a:r>
              <a:r>
                <a:rPr lang="pt-BR" sz="1320" dirty="0" smtClean="0"/>
                <a:t>7 DIAS</a:t>
              </a:r>
              <a:r>
                <a:rPr lang="pt-BR" sz="1320" b="0" dirty="0"/>
                <a:t/>
              </a:r>
              <a:br>
                <a:rPr lang="pt-BR" sz="1320" b="0" dirty="0"/>
              </a:br>
              <a:r>
                <a:rPr lang="pt-BR" sz="942" b="0" dirty="0"/>
                <a:t>ETAPAS: </a:t>
              </a:r>
              <a:br>
                <a:rPr lang="pt-BR" sz="942" b="0" dirty="0"/>
              </a:br>
              <a:r>
                <a:rPr lang="pt-BR" sz="1320" dirty="0"/>
                <a:t>½ HORA</a:t>
              </a:r>
            </a:p>
          </p:txBody>
        </p:sp>
        <p:sp>
          <p:nvSpPr>
            <p:cNvPr id="47127" name="Text Box 14"/>
            <p:cNvSpPr txBox="1">
              <a:spLocks noChangeArrowheads="1"/>
            </p:cNvSpPr>
            <p:nvPr/>
          </p:nvSpPr>
          <p:spPr bwMode="auto">
            <a:xfrm>
              <a:off x="4653947" y="2443106"/>
              <a:ext cx="1005010" cy="828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84236" tIns="42118" rIns="84236" bIns="42118" anchor="ctr">
              <a:spAutoFit/>
            </a:bodyPr>
            <a:lstStyle>
              <a:lvl1pPr defTabSz="892175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892175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892175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892175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892175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892175" eaLnBrk="0" fontAlgn="base" hangingPunct="0">
                <a:spcBef>
                  <a:spcPct val="0"/>
                </a:spcBef>
                <a:spcAft>
                  <a:spcPct val="0"/>
                </a:spcAft>
                <a:defRPr sz="1500"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892175" eaLnBrk="0" fontAlgn="base" hangingPunct="0">
                <a:spcBef>
                  <a:spcPct val="0"/>
                </a:spcBef>
                <a:spcAft>
                  <a:spcPct val="0"/>
                </a:spcAft>
                <a:defRPr sz="1500"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892175" eaLnBrk="0" fontAlgn="base" hangingPunct="0">
                <a:spcBef>
                  <a:spcPct val="0"/>
                </a:spcBef>
                <a:spcAft>
                  <a:spcPct val="0"/>
                </a:spcAft>
                <a:defRPr sz="1500"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892175" eaLnBrk="0" fontAlgn="base" hangingPunct="0">
                <a:spcBef>
                  <a:spcPct val="0"/>
                </a:spcBef>
                <a:spcAft>
                  <a:spcPct val="0"/>
                </a:spcAft>
                <a:defRPr sz="1500"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pt-BR" sz="942" b="0"/>
                <a:t>HORIZONTE: </a:t>
              </a:r>
              <a:br>
                <a:rPr lang="pt-BR" sz="942" b="0"/>
              </a:br>
              <a:r>
                <a:rPr lang="pt-BR" sz="1320"/>
                <a:t>5 ANOS</a:t>
              </a:r>
              <a:r>
                <a:rPr lang="pt-BR" sz="1320" b="0"/>
                <a:t/>
              </a:r>
              <a:br>
                <a:rPr lang="pt-BR" sz="1320" b="0"/>
              </a:br>
              <a:r>
                <a:rPr lang="pt-BR" sz="942" b="0"/>
                <a:t>ETAPAS: </a:t>
              </a:r>
              <a:br>
                <a:rPr lang="pt-BR" sz="942" b="0"/>
              </a:br>
              <a:r>
                <a:rPr lang="pt-BR" sz="1320"/>
                <a:t>MENSAIS</a:t>
              </a:r>
            </a:p>
          </p:txBody>
        </p:sp>
        <p:cxnSp>
          <p:nvCxnSpPr>
            <p:cNvPr id="35" name="Straight Connector 34"/>
            <p:cNvCxnSpPr/>
            <p:nvPr/>
          </p:nvCxnSpPr>
          <p:spPr>
            <a:xfrm rot="5400000" flipH="1" flipV="1">
              <a:off x="5421938" y="3998120"/>
              <a:ext cx="771578" cy="4761"/>
            </a:xfrm>
            <a:prstGeom prst="line">
              <a:avLst/>
            </a:prstGeom>
            <a:ln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5400000" flipH="1" flipV="1">
              <a:off x="5421145" y="2855835"/>
              <a:ext cx="773165" cy="4761"/>
            </a:xfrm>
            <a:prstGeom prst="line">
              <a:avLst/>
            </a:prstGeom>
            <a:ln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 flipH="1" flipV="1">
              <a:off x="5421144" y="5140404"/>
              <a:ext cx="773166" cy="4761"/>
            </a:xfrm>
            <a:prstGeom prst="line">
              <a:avLst/>
            </a:prstGeom>
            <a:ln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131" name="Text Box 29"/>
            <p:cNvSpPr txBox="1">
              <a:spLocks noChangeArrowheads="1"/>
            </p:cNvSpPr>
            <p:nvPr/>
          </p:nvSpPr>
          <p:spPr bwMode="auto">
            <a:xfrm>
              <a:off x="5825972" y="2703636"/>
              <a:ext cx="1097538" cy="307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86159" tIns="43079" rIns="86159" bIns="43079">
              <a:spAutoFit/>
            </a:bodyPr>
            <a:lstStyle>
              <a:lvl1pPr defTabSz="912813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912813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912813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912813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912813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 sz="1500"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 sz="1500"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 sz="1500"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 sz="1500"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45000"/>
                </a:spcBef>
              </a:pPr>
              <a:r>
                <a:rPr lang="pt-BR" sz="1320"/>
                <a:t>REVISÕES</a:t>
              </a:r>
            </a:p>
          </p:txBody>
        </p:sp>
        <p:sp>
          <p:nvSpPr>
            <p:cNvPr id="47132" name="Text Box 30"/>
            <p:cNvSpPr txBox="1">
              <a:spLocks noChangeArrowheads="1"/>
            </p:cNvSpPr>
            <p:nvPr/>
          </p:nvSpPr>
          <p:spPr bwMode="auto">
            <a:xfrm>
              <a:off x="5822395" y="3738914"/>
              <a:ext cx="1146842" cy="5232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86159" tIns="43079" rIns="86159" bIns="43079">
              <a:spAutoFit/>
            </a:bodyPr>
            <a:lstStyle>
              <a:lvl1pPr defTabSz="912813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912813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912813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912813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912813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 sz="1500"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 sz="1500"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 sz="1500"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 sz="1500"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45000"/>
                </a:spcBef>
              </a:pPr>
              <a:r>
                <a:rPr lang="pt-BR" sz="1320"/>
                <a:t>REVISÕES </a:t>
              </a:r>
              <a:br>
                <a:rPr lang="pt-BR" sz="1320"/>
              </a:br>
              <a:r>
                <a:rPr lang="pt-BR" sz="1320"/>
                <a:t>SEMANAIS</a:t>
              </a:r>
            </a:p>
          </p:txBody>
        </p:sp>
        <p:sp>
          <p:nvSpPr>
            <p:cNvPr id="47133" name="Text Box 31"/>
            <p:cNvSpPr txBox="1">
              <a:spLocks noChangeArrowheads="1"/>
            </p:cNvSpPr>
            <p:nvPr/>
          </p:nvSpPr>
          <p:spPr bwMode="auto">
            <a:xfrm>
              <a:off x="5822395" y="4881914"/>
              <a:ext cx="1097538" cy="5232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86159" tIns="43079" rIns="86159" bIns="43079">
              <a:spAutoFit/>
            </a:bodyPr>
            <a:lstStyle>
              <a:lvl1pPr defTabSz="912813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912813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912813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912813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912813" eaLnBrk="0" hangingPunct="0">
                <a:defRPr sz="1500"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 sz="1500"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 sz="1500"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 sz="1500"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 sz="1500"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45000"/>
                </a:spcBef>
              </a:pPr>
              <a:r>
                <a:rPr lang="pt-BR" sz="1320"/>
                <a:t>REVISÕES</a:t>
              </a:r>
              <a:br>
                <a:rPr lang="pt-BR" sz="1320"/>
              </a:br>
              <a:r>
                <a:rPr lang="pt-BR" sz="1320"/>
                <a:t>DIÁRIAS</a:t>
              </a:r>
            </a:p>
          </p:txBody>
        </p:sp>
        <p:cxnSp>
          <p:nvCxnSpPr>
            <p:cNvPr id="45" name="Straight Connector 44"/>
            <p:cNvCxnSpPr/>
            <p:nvPr/>
          </p:nvCxnSpPr>
          <p:spPr>
            <a:xfrm rot="5400000" flipH="1" flipV="1">
              <a:off x="4250504" y="3998120"/>
              <a:ext cx="771578" cy="4761"/>
            </a:xfrm>
            <a:prstGeom prst="line">
              <a:avLst/>
            </a:prstGeom>
            <a:ln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5400000" flipH="1" flipV="1">
              <a:off x="4249711" y="2855835"/>
              <a:ext cx="773165" cy="4761"/>
            </a:xfrm>
            <a:prstGeom prst="line">
              <a:avLst/>
            </a:prstGeom>
            <a:ln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5400000" flipH="1" flipV="1">
              <a:off x="4249710" y="5140404"/>
              <a:ext cx="773166" cy="4761"/>
            </a:xfrm>
            <a:prstGeom prst="line">
              <a:avLst/>
            </a:prstGeom>
            <a:ln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48"/>
          <p:cNvGrpSpPr>
            <a:grpSpLocks/>
          </p:cNvGrpSpPr>
          <p:nvPr/>
        </p:nvGrpSpPr>
        <p:grpSpPr bwMode="auto">
          <a:xfrm>
            <a:off x="3808737" y="2513085"/>
            <a:ext cx="784216" cy="2810605"/>
            <a:chOff x="3762375" y="2457450"/>
            <a:chExt cx="832485" cy="2981324"/>
          </a:xfrm>
        </p:grpSpPr>
        <p:pic>
          <p:nvPicPr>
            <p:cNvPr id="47122" name="Picture 3" descr="E:\icones\Binoculars - a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1900" y="3600450"/>
              <a:ext cx="822960" cy="8229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123" name="Picture 4" descr="E:\icones\kstars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2375" y="2457450"/>
              <a:ext cx="822960" cy="8229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124" name="Picture 1" descr="E:\icones\search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1900" y="4762499"/>
              <a:ext cx="676275" cy="676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" name="Seta: Curva para Baixo 15"/>
          <p:cNvSpPr/>
          <p:nvPr/>
        </p:nvSpPr>
        <p:spPr>
          <a:xfrm rot="5400000">
            <a:off x="7990417" y="3132465"/>
            <a:ext cx="845440" cy="42246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48" name="Seta: Curva para Baixo 47"/>
          <p:cNvSpPr/>
          <p:nvPr/>
        </p:nvSpPr>
        <p:spPr>
          <a:xfrm rot="5400000">
            <a:off x="7990417" y="4126722"/>
            <a:ext cx="845440" cy="42246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43" name="Rectangle 17">
            <a:extLst>
              <a:ext uri="{FF2B5EF4-FFF2-40B4-BE49-F238E27FC236}">
                <a16:creationId xmlns:a16="http://schemas.microsoft.com/office/drawing/2014/main" xmlns="" id="{A002ADB5-5B2C-459C-AAC5-38179D7114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3865" y="4657178"/>
            <a:ext cx="1251153" cy="523808"/>
          </a:xfrm>
          <a:prstGeom prst="round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26167" tIns="42118" rIns="26167" bIns="42118" anchor="ctr"/>
          <a:lstStyle/>
          <a:p>
            <a:pPr algn="ctr" defTabSz="842109" eaLnBrk="0" hangingPunct="0">
              <a:defRPr/>
            </a:pPr>
            <a:r>
              <a:rPr lang="pt-BR" sz="1697" dirty="0">
                <a:solidFill>
                  <a:schemeClr val="bg1"/>
                </a:solidFill>
              </a:rPr>
              <a:t>DESSEM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8413840" y="3553169"/>
            <a:ext cx="633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rgbClr val="FF0000"/>
                </a:solidFill>
              </a:rPr>
              <a:t>FCF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44" name="CaixaDeTexto 43"/>
          <p:cNvSpPr txBox="1"/>
          <p:nvPr/>
        </p:nvSpPr>
        <p:spPr>
          <a:xfrm>
            <a:off x="8203135" y="4703511"/>
            <a:ext cx="633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rgbClr val="FF0000"/>
                </a:solidFill>
              </a:rPr>
              <a:t>FCF</a:t>
            </a:r>
            <a:endParaRPr lang="pt-B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331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/>
          <p:cNvSpPr>
            <a:spLocks noGrp="1"/>
          </p:cNvSpPr>
          <p:nvPr>
            <p:ph type="body" sz="quarter" idx="18"/>
          </p:nvPr>
        </p:nvSpPr>
        <p:spPr/>
        <p:txBody>
          <a:bodyPr>
            <a:normAutofit/>
          </a:bodyPr>
          <a:lstStyle/>
          <a:p>
            <a:r>
              <a:rPr lang="pt-BR" sz="3600" dirty="0" smtClean="0">
                <a:solidFill>
                  <a:schemeClr val="tx1"/>
                </a:solidFill>
              </a:rPr>
              <a:t>Agenda:</a:t>
            </a:r>
            <a:endParaRPr lang="pt-BR" sz="3600" dirty="0">
              <a:solidFill>
                <a:schemeClr val="tx1"/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2596383" y="2569491"/>
            <a:ext cx="1673855" cy="17912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781995">
              <a:spcBef>
                <a:spcPct val="20000"/>
              </a:spcBef>
            </a:pPr>
            <a:r>
              <a:rPr lang="pt-BR" sz="2400" dirty="0" smtClean="0">
                <a:solidFill>
                  <a:schemeClr val="bg1"/>
                </a:solidFill>
                <a:cs typeface="Arial" panose="020B0604020202020204" pitchFamily="34" charset="0"/>
              </a:rPr>
              <a:t>2</a:t>
            </a:r>
          </a:p>
          <a:p>
            <a:pPr algn="ctr" defTabSz="781995">
              <a:spcBef>
                <a:spcPct val="20000"/>
              </a:spcBef>
            </a:pPr>
            <a:r>
              <a:rPr lang="pt-BR" sz="2400" dirty="0" smtClean="0">
                <a:solidFill>
                  <a:schemeClr val="bg1"/>
                </a:solidFill>
                <a:cs typeface="Arial" panose="020B0604020202020204" pitchFamily="34" charset="0"/>
              </a:rPr>
              <a:t>Motivação</a:t>
            </a:r>
          </a:p>
          <a:p>
            <a:pPr algn="ctr" defTabSz="781995">
              <a:spcBef>
                <a:spcPct val="20000"/>
              </a:spcBef>
            </a:pPr>
            <a:r>
              <a:rPr lang="pt-BR" sz="2400" dirty="0" smtClean="0">
                <a:solidFill>
                  <a:schemeClr val="bg1"/>
                </a:solidFill>
                <a:cs typeface="Arial" panose="020B0604020202020204" pitchFamily="34" charset="0"/>
              </a:rPr>
              <a:t>Aspectos</a:t>
            </a:r>
          </a:p>
          <a:p>
            <a:pPr algn="ctr" defTabSz="781995">
              <a:spcBef>
                <a:spcPct val="20000"/>
              </a:spcBef>
            </a:pPr>
            <a:r>
              <a:rPr lang="pt-BR" sz="2400" dirty="0" smtClean="0">
                <a:solidFill>
                  <a:schemeClr val="bg1"/>
                </a:solidFill>
                <a:cs typeface="Arial" panose="020B0604020202020204" pitchFamily="34" charset="0"/>
              </a:rPr>
              <a:t>Operativos</a:t>
            </a:r>
            <a:endParaRPr lang="pt-BR" sz="24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9" name="Espaço Reservado para Texto 8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11" name="Espaço Reservado para Texto 10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691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779912" y="3717032"/>
            <a:ext cx="4853269" cy="950385"/>
          </a:xfrm>
        </p:spPr>
        <p:txBody>
          <a:bodyPr anchor="ctr">
            <a:noAutofit/>
          </a:bodyPr>
          <a:lstStyle/>
          <a:p>
            <a:r>
              <a:rPr lang="pt-BR" sz="2200" dirty="0" smtClean="0"/>
              <a:t>Por que Preço Horário?</a:t>
            </a:r>
            <a:br>
              <a:rPr lang="pt-BR" sz="2200" dirty="0" smtClean="0"/>
            </a:br>
            <a:r>
              <a:rPr lang="pt-BR" sz="2200" dirty="0" smtClean="0"/>
              <a:t>A nova Matriz de Energia Elétrica é objeto das maiores motivações atuais </a:t>
            </a:r>
            <a:endParaRPr lang="pt-BR" sz="2200" dirty="0"/>
          </a:p>
        </p:txBody>
      </p:sp>
    </p:spTree>
    <p:extLst>
      <p:ext uri="{BB962C8B-B14F-4D97-AF65-F5344CB8AC3E}">
        <p14:creationId xmlns:p14="http://schemas.microsoft.com/office/powerpoint/2010/main" val="231006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 Nova Matriz de Energia Elétrica</a:t>
            </a:r>
            <a:endParaRPr lang="pt-BR" dirty="0"/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323528" y="1340768"/>
            <a:ext cx="8229600" cy="43204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293248" indent="-293248" algn="l" defTabSz="781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95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35371" indent="-244373" algn="l" defTabSz="78199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138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77494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7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68491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71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759488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71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150486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41483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32481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478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t-BR" dirty="0" smtClean="0"/>
              <a:t>Grau de Regularização em </a:t>
            </a:r>
            <a:r>
              <a:rPr lang="pt-BR" dirty="0" smtClean="0">
                <a:solidFill>
                  <a:srgbClr val="FF0000"/>
                </a:solidFill>
              </a:rPr>
              <a:t>“queda livre”</a:t>
            </a:r>
            <a:endParaRPr lang="pt-BR" dirty="0" smtClean="0">
              <a:solidFill>
                <a:srgbClr val="FF0000"/>
              </a:solidFill>
            </a:endParaRPr>
          </a:p>
        </p:txBody>
      </p:sp>
      <p:sp>
        <p:nvSpPr>
          <p:cNvPr id="8" name="Seta para baixo 7"/>
          <p:cNvSpPr/>
          <p:nvPr/>
        </p:nvSpPr>
        <p:spPr>
          <a:xfrm>
            <a:off x="2843808" y="1772816"/>
            <a:ext cx="484632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spaço Reservado para Conteúdo 2"/>
          <p:cNvSpPr txBox="1">
            <a:spLocks/>
          </p:cNvSpPr>
          <p:nvPr/>
        </p:nvSpPr>
        <p:spPr>
          <a:xfrm>
            <a:off x="295310" y="2425453"/>
            <a:ext cx="8229600" cy="43204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293248" indent="-293248" algn="l" defTabSz="781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95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35371" indent="-244373" algn="l" defTabSz="78199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138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77494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7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68491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71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759488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71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150486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41483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32481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478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t-BR" dirty="0" smtClean="0"/>
              <a:t>Reservatórios </a:t>
            </a:r>
            <a:r>
              <a:rPr lang="pt-BR" dirty="0" smtClean="0">
                <a:solidFill>
                  <a:srgbClr val="FF0000"/>
                </a:solidFill>
              </a:rPr>
              <a:t>“desidratam” </a:t>
            </a:r>
            <a:r>
              <a:rPr lang="pt-BR" dirty="0" smtClean="0"/>
              <a:t>a cada estação seca</a:t>
            </a:r>
            <a:endParaRPr lang="pt-BR" dirty="0" smtClean="0"/>
          </a:p>
        </p:txBody>
      </p:sp>
      <p:sp>
        <p:nvSpPr>
          <p:cNvPr id="10" name="Seta para baixo 9"/>
          <p:cNvSpPr/>
          <p:nvPr/>
        </p:nvSpPr>
        <p:spPr>
          <a:xfrm>
            <a:off x="2843808" y="2949877"/>
            <a:ext cx="484632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Espaço Reservado para Conteúdo 2"/>
          <p:cNvSpPr txBox="1">
            <a:spLocks/>
          </p:cNvSpPr>
          <p:nvPr/>
        </p:nvSpPr>
        <p:spPr>
          <a:xfrm>
            <a:off x="158720" y="3530559"/>
            <a:ext cx="8366189" cy="804994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93248" indent="-293248" algn="l" defTabSz="781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95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35371" indent="-244373" algn="l" defTabSz="78199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138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77494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7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68491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71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759488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71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150486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41483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32481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478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t-BR" dirty="0"/>
              <a:t>Perdas por deplecionamento exigem </a:t>
            </a:r>
            <a:r>
              <a:rPr lang="pt-BR" dirty="0">
                <a:solidFill>
                  <a:srgbClr val="FF0000"/>
                </a:solidFill>
              </a:rPr>
              <a:t>térmicas para atender a </a:t>
            </a:r>
            <a:r>
              <a:rPr lang="pt-BR" dirty="0" smtClean="0">
                <a:solidFill>
                  <a:srgbClr val="FF0000"/>
                </a:solidFill>
              </a:rPr>
              <a:t>Ponta.... Térmicas caras..... 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3" name="Espaço Reservado para Conteúdo 2"/>
          <p:cNvSpPr txBox="1">
            <a:spLocks/>
          </p:cNvSpPr>
          <p:nvPr/>
        </p:nvSpPr>
        <p:spPr>
          <a:xfrm>
            <a:off x="295310" y="4941168"/>
            <a:ext cx="8257818" cy="86409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93248" indent="-293248" algn="l" defTabSz="781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95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35371" indent="-244373" algn="l" defTabSz="78199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138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77494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7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68491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71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759488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71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150486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41483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32481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478" indent="-195499" algn="l" defTabSz="781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t-BR" dirty="0"/>
              <a:t>Dependemos cada vez mais da próxima estação chuvosa – </a:t>
            </a:r>
            <a:r>
              <a:rPr lang="pt-BR" dirty="0">
                <a:solidFill>
                  <a:srgbClr val="FF0000"/>
                </a:solidFill>
              </a:rPr>
              <a:t>“</a:t>
            </a:r>
            <a:r>
              <a:rPr lang="pt-BR" dirty="0" smtClean="0">
                <a:solidFill>
                  <a:srgbClr val="FF0000"/>
                </a:solidFill>
              </a:rPr>
              <a:t>Inercia </a:t>
            </a:r>
            <a:r>
              <a:rPr lang="pt-BR" dirty="0" err="1" smtClean="0">
                <a:solidFill>
                  <a:srgbClr val="FF0000"/>
                </a:solidFill>
              </a:rPr>
              <a:t>Hidroenergética</a:t>
            </a:r>
            <a:r>
              <a:rPr lang="pt-BR" dirty="0" smtClean="0">
                <a:solidFill>
                  <a:srgbClr val="FF0000"/>
                </a:solidFill>
              </a:rPr>
              <a:t>” </a:t>
            </a:r>
            <a:r>
              <a:rPr lang="pt-BR" dirty="0"/>
              <a:t>cada vez maior</a:t>
            </a:r>
          </a:p>
        </p:txBody>
      </p:sp>
    </p:spTree>
    <p:extLst>
      <p:ext uri="{BB962C8B-B14F-4D97-AF65-F5344CB8AC3E}">
        <p14:creationId xmlns:p14="http://schemas.microsoft.com/office/powerpoint/2010/main" val="2511880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-21569"/>
            <a:ext cx="8205466" cy="529888"/>
          </a:xfrm>
        </p:spPr>
        <p:txBody>
          <a:bodyPr/>
          <a:lstStyle/>
          <a:p>
            <a:pPr defTabSz="861745"/>
            <a:r>
              <a:rPr lang="pt-BR" sz="2000" dirty="0">
                <a:effectLst>
                  <a:glow rad="63500">
                    <a:schemeClr val="bg1">
                      <a:alpha val="59000"/>
                    </a:schemeClr>
                  </a:glow>
                </a:effectLst>
              </a:rPr>
              <a:t>Evolução Energia </a:t>
            </a:r>
            <a:r>
              <a:rPr lang="pt-BR" sz="2000" dirty="0" smtClean="0">
                <a:effectLst>
                  <a:glow rad="63500">
                    <a:schemeClr val="bg1">
                      <a:alpha val="59000"/>
                    </a:schemeClr>
                  </a:glow>
                </a:effectLst>
              </a:rPr>
              <a:t>Armazenada no Nordeste</a:t>
            </a:r>
            <a:endParaRPr lang="pt-BR" sz="2000" dirty="0">
              <a:effectLst>
                <a:glow rad="63500">
                  <a:schemeClr val="bg1">
                    <a:alpha val="59000"/>
                  </a:schemeClr>
                </a:glow>
              </a:effectLst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765" y="966421"/>
            <a:ext cx="7698471" cy="5295428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455739" y="2132856"/>
            <a:ext cx="6747360" cy="80021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pt-BR" sz="1400" b="1" dirty="0" smtClean="0"/>
              <a:t>Os Reservatórios “desidratam” com muita rapidez....</a:t>
            </a:r>
          </a:p>
          <a:p>
            <a:r>
              <a:rPr lang="pt-BR" sz="1400" b="1" dirty="0" smtClean="0"/>
              <a:t>Mas existe uma “inercia </a:t>
            </a:r>
            <a:r>
              <a:rPr lang="pt-BR" sz="1400" b="1" dirty="0" err="1" smtClean="0"/>
              <a:t>hidroenergética</a:t>
            </a:r>
            <a:r>
              <a:rPr lang="pt-BR" sz="1400" b="1" dirty="0" smtClean="0"/>
              <a:t>” muito grande para o reenchimento.</a:t>
            </a:r>
          </a:p>
          <a:p>
            <a:r>
              <a:rPr lang="pt-BR" sz="1400" b="1" i="1" dirty="0" smtClean="0"/>
              <a:t>Dependemos cada vez mais da próximo estação chuvosa</a:t>
            </a:r>
            <a:r>
              <a:rPr lang="pt-BR" i="1" dirty="0" smtClean="0"/>
              <a:t>.</a:t>
            </a:r>
            <a:endParaRPr lang="pt-BR" i="1" dirty="0"/>
          </a:p>
        </p:txBody>
      </p:sp>
    </p:spTree>
    <p:extLst>
      <p:ext uri="{BB962C8B-B14F-4D97-AF65-F5344CB8AC3E}">
        <p14:creationId xmlns:p14="http://schemas.microsoft.com/office/powerpoint/2010/main" val="3957683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"/>
          <a:stretch>
            <a:fillRect/>
          </a:stretch>
        </p:blipFill>
        <p:spPr bwMode="auto">
          <a:xfrm>
            <a:off x="549933" y="869149"/>
            <a:ext cx="6536540" cy="3886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4" name="Tabela 13"/>
          <p:cNvGraphicFramePr>
            <a:graphicFrameLocks noGrp="1"/>
          </p:cNvGraphicFramePr>
          <p:nvPr>
            <p:extLst/>
          </p:nvPr>
        </p:nvGraphicFramePr>
        <p:xfrm>
          <a:off x="5699980" y="3089255"/>
          <a:ext cx="3248025" cy="2205967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133408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91393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270683">
                <a:tc gridSpan="2">
                  <a:txBody>
                    <a:bodyPr/>
                    <a:lstStyle/>
                    <a:p>
                      <a:pPr algn="ctr"/>
                      <a:r>
                        <a:rPr lang="pt-BR" sz="1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Usinas</a:t>
                      </a:r>
                      <a:r>
                        <a:rPr lang="pt-BR" sz="12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Eólicas em Operação no SIN</a:t>
                      </a:r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629" marR="58629" marT="29303" marB="293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27821">
                <a:tc>
                  <a:txBody>
                    <a:bodyPr/>
                    <a:lstStyle/>
                    <a:p>
                      <a:pPr algn="ctr"/>
                      <a:r>
                        <a:rPr lang="pt-BR" sz="15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Subsistema</a:t>
                      </a:r>
                      <a:endParaRPr lang="pt-BR" sz="15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629" marR="58629" marT="29303" marB="293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5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Potência Inst. (MW)</a:t>
                      </a:r>
                      <a:endParaRPr lang="pt-BR" sz="15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629" marR="58629" marT="29303" marB="29303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93214">
                <a:tc>
                  <a:txBody>
                    <a:bodyPr/>
                    <a:lstStyle/>
                    <a:p>
                      <a:r>
                        <a:rPr lang="pt-BR" sz="15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Sul</a:t>
                      </a:r>
                      <a:endParaRPr lang="pt-BR" sz="15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8629" marR="58629" marT="29303" marB="293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5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1.889¹</a:t>
                      </a:r>
                      <a:endParaRPr lang="pt-BR" sz="15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629" marR="58629" marT="29303" marB="29303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93214">
                <a:tc>
                  <a:txBody>
                    <a:bodyPr/>
                    <a:lstStyle/>
                    <a:p>
                      <a:r>
                        <a:rPr lang="pt-BR" sz="15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Sudeste</a:t>
                      </a:r>
                      <a:endParaRPr lang="pt-BR" sz="15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8629" marR="58629" marT="29303" marB="293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5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28</a:t>
                      </a:r>
                      <a:endParaRPr lang="pt-BR" sz="15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629" marR="58629" marT="29303" marB="29303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27821">
                <a:tc>
                  <a:txBody>
                    <a:bodyPr/>
                    <a:lstStyle/>
                    <a:p>
                      <a:r>
                        <a:rPr lang="pt-BR" sz="15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Nordeste</a:t>
                      </a:r>
                    </a:p>
                    <a:p>
                      <a:r>
                        <a:rPr lang="pt-BR" sz="15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Norte</a:t>
                      </a:r>
                      <a:endParaRPr lang="pt-BR" sz="15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8629" marR="58629" marT="29303" marB="293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5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10.010²</a:t>
                      </a:r>
                    </a:p>
                    <a:p>
                      <a:pPr algn="ctr"/>
                      <a:r>
                        <a:rPr lang="pt-BR" sz="15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221</a:t>
                      </a:r>
                      <a:endParaRPr lang="pt-BR" sz="15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629" marR="58629" marT="29303" marB="29303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93214">
                <a:tc>
                  <a:txBody>
                    <a:bodyPr/>
                    <a:lstStyle/>
                    <a:p>
                      <a:r>
                        <a:rPr lang="pt-BR" sz="15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Total</a:t>
                      </a:r>
                      <a:endParaRPr lang="pt-BR" sz="15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8629" marR="58629" marT="29303" marB="293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500" b="1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12.148</a:t>
                      </a:r>
                      <a:endParaRPr lang="pt-BR" sz="15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629" marR="58629" marT="29303" marB="29303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236" name="CaixaDeTexto 1"/>
          <p:cNvSpPr txBox="1">
            <a:spLocks noChangeArrowheads="1"/>
          </p:cNvSpPr>
          <p:nvPr/>
        </p:nvSpPr>
        <p:spPr bwMode="auto">
          <a:xfrm>
            <a:off x="5618922" y="5298450"/>
            <a:ext cx="3171825" cy="237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Geneva" pitchFamily="-126" charset="0"/>
                <a:cs typeface="Geneva" pitchFamily="-12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941" dirty="0">
                <a:latin typeface="Arial Narrow" panose="020B060602020203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Capacidade instalada de todas as eólicas – 20/11/2017</a:t>
            </a:r>
          </a:p>
        </p:txBody>
      </p:sp>
      <p:sp>
        <p:nvSpPr>
          <p:cNvPr id="9237" name="CaixaDeTexto 1"/>
          <p:cNvSpPr txBox="1">
            <a:spLocks noChangeArrowheads="1"/>
          </p:cNvSpPr>
          <p:nvPr/>
        </p:nvSpPr>
        <p:spPr bwMode="auto">
          <a:xfrm>
            <a:off x="8440798" y="4583642"/>
            <a:ext cx="68421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Geneva" pitchFamily="-126" charset="0"/>
                <a:cs typeface="Geneva" pitchFamily="-12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600" b="1">
                <a:solidFill>
                  <a:srgbClr val="FF0000"/>
                </a:solidFill>
                <a:ea typeface="ＭＳ Ｐゴシック" panose="020B0600070205080204" pitchFamily="34" charset="-128"/>
              </a:rPr>
              <a:t>84%</a:t>
            </a:r>
          </a:p>
        </p:txBody>
      </p:sp>
      <p:sp>
        <p:nvSpPr>
          <p:cNvPr id="9238" name="CaixaDeTexto 5"/>
          <p:cNvSpPr txBox="1">
            <a:spLocks noChangeArrowheads="1"/>
          </p:cNvSpPr>
          <p:nvPr/>
        </p:nvSpPr>
        <p:spPr bwMode="auto">
          <a:xfrm>
            <a:off x="8424923" y="3985155"/>
            <a:ext cx="68421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Geneva" pitchFamily="-126" charset="0"/>
                <a:cs typeface="Geneva" pitchFamily="-12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600" b="1">
                <a:solidFill>
                  <a:srgbClr val="FF0000"/>
                </a:solidFill>
                <a:ea typeface="ＭＳ Ｐゴシック" panose="020B0600070205080204" pitchFamily="34" charset="-128"/>
              </a:rPr>
              <a:t>16%</a:t>
            </a:r>
          </a:p>
        </p:txBody>
      </p:sp>
      <p:sp>
        <p:nvSpPr>
          <p:cNvPr id="17" name="Chave direita 16"/>
          <p:cNvSpPr/>
          <p:nvPr/>
        </p:nvSpPr>
        <p:spPr bwMode="auto">
          <a:xfrm>
            <a:off x="8316973" y="3989917"/>
            <a:ext cx="185738" cy="487363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58640" tIns="29320" rIns="58640" bIns="29320"/>
          <a:lstStyle/>
          <a:p>
            <a:pPr algn="ctr" defTabSz="586370">
              <a:defRPr/>
            </a:pPr>
            <a:endParaRPr lang="pt-BR" sz="1795" b="1">
              <a:latin typeface="Times New Roman" pitchFamily="18" charset="0"/>
            </a:endParaRPr>
          </a:p>
        </p:txBody>
      </p:sp>
      <p:sp>
        <p:nvSpPr>
          <p:cNvPr id="19" name="Chave direita 18"/>
          <p:cNvSpPr/>
          <p:nvPr/>
        </p:nvSpPr>
        <p:spPr bwMode="auto">
          <a:xfrm>
            <a:off x="8316973" y="4520143"/>
            <a:ext cx="185738" cy="485775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58640" tIns="29320" rIns="58640" bIns="29320"/>
          <a:lstStyle/>
          <a:p>
            <a:pPr algn="ctr" defTabSz="586370">
              <a:defRPr/>
            </a:pPr>
            <a:endParaRPr lang="pt-BR" sz="1795" b="1">
              <a:latin typeface="Times New Roman" pitchFamily="18" charset="0"/>
            </a:endParaRPr>
          </a:p>
        </p:txBody>
      </p:sp>
      <p:sp>
        <p:nvSpPr>
          <p:cNvPr id="9241" name="Text Box 3"/>
          <p:cNvSpPr txBox="1">
            <a:spLocks noChangeArrowheads="1"/>
          </p:cNvSpPr>
          <p:nvPr/>
        </p:nvSpPr>
        <p:spPr bwMode="auto">
          <a:xfrm>
            <a:off x="251964" y="165702"/>
            <a:ext cx="8129046" cy="513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Geneva" pitchFamily="-126" charset="0"/>
                <a:cs typeface="Geneva" pitchFamily="-12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Geneva" pitchFamily="-126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2737" b="1" dirty="0" smtClean="0">
                <a:latin typeface="Arial Narrow" panose="020B060602020203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E cada vez mais Eólicas....</a:t>
            </a:r>
            <a:endParaRPr lang="pt-BR" altLang="pt-BR" sz="2737" b="1" dirty="0">
              <a:latin typeface="Arial Narrow" panose="020B060602020203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8" name="CaixaDeTexto 1"/>
          <p:cNvSpPr txBox="1"/>
          <p:nvPr/>
        </p:nvSpPr>
        <p:spPr>
          <a:xfrm>
            <a:off x="5630208" y="5522188"/>
            <a:ext cx="3436938" cy="123825"/>
          </a:xfrm>
          <a:prstGeom prst="rect">
            <a:avLst/>
          </a:prstGeom>
        </p:spPr>
        <p:txBody>
          <a:bodyPr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pt-BR" sz="941" dirty="0">
                <a:latin typeface="Arial Narrow" panose="020B0606020202030204" pitchFamily="34" charset="0"/>
              </a:rPr>
              <a:t>¹ Danificação de </a:t>
            </a:r>
            <a:r>
              <a:rPr lang="pt-BR" sz="941" dirty="0" err="1">
                <a:latin typeface="Arial Narrow" panose="020B0606020202030204" pitchFamily="34" charset="0"/>
              </a:rPr>
              <a:t>aerogeradores</a:t>
            </a:r>
            <a:r>
              <a:rPr lang="pt-BR" sz="941" dirty="0">
                <a:latin typeface="Arial Narrow" panose="020B0606020202030204" pitchFamily="34" charset="0"/>
              </a:rPr>
              <a:t> dos Parques Bom Jardim, Água Doce e Livramento, em função de evento climático. Redução de 180 MW na capacidade instalada do Subsistema Sul.</a:t>
            </a:r>
          </a:p>
          <a:p>
            <a:pPr>
              <a:defRPr/>
            </a:pPr>
            <a:endParaRPr lang="pt-BR" sz="171" dirty="0">
              <a:latin typeface="Arial Narrow" panose="020B0606020202030204" pitchFamily="34" charset="0"/>
            </a:endParaRPr>
          </a:p>
          <a:p>
            <a:pPr>
              <a:defRPr/>
            </a:pPr>
            <a:r>
              <a:rPr lang="pt-BR" sz="941" dirty="0">
                <a:latin typeface="Arial Narrow" panose="020B0606020202030204" pitchFamily="34" charset="0"/>
              </a:rPr>
              <a:t>² Inclui usinas em operação comercial e em teste</a:t>
            </a:r>
          </a:p>
        </p:txBody>
      </p:sp>
      <p:sp>
        <p:nvSpPr>
          <p:cNvPr id="10" name="Seta em curva para cima 9"/>
          <p:cNvSpPr/>
          <p:nvPr/>
        </p:nvSpPr>
        <p:spPr>
          <a:xfrm rot="20408775">
            <a:off x="2028113" y="4168815"/>
            <a:ext cx="1223102" cy="46934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20" name="Seta em curva para cima 19"/>
          <p:cNvSpPr/>
          <p:nvPr/>
        </p:nvSpPr>
        <p:spPr>
          <a:xfrm rot="20408775">
            <a:off x="3366563" y="3437079"/>
            <a:ext cx="1223102" cy="46934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21" name="Seta em curva para cima 20"/>
          <p:cNvSpPr/>
          <p:nvPr/>
        </p:nvSpPr>
        <p:spPr>
          <a:xfrm rot="19670248">
            <a:off x="1861484" y="3990493"/>
            <a:ext cx="4259389" cy="973575"/>
          </a:xfrm>
          <a:prstGeom prst="curvedUpArrow">
            <a:avLst>
              <a:gd name="adj1" fmla="val 25000"/>
              <a:gd name="adj2" fmla="val 39884"/>
              <a:gd name="adj3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962415" y="4411992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5 X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23" name="CaixaDeTexto 22"/>
          <p:cNvSpPr txBox="1"/>
          <p:nvPr/>
        </p:nvSpPr>
        <p:spPr>
          <a:xfrm>
            <a:off x="3974586" y="3839448"/>
            <a:ext cx="548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2 X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24" name="CaixaDeTexto 23"/>
          <p:cNvSpPr txBox="1"/>
          <p:nvPr/>
        </p:nvSpPr>
        <p:spPr>
          <a:xfrm>
            <a:off x="4086596" y="4813109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16 X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644688" y="976893"/>
            <a:ext cx="2422458" cy="138499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FF0000"/>
                </a:solidFill>
              </a:rPr>
              <a:t>Intermitência</a:t>
            </a:r>
          </a:p>
          <a:p>
            <a:pPr algn="ctr"/>
            <a:r>
              <a:rPr lang="pt-BR" sz="2800" b="1" dirty="0" smtClean="0">
                <a:solidFill>
                  <a:srgbClr val="FF0000"/>
                </a:solidFill>
              </a:rPr>
              <a:t>&amp;</a:t>
            </a:r>
          </a:p>
          <a:p>
            <a:pPr algn="ctr"/>
            <a:r>
              <a:rPr lang="pt-BR" sz="2800" b="1" dirty="0" smtClean="0">
                <a:solidFill>
                  <a:srgbClr val="FF0000"/>
                </a:solidFill>
              </a:rPr>
              <a:t>Variabilidade</a:t>
            </a:r>
            <a:endParaRPr lang="pt-B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611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 txBox="1">
            <a:spLocks/>
          </p:cNvSpPr>
          <p:nvPr/>
        </p:nvSpPr>
        <p:spPr bwMode="auto">
          <a:xfrm>
            <a:off x="0" y="-2956"/>
            <a:ext cx="7758825" cy="529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548" tIns="42793" rIns="85548" bIns="42793" anchor="ctr"/>
          <a:lstStyle>
            <a:defPPr>
              <a:defRPr lang="pt-BR"/>
            </a:defPPr>
            <a:lvl1pPr marL="385763" indent="-385763" defTabSz="935038">
              <a:lnSpc>
                <a:spcPct val="160000"/>
              </a:lnSpc>
              <a:defRPr sz="2800" b="1">
                <a:latin typeface="Arial" pitchFamily="34" charset="0"/>
                <a:ea typeface="+mj-ea"/>
                <a:cs typeface="Times New Roman" pitchFamily="18" charset="0"/>
              </a:defRPr>
            </a:lvl1pPr>
          </a:lstStyle>
          <a:p>
            <a:r>
              <a:rPr lang="pt-BR" sz="2400" dirty="0">
                <a:solidFill>
                  <a:schemeClr val="bg1"/>
                </a:solidFill>
              </a:rPr>
              <a:t>Geração Eólica Verificada – Dia 26/07/16</a:t>
            </a:r>
          </a:p>
        </p:txBody>
      </p:sp>
      <p:pic>
        <p:nvPicPr>
          <p:cNvPr id="4" name="Imagem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45085"/>
            <a:ext cx="7467766" cy="488799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Elipse 1"/>
          <p:cNvSpPr/>
          <p:nvPr/>
        </p:nvSpPr>
        <p:spPr>
          <a:xfrm>
            <a:off x="6994259" y="1433388"/>
            <a:ext cx="475221" cy="203666"/>
          </a:xfrm>
          <a:prstGeom prst="ellipse">
            <a:avLst/>
          </a:prstGeom>
          <a:solidFill>
            <a:schemeClr val="accent1">
              <a:alpha val="20000"/>
            </a:schemeClr>
          </a:solidFill>
          <a:ln>
            <a:solidFill>
              <a:schemeClr val="accent1">
                <a:shade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616" tIns="38809" rIns="77616" bIns="38809" rtlCol="0" anchor="ctr"/>
          <a:lstStyle/>
          <a:p>
            <a:pPr algn="ctr"/>
            <a:endParaRPr lang="pt-BR" sz="1625">
              <a:solidFill>
                <a:prstClr val="white"/>
              </a:solidFill>
            </a:endParaRPr>
          </a:p>
        </p:txBody>
      </p:sp>
      <p:sp>
        <p:nvSpPr>
          <p:cNvPr id="6" name="Text Box 18"/>
          <p:cNvSpPr txBox="1">
            <a:spLocks noChangeArrowheads="1"/>
          </p:cNvSpPr>
          <p:nvPr/>
        </p:nvSpPr>
        <p:spPr bwMode="auto">
          <a:xfrm>
            <a:off x="5618767" y="2478581"/>
            <a:ext cx="2093534" cy="1068829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square" lIns="97610" tIns="48805" rIns="97610" bIns="48805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rgbClr val="FF9900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rgbClr val="FF9900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rgbClr val="FF9900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rgbClr val="FF9900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rgbClr val="FF9900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b="1" kern="1200">
                <a:solidFill>
                  <a:srgbClr val="FF9900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b="1" kern="1200">
                <a:solidFill>
                  <a:srgbClr val="FF9900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b="1" kern="1200">
                <a:solidFill>
                  <a:srgbClr val="FF9900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b="1" kern="1200">
                <a:solidFill>
                  <a:srgbClr val="FF9900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spcBef>
                <a:spcPts val="513"/>
              </a:spcBef>
              <a:defRPr/>
            </a:pPr>
            <a:r>
              <a:rPr lang="pt-BR" sz="1368" u="sng" dirty="0">
                <a:solidFill>
                  <a:srgbClr val="1F497D">
                    <a:lumMod val="75000"/>
                  </a:srgbClr>
                </a:solidFill>
                <a:latin typeface="Calibri"/>
              </a:rPr>
              <a:t>Recorde</a:t>
            </a:r>
          </a:p>
          <a:p>
            <a:pPr algn="ctr">
              <a:spcBef>
                <a:spcPts val="513"/>
              </a:spcBef>
              <a:defRPr/>
            </a:pPr>
            <a:r>
              <a:rPr lang="pt-BR" sz="1368" dirty="0">
                <a:solidFill>
                  <a:srgbClr val="1F497D">
                    <a:lumMod val="75000"/>
                  </a:srgbClr>
                </a:solidFill>
                <a:latin typeface="Calibri"/>
              </a:rPr>
              <a:t>1.462 MW (21:22 h)</a:t>
            </a:r>
          </a:p>
          <a:p>
            <a:pPr algn="ctr">
              <a:spcBef>
                <a:spcPts val="513"/>
              </a:spcBef>
              <a:defRPr/>
            </a:pPr>
            <a:r>
              <a:rPr lang="pt-BR" sz="1368" dirty="0">
                <a:solidFill>
                  <a:srgbClr val="1F497D">
                    <a:lumMod val="75000"/>
                  </a:srgbClr>
                </a:solidFill>
                <a:latin typeface="Calibri"/>
              </a:rPr>
              <a:t>(93,2% Fator de Capacidade)</a:t>
            </a:r>
          </a:p>
        </p:txBody>
      </p:sp>
      <p:sp>
        <p:nvSpPr>
          <p:cNvPr id="7" name="Line 16"/>
          <p:cNvSpPr>
            <a:spLocks noChangeShapeType="1"/>
          </p:cNvSpPr>
          <p:nvPr/>
        </p:nvSpPr>
        <p:spPr bwMode="auto">
          <a:xfrm>
            <a:off x="7228109" y="1647786"/>
            <a:ext cx="0" cy="830772"/>
          </a:xfrm>
          <a:prstGeom prst="line">
            <a:avLst/>
          </a:prstGeom>
          <a:noFill/>
          <a:ln w="25400">
            <a:solidFill>
              <a:schemeClr val="accent1">
                <a:lumMod val="75000"/>
              </a:schemeClr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7610" tIns="48805" rIns="97610" bIns="48805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rgbClr val="FF9900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rgbClr val="FF9900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rgbClr val="FF9900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rgbClr val="FF9900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rgbClr val="FF9900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b="1" kern="1200">
                <a:solidFill>
                  <a:srgbClr val="FF9900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b="1" kern="1200">
                <a:solidFill>
                  <a:srgbClr val="FF9900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b="1" kern="1200">
                <a:solidFill>
                  <a:srgbClr val="FF9900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b="1" kern="1200">
                <a:solidFill>
                  <a:srgbClr val="FF9900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pt-BR" sz="1625"/>
          </a:p>
        </p:txBody>
      </p:sp>
      <p:sp>
        <p:nvSpPr>
          <p:cNvPr id="8" name="CaixaDeTexto 7"/>
          <p:cNvSpPr txBox="1"/>
          <p:nvPr/>
        </p:nvSpPr>
        <p:spPr>
          <a:xfrm>
            <a:off x="2456640" y="1018529"/>
            <a:ext cx="5255661" cy="354734"/>
          </a:xfrm>
          <a:prstGeom prst="rect">
            <a:avLst/>
          </a:prstGeom>
          <a:noFill/>
        </p:spPr>
        <p:txBody>
          <a:bodyPr wrap="square" lIns="77616" tIns="38809" rIns="77616" bIns="38809" rtlCol="0">
            <a:spAutoFit/>
          </a:bodyPr>
          <a:lstStyle/>
          <a:p>
            <a:r>
              <a:rPr lang="pt-BR" sz="1796" dirty="0">
                <a:solidFill>
                  <a:prstClr val="black"/>
                </a:solidFill>
                <a:latin typeface="Arial" charset="0"/>
              </a:rPr>
              <a:t>Geração Eólica (MW) – Região Sul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3074187" y="3147300"/>
            <a:ext cx="1080120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400" b="1" dirty="0">
                <a:solidFill>
                  <a:srgbClr val="FF0000"/>
                </a:solidFill>
              </a:rPr>
              <a:t>351 MW</a:t>
            </a:r>
          </a:p>
          <a:p>
            <a:r>
              <a:rPr lang="pt-BR" sz="1400" b="1" dirty="0">
                <a:solidFill>
                  <a:srgbClr val="FF0000"/>
                </a:solidFill>
              </a:rPr>
              <a:t>em 31 min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1981347" y="2624080"/>
            <a:ext cx="1307614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400" b="1" dirty="0">
                <a:solidFill>
                  <a:srgbClr val="FF0000"/>
                </a:solidFill>
              </a:rPr>
              <a:t>717 MW</a:t>
            </a:r>
          </a:p>
          <a:p>
            <a:r>
              <a:rPr lang="pt-BR" sz="1400" b="1" dirty="0">
                <a:solidFill>
                  <a:srgbClr val="FF0000"/>
                </a:solidFill>
              </a:rPr>
              <a:t>em 48 min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251520" y="96833"/>
            <a:ext cx="7272808" cy="461663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defTabSz="914400" eaLnBrk="0" hangingPunct="0"/>
            <a:r>
              <a:rPr lang="pt-BR" sz="2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 Variabilidade e a Intermitência</a:t>
            </a:r>
            <a:endParaRPr lang="pt-BR" sz="24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4154307" y="4494061"/>
            <a:ext cx="2403222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pt-BR" dirty="0" smtClean="0"/>
              <a:t>...em um mesmo dia..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3861222" y="5189949"/>
            <a:ext cx="348044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pt-BR" dirty="0">
                <a:solidFill>
                  <a:srgbClr val="FF0000"/>
                </a:solidFill>
              </a:rPr>
              <a:t>Necessidade de Reserva </a:t>
            </a:r>
            <a:r>
              <a:rPr lang="pt-BR" dirty="0" smtClean="0">
                <a:solidFill>
                  <a:srgbClr val="FF0000"/>
                </a:solidFill>
              </a:rPr>
              <a:t>pronta</a:t>
            </a:r>
            <a:endParaRPr lang="pt-B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81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931" y="1003499"/>
            <a:ext cx="8394012" cy="4990717"/>
          </a:xfrm>
          <a:prstGeom prst="rect">
            <a:avLst/>
          </a:prstGeom>
          <a:ln>
            <a:noFill/>
          </a:ln>
        </p:spPr>
      </p:pic>
      <p:sp>
        <p:nvSpPr>
          <p:cNvPr id="6" name="CaixaDeTexto 5"/>
          <p:cNvSpPr txBox="1"/>
          <p:nvPr/>
        </p:nvSpPr>
        <p:spPr>
          <a:xfrm>
            <a:off x="6612552" y="1554558"/>
            <a:ext cx="1127232" cy="355482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txBody>
          <a:bodyPr wrap="none" rtlCol="0">
            <a:spAutoFit/>
          </a:bodyPr>
          <a:lstStyle/>
          <a:p>
            <a:pPr defTabSz="781903" fontAlgn="base">
              <a:spcBef>
                <a:spcPct val="0"/>
              </a:spcBef>
              <a:spcAft>
                <a:spcPct val="0"/>
              </a:spcAft>
            </a:pPr>
            <a:r>
              <a:rPr lang="pt-BR" sz="1710" b="1" dirty="0">
                <a:solidFill>
                  <a:srgbClr val="FF0000"/>
                </a:solidFill>
                <a:cs typeface="Arial" charset="0"/>
              </a:rPr>
              <a:t>4.818 MW</a:t>
            </a:r>
          </a:p>
        </p:txBody>
      </p:sp>
      <p:cxnSp>
        <p:nvCxnSpPr>
          <p:cNvPr id="7" name="Conector reto 6"/>
          <p:cNvCxnSpPr>
            <a:stCxn id="6" idx="3"/>
          </p:cNvCxnSpPr>
          <p:nvPr/>
        </p:nvCxnSpPr>
        <p:spPr>
          <a:xfrm>
            <a:off x="7739784" y="1732299"/>
            <a:ext cx="781579" cy="6855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tângulo 13"/>
          <p:cNvSpPr/>
          <p:nvPr/>
        </p:nvSpPr>
        <p:spPr>
          <a:xfrm>
            <a:off x="6100155" y="4651898"/>
            <a:ext cx="2524556" cy="72391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defTabSz="781903" fontAlgn="base">
              <a:spcBef>
                <a:spcPct val="0"/>
              </a:spcBef>
              <a:spcAft>
                <a:spcPct val="0"/>
              </a:spcAft>
            </a:pPr>
            <a:r>
              <a:rPr lang="pt-BR" sz="2052" b="1" dirty="0">
                <a:solidFill>
                  <a:prstClr val="white"/>
                </a:solidFill>
              </a:rPr>
              <a:t>55% da carga do NE</a:t>
            </a:r>
          </a:p>
          <a:p>
            <a:pPr defTabSz="781903" fontAlgn="base">
              <a:spcBef>
                <a:spcPct val="0"/>
              </a:spcBef>
              <a:spcAft>
                <a:spcPct val="0"/>
              </a:spcAft>
            </a:pPr>
            <a:r>
              <a:rPr lang="pt-BR" sz="2052" b="1" dirty="0">
                <a:solidFill>
                  <a:prstClr val="white"/>
                </a:solidFill>
              </a:rPr>
              <a:t>72% de F. Capacidade</a:t>
            </a:r>
          </a:p>
        </p:txBody>
      </p:sp>
      <p:cxnSp>
        <p:nvCxnSpPr>
          <p:cNvPr id="5" name="Conector reto 4"/>
          <p:cNvCxnSpPr/>
          <p:nvPr/>
        </p:nvCxnSpPr>
        <p:spPr>
          <a:xfrm>
            <a:off x="3992053" y="2118751"/>
            <a:ext cx="0" cy="2664889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to 9"/>
          <p:cNvCxnSpPr/>
          <p:nvPr/>
        </p:nvCxnSpPr>
        <p:spPr>
          <a:xfrm flipV="1">
            <a:off x="3508049" y="4775048"/>
            <a:ext cx="475412" cy="0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aixaDeTexto 12"/>
          <p:cNvSpPr txBox="1"/>
          <p:nvPr/>
        </p:nvSpPr>
        <p:spPr>
          <a:xfrm>
            <a:off x="3508048" y="4893624"/>
            <a:ext cx="1516762" cy="27655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defTabSz="781903" fontAlgn="base">
              <a:spcBef>
                <a:spcPct val="0"/>
              </a:spcBef>
              <a:spcAft>
                <a:spcPct val="0"/>
              </a:spcAft>
            </a:pPr>
            <a:r>
              <a:rPr lang="pt-BR" sz="1197" b="1" dirty="0">
                <a:solidFill>
                  <a:srgbClr val="FF0000"/>
                </a:solidFill>
                <a:cs typeface="Arial" charset="0"/>
              </a:rPr>
              <a:t>1.385 MW em 1:45 h</a:t>
            </a:r>
          </a:p>
        </p:txBody>
      </p:sp>
      <p:cxnSp>
        <p:nvCxnSpPr>
          <p:cNvPr id="15" name="Conector reto 14"/>
          <p:cNvCxnSpPr/>
          <p:nvPr/>
        </p:nvCxnSpPr>
        <p:spPr>
          <a:xfrm>
            <a:off x="3993302" y="4803039"/>
            <a:ext cx="105011" cy="13150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to 15"/>
          <p:cNvCxnSpPr/>
          <p:nvPr/>
        </p:nvCxnSpPr>
        <p:spPr>
          <a:xfrm>
            <a:off x="3929645" y="2259084"/>
            <a:ext cx="0" cy="1539363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to 16"/>
          <p:cNvCxnSpPr/>
          <p:nvPr/>
        </p:nvCxnSpPr>
        <p:spPr>
          <a:xfrm flipH="1">
            <a:off x="3635526" y="3798447"/>
            <a:ext cx="294119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 Explicativo 1 19"/>
          <p:cNvSpPr/>
          <p:nvPr/>
        </p:nvSpPr>
        <p:spPr>
          <a:xfrm>
            <a:off x="4098313" y="3349883"/>
            <a:ext cx="1231491" cy="615745"/>
          </a:xfrm>
          <a:prstGeom prst="borderCallout1">
            <a:avLst>
              <a:gd name="adj1" fmla="val 48860"/>
              <a:gd name="adj2" fmla="val -2442"/>
              <a:gd name="adj3" fmla="val 23632"/>
              <a:gd name="adj4" fmla="val -15322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defTabSz="891761">
              <a:defRPr/>
            </a:pPr>
            <a:r>
              <a:rPr lang="pt-BR" sz="1756" b="1" kern="0" dirty="0">
                <a:solidFill>
                  <a:srgbClr val="FF0000"/>
                </a:solidFill>
              </a:rPr>
              <a:t>Rampa de 825 MW/h</a:t>
            </a:r>
          </a:p>
        </p:txBody>
      </p:sp>
      <p:sp>
        <p:nvSpPr>
          <p:cNvPr id="18" name="Texto Explicativo 1 17"/>
          <p:cNvSpPr/>
          <p:nvPr/>
        </p:nvSpPr>
        <p:spPr>
          <a:xfrm>
            <a:off x="5215227" y="1740801"/>
            <a:ext cx="1231491" cy="615745"/>
          </a:xfrm>
          <a:prstGeom prst="borderCallout1">
            <a:avLst>
              <a:gd name="adj1" fmla="val 48860"/>
              <a:gd name="adj2" fmla="val -2442"/>
              <a:gd name="adj3" fmla="val 23632"/>
              <a:gd name="adj4" fmla="val -15322"/>
            </a:avLst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defTabSz="891761">
              <a:defRPr/>
            </a:pPr>
            <a:r>
              <a:rPr lang="pt-BR" sz="1756" b="1" kern="0" dirty="0">
                <a:solidFill>
                  <a:srgbClr val="FF0000"/>
                </a:solidFill>
              </a:rPr>
              <a:t>Rampa de 800 MW/h</a:t>
            </a:r>
          </a:p>
        </p:txBody>
      </p:sp>
      <p:cxnSp>
        <p:nvCxnSpPr>
          <p:cNvPr id="8" name="Conector de seta reta 7"/>
          <p:cNvCxnSpPr/>
          <p:nvPr/>
        </p:nvCxnSpPr>
        <p:spPr>
          <a:xfrm>
            <a:off x="6198799" y="2330049"/>
            <a:ext cx="124466" cy="95092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aixaDeTexto 18"/>
          <p:cNvSpPr txBox="1"/>
          <p:nvPr/>
        </p:nvSpPr>
        <p:spPr>
          <a:xfrm>
            <a:off x="251520" y="96833"/>
            <a:ext cx="7272808" cy="461663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defTabSz="914400" eaLnBrk="0" hangingPunct="0"/>
            <a:r>
              <a:rPr lang="pt-BR" sz="2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 Variabilidade</a:t>
            </a:r>
            <a:endParaRPr lang="pt-BR" sz="24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1" name="CaixaDeTexto 20"/>
          <p:cNvSpPr txBox="1"/>
          <p:nvPr/>
        </p:nvSpPr>
        <p:spPr>
          <a:xfrm>
            <a:off x="2526209" y="6046368"/>
            <a:ext cx="348044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pt-BR" dirty="0">
                <a:solidFill>
                  <a:srgbClr val="FF0000"/>
                </a:solidFill>
              </a:rPr>
              <a:t>Necessidade de Reserva </a:t>
            </a:r>
            <a:r>
              <a:rPr lang="pt-BR" dirty="0" smtClean="0">
                <a:solidFill>
                  <a:srgbClr val="FF0000"/>
                </a:solidFill>
              </a:rPr>
              <a:t>pronta</a:t>
            </a:r>
            <a:endParaRPr lang="pt-B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434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32996" y="3613751"/>
            <a:ext cx="4853269" cy="950385"/>
          </a:xfrm>
        </p:spPr>
        <p:txBody>
          <a:bodyPr anchor="ctr">
            <a:noAutofit/>
          </a:bodyPr>
          <a:lstStyle/>
          <a:p>
            <a:r>
              <a:rPr lang="pt-BR" sz="2200" dirty="0" smtClean="0"/>
              <a:t>O </a:t>
            </a:r>
            <a:r>
              <a:rPr lang="pt-BR" sz="2200" dirty="0" smtClean="0"/>
              <a:t>que não é capturado </a:t>
            </a:r>
            <a:r>
              <a:rPr lang="pt-BR" sz="2200" dirty="0" smtClean="0"/>
              <a:t>hoje na formação de preço?...</a:t>
            </a:r>
            <a:endParaRPr lang="pt-BR" sz="2200" dirty="0"/>
          </a:p>
        </p:txBody>
      </p:sp>
    </p:spTree>
    <p:extLst>
      <p:ext uri="{BB962C8B-B14F-4D97-AF65-F5344CB8AC3E}">
        <p14:creationId xmlns:p14="http://schemas.microsoft.com/office/powerpoint/2010/main" val="3321810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699" y="2381569"/>
            <a:ext cx="5584970" cy="3066607"/>
          </a:xfrm>
          <a:prstGeom prst="rect">
            <a:avLst/>
          </a:prstGeom>
        </p:spPr>
      </p:pic>
      <p:sp>
        <p:nvSpPr>
          <p:cNvPr id="210" name="Title 1"/>
          <p:cNvSpPr txBox="1">
            <a:spLocks/>
          </p:cNvSpPr>
          <p:nvPr/>
        </p:nvSpPr>
        <p:spPr>
          <a:xfrm>
            <a:off x="322166" y="147866"/>
            <a:ext cx="7738990" cy="355870"/>
          </a:xfrm>
          <a:prstGeom prst="rect">
            <a:avLst/>
          </a:prstGeom>
          <a:noFill/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pt-BR" altLang="pt-BR" sz="2052" b="1" dirty="0">
                <a:solidFill>
                  <a:prstClr val="black"/>
                </a:solidFill>
              </a:rPr>
              <a:t>Representação da </a:t>
            </a:r>
            <a:r>
              <a:rPr lang="pt-BR" altLang="pt-BR" sz="2052" b="1" dirty="0" smtClean="0">
                <a:solidFill>
                  <a:prstClr val="black"/>
                </a:solidFill>
              </a:rPr>
              <a:t>Carga no </a:t>
            </a:r>
            <a:r>
              <a:rPr lang="pt-BR" altLang="pt-BR" sz="2052" b="1" dirty="0" smtClean="0">
                <a:solidFill>
                  <a:prstClr val="black"/>
                </a:solidFill>
              </a:rPr>
              <a:t>PMO e na Formação do Preço</a:t>
            </a:r>
            <a:endParaRPr lang="en-US" altLang="pt-BR" sz="2052" b="1" dirty="0">
              <a:solidFill>
                <a:prstClr val="black"/>
              </a:solidFill>
            </a:endParaRPr>
          </a:p>
        </p:txBody>
      </p:sp>
      <p:sp>
        <p:nvSpPr>
          <p:cNvPr id="31" name="Title 1"/>
          <p:cNvSpPr txBox="1">
            <a:spLocks/>
          </p:cNvSpPr>
          <p:nvPr/>
        </p:nvSpPr>
        <p:spPr>
          <a:xfrm>
            <a:off x="295673" y="1144944"/>
            <a:ext cx="8152500" cy="331394"/>
          </a:xfrm>
          <a:prstGeom prst="rect">
            <a:avLst/>
          </a:prstGeom>
          <a:noFill/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marL="139836" indent="-139836" fontAlgn="auto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altLang="pt-BR" sz="2052" dirty="0">
                <a:solidFill>
                  <a:prstClr val="black"/>
                </a:solidFill>
              </a:rPr>
              <a:t>3 patamares de carga (médios semanais)</a:t>
            </a:r>
            <a:endParaRPr lang="en-US" altLang="pt-BR" sz="2052" dirty="0">
              <a:solidFill>
                <a:prstClr val="black"/>
              </a:solidFill>
            </a:endParaRPr>
          </a:p>
        </p:txBody>
      </p:sp>
      <p:sp>
        <p:nvSpPr>
          <p:cNvPr id="55" name="Retângulo 54"/>
          <p:cNvSpPr/>
          <p:nvPr/>
        </p:nvSpPr>
        <p:spPr>
          <a:xfrm>
            <a:off x="7862348" y="3739882"/>
            <a:ext cx="761123" cy="649193"/>
          </a:xfrm>
          <a:prstGeom prst="rect">
            <a:avLst/>
          </a:prstGeom>
          <a:pattFill prst="ltUpDiag">
            <a:fgClr>
              <a:schemeClr val="accent6"/>
            </a:fgClr>
            <a:bgClr>
              <a:schemeClr val="bg1"/>
            </a:bgClr>
          </a:patt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56">
              <a:solidFill>
                <a:prstClr val="white"/>
              </a:solidFill>
            </a:endParaRPr>
          </a:p>
        </p:txBody>
      </p:sp>
      <p:sp>
        <p:nvSpPr>
          <p:cNvPr id="56" name="Retângulo 55"/>
          <p:cNvSpPr/>
          <p:nvPr/>
        </p:nvSpPr>
        <p:spPr>
          <a:xfrm>
            <a:off x="6837545" y="3038391"/>
            <a:ext cx="1024804" cy="1350685"/>
          </a:xfrm>
          <a:prstGeom prst="rect">
            <a:avLst/>
          </a:prstGeom>
          <a:pattFill prst="ltUpDiag">
            <a:fgClr>
              <a:schemeClr val="accent6"/>
            </a:fgClr>
            <a:bgClr>
              <a:schemeClr val="bg1"/>
            </a:bgClr>
          </a:patt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56">
              <a:solidFill>
                <a:prstClr val="white"/>
              </a:solidFill>
            </a:endParaRPr>
          </a:p>
        </p:txBody>
      </p:sp>
      <p:sp>
        <p:nvSpPr>
          <p:cNvPr id="57" name="Retângulo 56"/>
          <p:cNvSpPr/>
          <p:nvPr/>
        </p:nvSpPr>
        <p:spPr>
          <a:xfrm>
            <a:off x="6591210" y="2770993"/>
            <a:ext cx="246335" cy="1618083"/>
          </a:xfrm>
          <a:prstGeom prst="rect">
            <a:avLst/>
          </a:prstGeom>
          <a:pattFill prst="ltUpDiag">
            <a:fgClr>
              <a:schemeClr val="accent6"/>
            </a:fgClr>
            <a:bgClr>
              <a:schemeClr val="bg1"/>
            </a:bgClr>
          </a:patt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56">
              <a:solidFill>
                <a:prstClr val="white"/>
              </a:solidFill>
            </a:endParaRPr>
          </a:p>
        </p:txBody>
      </p:sp>
      <p:cxnSp>
        <p:nvCxnSpPr>
          <p:cNvPr id="26" name="Conector reto 25"/>
          <p:cNvCxnSpPr/>
          <p:nvPr/>
        </p:nvCxnSpPr>
        <p:spPr>
          <a:xfrm>
            <a:off x="6591211" y="4431952"/>
            <a:ext cx="0" cy="36950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Conector reto 59"/>
          <p:cNvCxnSpPr/>
          <p:nvPr/>
        </p:nvCxnSpPr>
        <p:spPr>
          <a:xfrm>
            <a:off x="6845607" y="4431953"/>
            <a:ext cx="0" cy="20900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Conector reto 60"/>
          <p:cNvCxnSpPr/>
          <p:nvPr/>
        </p:nvCxnSpPr>
        <p:spPr>
          <a:xfrm>
            <a:off x="7868342" y="4431952"/>
            <a:ext cx="0" cy="18475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Conector reto 61"/>
          <p:cNvCxnSpPr/>
          <p:nvPr/>
        </p:nvCxnSpPr>
        <p:spPr>
          <a:xfrm>
            <a:off x="8623471" y="4431952"/>
            <a:ext cx="0" cy="36950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itle 1"/>
          <p:cNvSpPr txBox="1">
            <a:spLocks/>
          </p:cNvSpPr>
          <p:nvPr/>
        </p:nvSpPr>
        <p:spPr>
          <a:xfrm>
            <a:off x="6532877" y="4391014"/>
            <a:ext cx="508124" cy="331394"/>
          </a:xfrm>
          <a:prstGeom prst="rect">
            <a:avLst/>
          </a:prstGeom>
          <a:noFill/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pt-BR" altLang="pt-BR" sz="1368" dirty="0">
                <a:solidFill>
                  <a:prstClr val="black"/>
                </a:solidFill>
              </a:rPr>
              <a:t>18</a:t>
            </a:r>
            <a:endParaRPr lang="en-US" altLang="pt-BR" sz="1368" dirty="0">
              <a:solidFill>
                <a:prstClr val="black"/>
              </a:solidFill>
            </a:endParaRPr>
          </a:p>
        </p:txBody>
      </p:sp>
      <p:sp>
        <p:nvSpPr>
          <p:cNvPr id="64" name="Title 1"/>
          <p:cNvSpPr txBox="1">
            <a:spLocks/>
          </p:cNvSpPr>
          <p:nvPr/>
        </p:nvSpPr>
        <p:spPr>
          <a:xfrm>
            <a:off x="7164492" y="4391014"/>
            <a:ext cx="508124" cy="331394"/>
          </a:xfrm>
          <a:prstGeom prst="rect">
            <a:avLst/>
          </a:prstGeom>
          <a:noFill/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pt-BR" altLang="pt-BR" sz="1368" dirty="0">
                <a:solidFill>
                  <a:prstClr val="black"/>
                </a:solidFill>
              </a:rPr>
              <a:t>89</a:t>
            </a:r>
            <a:endParaRPr lang="en-US" altLang="pt-BR" sz="1368" dirty="0">
              <a:solidFill>
                <a:prstClr val="black"/>
              </a:solidFill>
            </a:endParaRPr>
          </a:p>
        </p:txBody>
      </p:sp>
      <p:sp>
        <p:nvSpPr>
          <p:cNvPr id="65" name="Title 1"/>
          <p:cNvSpPr txBox="1">
            <a:spLocks/>
          </p:cNvSpPr>
          <p:nvPr/>
        </p:nvSpPr>
        <p:spPr>
          <a:xfrm>
            <a:off x="8063735" y="4391014"/>
            <a:ext cx="508124" cy="331394"/>
          </a:xfrm>
          <a:prstGeom prst="rect">
            <a:avLst/>
          </a:prstGeom>
          <a:noFill/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pt-BR" altLang="pt-BR" sz="1368" dirty="0">
                <a:solidFill>
                  <a:prstClr val="black"/>
                </a:solidFill>
              </a:rPr>
              <a:t>61</a:t>
            </a:r>
            <a:endParaRPr lang="en-US" altLang="pt-BR" sz="1368" dirty="0">
              <a:solidFill>
                <a:prstClr val="black"/>
              </a:solidFill>
            </a:endParaRPr>
          </a:p>
        </p:txBody>
      </p:sp>
      <p:sp>
        <p:nvSpPr>
          <p:cNvPr id="66" name="Title 1"/>
          <p:cNvSpPr txBox="1">
            <a:spLocks/>
          </p:cNvSpPr>
          <p:nvPr/>
        </p:nvSpPr>
        <p:spPr>
          <a:xfrm>
            <a:off x="6359104" y="2349793"/>
            <a:ext cx="2398095" cy="331394"/>
          </a:xfrm>
          <a:prstGeom prst="rect">
            <a:avLst/>
          </a:prstGeom>
          <a:noFill/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pt-BR" altLang="pt-BR" sz="1197" b="1" dirty="0">
                <a:solidFill>
                  <a:prstClr val="black"/>
                </a:solidFill>
              </a:rPr>
              <a:t>Nº de Horas por Patamar</a:t>
            </a:r>
          </a:p>
          <a:p>
            <a:pPr algn="ctr" fontAlgn="auto">
              <a:spcAft>
                <a:spcPts val="0"/>
              </a:spcAft>
            </a:pPr>
            <a:r>
              <a:rPr lang="pt-BR" altLang="pt-BR" sz="941" b="1" dirty="0">
                <a:solidFill>
                  <a:prstClr val="black"/>
                </a:solidFill>
              </a:rPr>
              <a:t>(semana típica: 6 dias úteis e domingo)</a:t>
            </a:r>
            <a:endParaRPr lang="en-US" altLang="pt-BR" sz="941" b="1" dirty="0">
              <a:solidFill>
                <a:prstClr val="black"/>
              </a:solidFill>
            </a:endParaRPr>
          </a:p>
        </p:txBody>
      </p:sp>
      <p:cxnSp>
        <p:nvCxnSpPr>
          <p:cNvPr id="69" name="Conector reto 68"/>
          <p:cNvCxnSpPr/>
          <p:nvPr/>
        </p:nvCxnSpPr>
        <p:spPr>
          <a:xfrm flipV="1">
            <a:off x="6591210" y="4783601"/>
            <a:ext cx="2032260" cy="17854"/>
          </a:xfrm>
          <a:prstGeom prst="line">
            <a:avLst/>
          </a:prstGeom>
          <a:ln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itle 1"/>
          <p:cNvSpPr txBox="1">
            <a:spLocks/>
          </p:cNvSpPr>
          <p:nvPr/>
        </p:nvSpPr>
        <p:spPr>
          <a:xfrm>
            <a:off x="7233792" y="4722408"/>
            <a:ext cx="827364" cy="255066"/>
          </a:xfrm>
          <a:prstGeom prst="rect">
            <a:avLst/>
          </a:prstGeom>
          <a:solidFill>
            <a:schemeClr val="bg1"/>
          </a:solidFill>
        </p:spPr>
        <p:txBody>
          <a:bodyPr lIns="0" tIns="0" rIns="0" bIns="0"/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pt-BR" altLang="pt-BR" sz="1368" dirty="0">
                <a:solidFill>
                  <a:prstClr val="black"/>
                </a:solidFill>
              </a:rPr>
              <a:t>168 horas</a:t>
            </a:r>
            <a:endParaRPr lang="en-US" altLang="pt-BR" sz="1368" dirty="0">
              <a:solidFill>
                <a:prstClr val="black"/>
              </a:solidFill>
            </a:endParaRPr>
          </a:p>
        </p:txBody>
      </p:sp>
      <p:sp>
        <p:nvSpPr>
          <p:cNvPr id="73" name="Title 1"/>
          <p:cNvSpPr txBox="1">
            <a:spLocks/>
          </p:cNvSpPr>
          <p:nvPr/>
        </p:nvSpPr>
        <p:spPr>
          <a:xfrm>
            <a:off x="6023905" y="5030283"/>
            <a:ext cx="3166871" cy="331394"/>
          </a:xfrm>
          <a:prstGeom prst="rect">
            <a:avLst/>
          </a:prstGeom>
          <a:noFill/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pt-BR" altLang="pt-BR" sz="1197" b="1" dirty="0">
                <a:solidFill>
                  <a:prstClr val="black"/>
                </a:solidFill>
              </a:rPr>
              <a:t>Cada patamar representa um subproblema a ser resolvido</a:t>
            </a:r>
            <a:endParaRPr lang="en-US" altLang="pt-BR" sz="941" b="1" dirty="0">
              <a:solidFill>
                <a:prstClr val="black"/>
              </a:solidFill>
            </a:endParaRPr>
          </a:p>
        </p:txBody>
      </p:sp>
      <p:sp>
        <p:nvSpPr>
          <p:cNvPr id="32" name="Retângulo 31"/>
          <p:cNvSpPr/>
          <p:nvPr/>
        </p:nvSpPr>
        <p:spPr>
          <a:xfrm>
            <a:off x="6245599" y="2320494"/>
            <a:ext cx="2648098" cy="323602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56">
              <a:solidFill>
                <a:prstClr val="white"/>
              </a:solidFill>
            </a:endParaRPr>
          </a:p>
        </p:txBody>
      </p:sp>
      <p:sp>
        <p:nvSpPr>
          <p:cNvPr id="40" name="Seta para a direita 39"/>
          <p:cNvSpPr/>
          <p:nvPr/>
        </p:nvSpPr>
        <p:spPr>
          <a:xfrm>
            <a:off x="5592992" y="3244250"/>
            <a:ext cx="888102" cy="825450"/>
          </a:xfrm>
          <a:prstGeom prst="rightArrow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6">
                  <a:lumMod val="7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56">
              <a:solidFill>
                <a:prstClr val="white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73700" y="5163570"/>
            <a:ext cx="5014137" cy="2967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91865" fontAlgn="auto">
              <a:spcBef>
                <a:spcPts val="0"/>
              </a:spcBef>
              <a:spcAft>
                <a:spcPts val="0"/>
              </a:spcAft>
            </a:pPr>
            <a:endParaRPr lang="pt-BR" sz="1756">
              <a:solidFill>
                <a:prstClr val="white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468" y="5084017"/>
            <a:ext cx="4836378" cy="254077"/>
          </a:xfrm>
          <a:prstGeom prst="rect">
            <a:avLst/>
          </a:prstGeom>
          <a:noFill/>
        </p:spPr>
      </p:pic>
      <p:sp>
        <p:nvSpPr>
          <p:cNvPr id="2" name="CaixaDeTexto 1"/>
          <p:cNvSpPr txBox="1"/>
          <p:nvPr/>
        </p:nvSpPr>
        <p:spPr>
          <a:xfrm>
            <a:off x="7113390" y="1885035"/>
            <a:ext cx="1608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Decomp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4" name="Seta em curva para a esquerda 3"/>
          <p:cNvSpPr/>
          <p:nvPr/>
        </p:nvSpPr>
        <p:spPr>
          <a:xfrm rot="5016986">
            <a:off x="5648497" y="4154179"/>
            <a:ext cx="512756" cy="3820960"/>
          </a:xfrm>
          <a:prstGeom prst="curvedLeftArrow">
            <a:avLst>
              <a:gd name="adj1" fmla="val 25000"/>
              <a:gd name="adj2" fmla="val 50000"/>
              <a:gd name="adj3" fmla="val 2172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411760" y="5696087"/>
            <a:ext cx="2454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>
                <a:solidFill>
                  <a:srgbClr val="FF0000"/>
                </a:solidFill>
              </a:rPr>
              <a:t>Define a Ordem de Mérito na semana operativa</a:t>
            </a:r>
            <a:endParaRPr lang="pt-BR" sz="1200" b="1" dirty="0">
              <a:solidFill>
                <a:srgbClr val="FF0000"/>
              </a:solidFill>
            </a:endParaRPr>
          </a:p>
        </p:txBody>
      </p:sp>
      <p:sp>
        <p:nvSpPr>
          <p:cNvPr id="27" name="CaixaDeTexto 26"/>
          <p:cNvSpPr txBox="1"/>
          <p:nvPr/>
        </p:nvSpPr>
        <p:spPr>
          <a:xfrm>
            <a:off x="6067037" y="1364971"/>
            <a:ext cx="2916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rgbClr val="FF0000"/>
                </a:solidFill>
              </a:rPr>
              <a:t>É um Modelo de Energia!!!</a:t>
            </a:r>
            <a:endParaRPr lang="pt-B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617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32996" y="3613751"/>
            <a:ext cx="4853269" cy="950385"/>
          </a:xfrm>
        </p:spPr>
        <p:txBody>
          <a:bodyPr anchor="ctr">
            <a:noAutofit/>
          </a:bodyPr>
          <a:lstStyle/>
          <a:p>
            <a:r>
              <a:rPr lang="pt-BR" sz="2200" dirty="0" smtClean="0"/>
              <a:t>A Carga como ela é...</a:t>
            </a:r>
            <a:endParaRPr lang="pt-BR" sz="2200" dirty="0"/>
          </a:p>
        </p:txBody>
      </p:sp>
    </p:spTree>
    <p:extLst>
      <p:ext uri="{BB962C8B-B14F-4D97-AF65-F5344CB8AC3E}">
        <p14:creationId xmlns:p14="http://schemas.microsoft.com/office/powerpoint/2010/main" val="410270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Title 1"/>
          <p:cNvSpPr txBox="1">
            <a:spLocks/>
          </p:cNvSpPr>
          <p:nvPr/>
        </p:nvSpPr>
        <p:spPr>
          <a:xfrm>
            <a:off x="179512" y="33668"/>
            <a:ext cx="7626794" cy="354266"/>
          </a:xfrm>
          <a:prstGeom prst="rect">
            <a:avLst/>
          </a:prstGeom>
          <a:noFill/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pt-BR" altLang="pt-BR" sz="2052" b="1" dirty="0">
                <a:solidFill>
                  <a:prstClr val="black"/>
                </a:solidFill>
              </a:rPr>
              <a:t>Representação da </a:t>
            </a:r>
            <a:r>
              <a:rPr lang="pt-BR" altLang="pt-BR" sz="2052" b="1" dirty="0" smtClean="0">
                <a:solidFill>
                  <a:prstClr val="black"/>
                </a:solidFill>
              </a:rPr>
              <a:t>Carga no Decomp</a:t>
            </a:r>
            <a:endParaRPr lang="en-US" altLang="pt-BR" sz="2052" b="1" dirty="0">
              <a:solidFill>
                <a:prstClr val="black"/>
              </a:solidFill>
            </a:endParaRPr>
          </a:p>
        </p:txBody>
      </p:sp>
      <p:sp>
        <p:nvSpPr>
          <p:cNvPr id="31" name="Title 1"/>
          <p:cNvSpPr txBox="1">
            <a:spLocks/>
          </p:cNvSpPr>
          <p:nvPr/>
        </p:nvSpPr>
        <p:spPr>
          <a:xfrm>
            <a:off x="488557" y="900111"/>
            <a:ext cx="8152500" cy="331394"/>
          </a:xfrm>
          <a:prstGeom prst="rect">
            <a:avLst/>
          </a:prstGeom>
          <a:noFill/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pt-BR" altLang="pt-BR" sz="2052" b="1" dirty="0">
                <a:solidFill>
                  <a:prstClr val="black"/>
                </a:solidFill>
              </a:rPr>
              <a:t>.... mas como </a:t>
            </a:r>
            <a:r>
              <a:rPr lang="pt-BR" altLang="pt-BR" sz="2052" b="1" dirty="0" smtClean="0">
                <a:solidFill>
                  <a:prstClr val="black"/>
                </a:solidFill>
              </a:rPr>
              <a:t>a carga de fato é</a:t>
            </a:r>
            <a:r>
              <a:rPr lang="pt-BR" altLang="pt-BR" sz="2052" b="1" dirty="0">
                <a:solidFill>
                  <a:prstClr val="black"/>
                </a:solidFill>
              </a:rPr>
              <a:t>....</a:t>
            </a:r>
            <a:endParaRPr lang="en-US" altLang="pt-BR" sz="2052" b="1" dirty="0">
              <a:solidFill>
                <a:prstClr val="black"/>
              </a:solidFill>
            </a:endParaRPr>
          </a:p>
        </p:txBody>
      </p:sp>
      <p:grpSp>
        <p:nvGrpSpPr>
          <p:cNvPr id="21" name="Grupo 20"/>
          <p:cNvGrpSpPr/>
          <p:nvPr/>
        </p:nvGrpSpPr>
        <p:grpSpPr>
          <a:xfrm>
            <a:off x="539552" y="2041575"/>
            <a:ext cx="5709691" cy="2937958"/>
            <a:chOff x="737393" y="2272782"/>
            <a:chExt cx="4701575" cy="2836671"/>
          </a:xfrm>
        </p:grpSpPr>
        <p:pic>
          <p:nvPicPr>
            <p:cNvPr id="4" name="Imagem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37394" y="2272782"/>
              <a:ext cx="4563928" cy="283667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33" name="Title 1"/>
            <p:cNvSpPr txBox="1">
              <a:spLocks/>
            </p:cNvSpPr>
            <p:nvPr/>
          </p:nvSpPr>
          <p:spPr>
            <a:xfrm>
              <a:off x="737393" y="2295117"/>
              <a:ext cx="4563929" cy="387489"/>
            </a:xfrm>
            <a:prstGeom prst="rect">
              <a:avLst/>
            </a:prstGeom>
            <a:noFill/>
          </p:spPr>
          <p:txBody>
            <a:bodyPr/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kern="1200">
                  <a:solidFill>
                    <a:schemeClr val="tx1"/>
                  </a:solidFill>
                  <a:latin typeface="Arial" pitchFamily="34" charset="0"/>
                  <a:ea typeface="+mj-ea"/>
                  <a:cs typeface="Arial" pitchFamily="34" charset="0"/>
                </a:defRPr>
              </a:lvl1pPr>
            </a:lstStyle>
            <a:p>
              <a:pPr algn="ctr" fontAlgn="auto">
                <a:spcAft>
                  <a:spcPts val="0"/>
                </a:spcAft>
              </a:pPr>
              <a:r>
                <a:rPr lang="pt-BR" altLang="pt-BR" sz="1197" b="1" dirty="0" err="1">
                  <a:solidFill>
                    <a:srgbClr val="1F497D">
                      <a:lumMod val="60000"/>
                      <a:lumOff val="40000"/>
                    </a:srgbClr>
                  </a:solidFill>
                </a:rPr>
                <a:t>Cuva</a:t>
              </a:r>
              <a:r>
                <a:rPr lang="pt-BR" altLang="pt-BR" sz="1197" b="1" dirty="0">
                  <a:solidFill>
                    <a:srgbClr val="1F497D">
                      <a:lumMod val="60000"/>
                      <a:lumOff val="40000"/>
                    </a:srgbClr>
                  </a:solidFill>
                </a:rPr>
                <a:t> de Carga Diária</a:t>
              </a:r>
              <a:endParaRPr lang="en-US" altLang="pt-BR" sz="1197" b="1" dirty="0">
                <a:solidFill>
                  <a:srgbClr val="1F497D">
                    <a:lumMod val="60000"/>
                    <a:lumOff val="40000"/>
                  </a:srgbClr>
                </a:solidFill>
              </a:endParaRPr>
            </a:p>
          </p:txBody>
        </p:sp>
        <p:sp>
          <p:nvSpPr>
            <p:cNvPr id="34" name="Title 1"/>
            <p:cNvSpPr txBox="1">
              <a:spLocks/>
            </p:cNvSpPr>
            <p:nvPr/>
          </p:nvSpPr>
          <p:spPr>
            <a:xfrm>
              <a:off x="1025426" y="3779837"/>
              <a:ext cx="819513" cy="387489"/>
            </a:xfrm>
            <a:prstGeom prst="rect">
              <a:avLst/>
            </a:prstGeom>
            <a:noFill/>
          </p:spPr>
          <p:txBody>
            <a:bodyPr/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kern="1200">
                  <a:solidFill>
                    <a:schemeClr val="tx1"/>
                  </a:solidFill>
                  <a:latin typeface="Arial" pitchFamily="34" charset="0"/>
                  <a:ea typeface="+mj-ea"/>
                  <a:cs typeface="Arial" pitchFamily="34" charset="0"/>
                </a:defRPr>
              </a:lvl1pPr>
            </a:lstStyle>
            <a:p>
              <a:pPr algn="ctr" fontAlgn="auto">
                <a:spcAft>
                  <a:spcPts val="0"/>
                </a:spcAft>
              </a:pPr>
              <a:r>
                <a:rPr lang="pt-BR" altLang="pt-BR" sz="1197" b="1" dirty="0">
                  <a:solidFill>
                    <a:srgbClr val="F79646">
                      <a:lumMod val="75000"/>
                    </a:srgbClr>
                  </a:solidFill>
                </a:rPr>
                <a:t>leve</a:t>
              </a:r>
              <a:endParaRPr lang="en-US" altLang="pt-BR" sz="1197" b="1" dirty="0">
                <a:solidFill>
                  <a:srgbClr val="F79646">
                    <a:lumMod val="75000"/>
                  </a:srgbClr>
                </a:solidFill>
              </a:endParaRPr>
            </a:p>
          </p:txBody>
        </p:sp>
        <p:sp>
          <p:nvSpPr>
            <p:cNvPr id="35" name="Title 1"/>
            <p:cNvSpPr txBox="1">
              <a:spLocks/>
            </p:cNvSpPr>
            <p:nvPr/>
          </p:nvSpPr>
          <p:spPr>
            <a:xfrm>
              <a:off x="3617714" y="3611537"/>
              <a:ext cx="819513" cy="387489"/>
            </a:xfrm>
            <a:prstGeom prst="rect">
              <a:avLst/>
            </a:prstGeom>
            <a:noFill/>
          </p:spPr>
          <p:txBody>
            <a:bodyPr/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kern="1200">
                  <a:solidFill>
                    <a:schemeClr val="tx1"/>
                  </a:solidFill>
                  <a:latin typeface="Arial" pitchFamily="34" charset="0"/>
                  <a:ea typeface="+mj-ea"/>
                  <a:cs typeface="Arial" pitchFamily="34" charset="0"/>
                </a:defRPr>
              </a:lvl1pPr>
            </a:lstStyle>
            <a:p>
              <a:pPr algn="ctr" fontAlgn="auto">
                <a:spcAft>
                  <a:spcPts val="0"/>
                </a:spcAft>
              </a:pPr>
              <a:r>
                <a:rPr lang="pt-BR" altLang="pt-BR" sz="1197" b="1" dirty="0">
                  <a:solidFill>
                    <a:srgbClr val="F79646">
                      <a:lumMod val="75000"/>
                    </a:srgbClr>
                  </a:solidFill>
                </a:rPr>
                <a:t>média</a:t>
              </a:r>
              <a:endParaRPr lang="en-US" altLang="pt-BR" sz="1197" b="1" dirty="0">
                <a:solidFill>
                  <a:srgbClr val="F79646">
                    <a:lumMod val="75000"/>
                  </a:srgbClr>
                </a:solidFill>
              </a:endParaRPr>
            </a:p>
          </p:txBody>
        </p:sp>
        <p:sp>
          <p:nvSpPr>
            <p:cNvPr id="36" name="Title 1"/>
            <p:cNvSpPr txBox="1">
              <a:spLocks/>
            </p:cNvSpPr>
            <p:nvPr/>
          </p:nvSpPr>
          <p:spPr>
            <a:xfrm>
              <a:off x="4619455" y="2635538"/>
              <a:ext cx="819513" cy="387489"/>
            </a:xfrm>
            <a:prstGeom prst="rect">
              <a:avLst/>
            </a:prstGeom>
            <a:noFill/>
          </p:spPr>
          <p:txBody>
            <a:bodyPr/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kern="1200">
                  <a:solidFill>
                    <a:schemeClr val="tx1"/>
                  </a:solidFill>
                  <a:latin typeface="Arial" pitchFamily="34" charset="0"/>
                  <a:ea typeface="+mj-ea"/>
                  <a:cs typeface="Arial" pitchFamily="34" charset="0"/>
                </a:defRPr>
              </a:lvl1pPr>
            </a:lstStyle>
            <a:p>
              <a:pPr algn="ctr" fontAlgn="auto">
                <a:spcAft>
                  <a:spcPts val="0"/>
                </a:spcAft>
              </a:pPr>
              <a:r>
                <a:rPr lang="pt-BR" altLang="pt-BR" sz="1197" b="1" dirty="0">
                  <a:solidFill>
                    <a:srgbClr val="F79646">
                      <a:lumMod val="75000"/>
                    </a:srgbClr>
                  </a:solidFill>
                </a:rPr>
                <a:t>pesada</a:t>
              </a:r>
              <a:endParaRPr lang="en-US" altLang="pt-BR" sz="1197" b="1" dirty="0">
                <a:solidFill>
                  <a:srgbClr val="F79646">
                    <a:lumMod val="75000"/>
                  </a:srgbClr>
                </a:solidFill>
              </a:endParaRPr>
            </a:p>
          </p:txBody>
        </p:sp>
        <p:cxnSp>
          <p:nvCxnSpPr>
            <p:cNvPr id="11" name="Conector de seta reta 10"/>
            <p:cNvCxnSpPr>
              <a:stCxn id="35" idx="0"/>
            </p:cNvCxnSpPr>
            <p:nvPr/>
          </p:nvCxnSpPr>
          <p:spPr>
            <a:xfrm flipH="1" flipV="1">
              <a:off x="3545706" y="3203773"/>
              <a:ext cx="481765" cy="407764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ector de seta reta 38"/>
            <p:cNvCxnSpPr>
              <a:stCxn id="35" idx="0"/>
            </p:cNvCxnSpPr>
            <p:nvPr/>
          </p:nvCxnSpPr>
          <p:spPr>
            <a:xfrm flipV="1">
              <a:off x="4027471" y="3203773"/>
              <a:ext cx="1030403" cy="407764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2" name="Imagem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790" y="5057932"/>
            <a:ext cx="8199177" cy="919717"/>
          </a:xfrm>
          <a:prstGeom prst="rect">
            <a:avLst/>
          </a:prstGeom>
        </p:spPr>
      </p:pic>
      <p:sp>
        <p:nvSpPr>
          <p:cNvPr id="2" name="Elipse 1"/>
          <p:cNvSpPr/>
          <p:nvPr/>
        </p:nvSpPr>
        <p:spPr>
          <a:xfrm>
            <a:off x="3481974" y="2610555"/>
            <a:ext cx="936104" cy="314856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Elipse 14"/>
          <p:cNvSpPr/>
          <p:nvPr/>
        </p:nvSpPr>
        <p:spPr>
          <a:xfrm>
            <a:off x="2545870" y="2787038"/>
            <a:ext cx="936104" cy="314856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Elipse 15"/>
          <p:cNvSpPr/>
          <p:nvPr/>
        </p:nvSpPr>
        <p:spPr>
          <a:xfrm>
            <a:off x="4401138" y="2453127"/>
            <a:ext cx="936104" cy="314856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/>
          <p:cNvSpPr txBox="1"/>
          <p:nvPr/>
        </p:nvSpPr>
        <p:spPr>
          <a:xfrm>
            <a:off x="6227511" y="2041575"/>
            <a:ext cx="245594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Na Programação Diária, as térmicas despachadas por Mérito na semana </a:t>
            </a:r>
            <a:r>
              <a:rPr lang="pt-BR" b="1" dirty="0" smtClean="0">
                <a:solidFill>
                  <a:srgbClr val="FF0000"/>
                </a:solidFill>
              </a:rPr>
              <a:t>podem não ser </a:t>
            </a:r>
            <a:r>
              <a:rPr lang="pt-BR" b="1" dirty="0" smtClean="0">
                <a:solidFill>
                  <a:srgbClr val="FF0000"/>
                </a:solidFill>
              </a:rPr>
              <a:t>suficientes para fechar o </a:t>
            </a:r>
            <a:r>
              <a:rPr lang="pt-BR" b="1" dirty="0" smtClean="0">
                <a:solidFill>
                  <a:srgbClr val="FF0000"/>
                </a:solidFill>
              </a:rPr>
              <a:t>Balanço </a:t>
            </a:r>
            <a:endParaRPr lang="pt-BR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498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32996" y="3613751"/>
            <a:ext cx="4853269" cy="950385"/>
          </a:xfrm>
        </p:spPr>
        <p:txBody>
          <a:bodyPr anchor="ctr">
            <a:noAutofit/>
          </a:bodyPr>
          <a:lstStyle/>
          <a:p>
            <a:r>
              <a:rPr lang="pt-BR" sz="2200" dirty="0" smtClean="0"/>
              <a:t>A realidade operativa recente do Nordeste..</a:t>
            </a:r>
            <a:endParaRPr lang="pt-BR" sz="2200" dirty="0"/>
          </a:p>
        </p:txBody>
      </p:sp>
    </p:spTree>
    <p:extLst>
      <p:ext uri="{BB962C8B-B14F-4D97-AF65-F5344CB8AC3E}">
        <p14:creationId xmlns:p14="http://schemas.microsoft.com/office/powerpoint/2010/main" val="2310476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179512" y="132873"/>
            <a:ext cx="8964488" cy="460895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spcAft>
                <a:spcPts val="1026"/>
              </a:spcAft>
            </a:pPr>
            <a:r>
              <a:rPr lang="pt-BR" sz="2395" b="1" dirty="0" smtClean="0"/>
              <a:t>Programação do Atendimento </a:t>
            </a:r>
            <a:r>
              <a:rPr lang="pt-BR" sz="2395" b="1" dirty="0"/>
              <a:t>Energético à Região Nordeste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851920" y="3751856"/>
            <a:ext cx="4702633" cy="1870700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47614" tIns="23808" rIns="47614" bIns="0">
            <a:spAutoFit/>
          </a:bodyPr>
          <a:lstStyle/>
          <a:p>
            <a:pPr defTabSz="476304">
              <a:lnSpc>
                <a:spcPts val="1817"/>
              </a:lnSpc>
            </a:pPr>
            <a:r>
              <a:rPr lang="pt-BR" sz="1539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Nas etapas de Programação Diária e Operação em Tempo Real é exigido um maior gerenciamento na disponibilização de potência para atendimento à carga, bem como no dimensionamento da reserva de potência necessária para suprir as eventuais </a:t>
            </a:r>
            <a:r>
              <a:rPr lang="pt-BR" sz="1539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variabilidades </a:t>
            </a:r>
            <a:r>
              <a:rPr lang="pt-BR" sz="1539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da geração eólica ao longo do dia, de modo a se manter o RNE dentro dos limites elétricos vigentes.</a:t>
            </a:r>
          </a:p>
        </p:txBody>
      </p:sp>
      <p:sp>
        <p:nvSpPr>
          <p:cNvPr id="10" name="Retângulo 9"/>
          <p:cNvSpPr/>
          <p:nvPr/>
        </p:nvSpPr>
        <p:spPr>
          <a:xfrm>
            <a:off x="2168942" y="5029458"/>
            <a:ext cx="290286" cy="78869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007" tIns="37502" rIns="75007" bIns="37502" rtlCol="0" anchor="ctr"/>
          <a:lstStyle/>
          <a:p>
            <a:pPr algn="ctr"/>
            <a:endParaRPr lang="pt-BR" sz="1625">
              <a:solidFill>
                <a:prstClr val="white"/>
              </a:solidFill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376203" y="5146531"/>
            <a:ext cx="1788413" cy="95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7591" tIns="28796" rIns="57591" bIns="0">
            <a:spAutoFit/>
          </a:bodyPr>
          <a:lstStyle/>
          <a:p>
            <a:pPr algn="ctr" defTabSz="576127"/>
            <a:r>
              <a:rPr lang="pt-BR" sz="1197" dirty="0">
                <a:solidFill>
                  <a:prstClr val="black"/>
                </a:solidFill>
                <a:cs typeface="Times New Roman" pitchFamily="18" charset="0"/>
              </a:rPr>
              <a:t>Minimização da Defluência no Rio</a:t>
            </a:r>
          </a:p>
          <a:p>
            <a:pPr algn="ctr" defTabSz="576127"/>
            <a:r>
              <a:rPr lang="pt-BR" sz="1197" dirty="0">
                <a:solidFill>
                  <a:prstClr val="black"/>
                </a:solidFill>
                <a:cs typeface="Times New Roman" pitchFamily="18" charset="0"/>
              </a:rPr>
              <a:t>São </a:t>
            </a:r>
            <a:r>
              <a:rPr lang="pt-BR" sz="1197" dirty="0" smtClean="0">
                <a:solidFill>
                  <a:prstClr val="black"/>
                </a:solidFill>
                <a:cs typeface="Times New Roman" pitchFamily="18" charset="0"/>
              </a:rPr>
              <a:t>Francisco</a:t>
            </a:r>
          </a:p>
          <a:p>
            <a:pPr algn="ctr" defTabSz="576127"/>
            <a:endParaRPr lang="pt-BR" sz="1197" dirty="0" smtClean="0">
              <a:solidFill>
                <a:prstClr val="black"/>
              </a:solidFill>
              <a:cs typeface="Times New Roman" pitchFamily="18" charset="0"/>
            </a:endParaRPr>
          </a:p>
          <a:p>
            <a:pPr algn="ctr" defTabSz="576127"/>
            <a:r>
              <a:rPr lang="pt-BR" sz="1197" i="1" dirty="0" smtClean="0">
                <a:solidFill>
                  <a:prstClr val="black"/>
                </a:solidFill>
                <a:cs typeface="Times New Roman" pitchFamily="18" charset="0"/>
              </a:rPr>
              <a:t>...hoje 550 m3/s</a:t>
            </a:r>
            <a:endParaRPr lang="pt-BR" sz="1197" i="1" dirty="0">
              <a:solidFill>
                <a:prstClr val="black"/>
              </a:solidFill>
              <a:cs typeface="Times New Roman" pitchFamily="18" charset="0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2169204" y="3600237"/>
            <a:ext cx="290286" cy="872402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007" tIns="37502" rIns="75007" bIns="37502" rtlCol="0" anchor="ctr"/>
          <a:lstStyle/>
          <a:p>
            <a:pPr algn="ctr"/>
            <a:endParaRPr lang="pt-BR" sz="1625">
              <a:solidFill>
                <a:prstClr val="white"/>
              </a:solidFill>
            </a:endParaRPr>
          </a:p>
        </p:txBody>
      </p:sp>
      <p:sp>
        <p:nvSpPr>
          <p:cNvPr id="18" name="Rectangle 2"/>
          <p:cNvSpPr>
            <a:spLocks noChangeArrowheads="1"/>
          </p:cNvSpPr>
          <p:nvPr/>
        </p:nvSpPr>
        <p:spPr bwMode="auto">
          <a:xfrm>
            <a:off x="2456946" y="3907972"/>
            <a:ext cx="620919" cy="213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7591" tIns="28796" rIns="57591" bIns="0">
            <a:spAutoFit/>
          </a:bodyPr>
          <a:lstStyle/>
          <a:p>
            <a:pPr algn="r" defTabSz="576127"/>
            <a:r>
              <a:rPr lang="pt-BR" sz="1197" dirty="0">
                <a:solidFill>
                  <a:prstClr val="black"/>
                </a:solidFill>
                <a:cs typeface="Times New Roman" pitchFamily="18" charset="0"/>
              </a:rPr>
              <a:t>Eólica</a:t>
            </a:r>
          </a:p>
        </p:txBody>
      </p:sp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2411874" y="3044295"/>
            <a:ext cx="2576564" cy="213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7591" tIns="28796" rIns="57591" bIns="0">
            <a:spAutoFit/>
          </a:bodyPr>
          <a:lstStyle/>
          <a:p>
            <a:pPr algn="ctr" defTabSz="576127"/>
            <a:r>
              <a:rPr lang="pt-BR" sz="1197" dirty="0" smtClean="0">
                <a:solidFill>
                  <a:prstClr val="black"/>
                </a:solidFill>
                <a:cs typeface="Times New Roman" pitchFamily="18" charset="0"/>
              </a:rPr>
              <a:t>RNE – recebimento pelo Nordeste</a:t>
            </a:r>
            <a:endParaRPr lang="pt-BR" sz="1197" dirty="0">
              <a:solidFill>
                <a:prstClr val="black"/>
              </a:solidFill>
              <a:cs typeface="Times New Roman" pitchFamily="18" charset="0"/>
            </a:endParaRPr>
          </a:p>
        </p:txBody>
      </p:sp>
      <p:sp>
        <p:nvSpPr>
          <p:cNvPr id="20" name="Retângulo 19"/>
          <p:cNvSpPr/>
          <p:nvPr/>
        </p:nvSpPr>
        <p:spPr>
          <a:xfrm>
            <a:off x="2168129" y="2624158"/>
            <a:ext cx="290286" cy="96772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007" tIns="37502" rIns="75007" bIns="37502" rtlCol="0" anchor="ctr"/>
          <a:lstStyle/>
          <a:p>
            <a:pPr algn="ctr"/>
            <a:endParaRPr lang="pt-BR" sz="1625" dirty="0">
              <a:solidFill>
                <a:prstClr val="white"/>
              </a:solidFill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2340720" y="1669905"/>
            <a:ext cx="2097171" cy="765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7591" tIns="28796" rIns="57591" bIns="0">
            <a:spAutoFit/>
          </a:bodyPr>
          <a:lstStyle/>
          <a:p>
            <a:pPr algn="ctr" defTabSz="576127"/>
            <a:r>
              <a:rPr lang="pt-BR" sz="1197" dirty="0">
                <a:solidFill>
                  <a:srgbClr val="FF0000"/>
                </a:solidFill>
                <a:cs typeface="Times New Roman" pitchFamily="18" charset="0"/>
              </a:rPr>
              <a:t>GT adicional dimensionado em função do comportamento da carga e da geração eólica</a:t>
            </a:r>
          </a:p>
        </p:txBody>
      </p:sp>
      <p:cxnSp>
        <p:nvCxnSpPr>
          <p:cNvPr id="22" name="Conector reto 21"/>
          <p:cNvCxnSpPr/>
          <p:nvPr/>
        </p:nvCxnSpPr>
        <p:spPr>
          <a:xfrm>
            <a:off x="1820642" y="1573906"/>
            <a:ext cx="1567544" cy="0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"/>
          <p:cNvSpPr>
            <a:spLocks noChangeArrowheads="1"/>
          </p:cNvSpPr>
          <p:nvPr/>
        </p:nvSpPr>
        <p:spPr bwMode="auto">
          <a:xfrm>
            <a:off x="363197" y="1392464"/>
            <a:ext cx="2075611" cy="450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7591" tIns="28796" rIns="57591" bIns="0">
            <a:spAutoFit/>
          </a:bodyPr>
          <a:lstStyle/>
          <a:p>
            <a:pPr algn="ctr" defTabSz="576127"/>
            <a:r>
              <a:rPr lang="pt-BR" sz="1368" dirty="0">
                <a:solidFill>
                  <a:prstClr val="black"/>
                </a:solidFill>
                <a:cs typeface="Times New Roman" pitchFamily="18" charset="0"/>
              </a:rPr>
              <a:t>Demanda</a:t>
            </a:r>
          </a:p>
          <a:p>
            <a:pPr algn="ctr" defTabSz="576127"/>
            <a:r>
              <a:rPr lang="pt-BR" sz="1368" dirty="0">
                <a:solidFill>
                  <a:prstClr val="black"/>
                </a:solidFill>
                <a:cs typeface="Times New Roman" pitchFamily="18" charset="0"/>
              </a:rPr>
              <a:t>Horária</a:t>
            </a:r>
            <a:endParaRPr lang="pt-BR" sz="1625" dirty="0">
              <a:solidFill>
                <a:prstClr val="black"/>
              </a:solidFill>
              <a:cs typeface="Times New Roman" pitchFamily="18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2164616" y="4486706"/>
            <a:ext cx="297313" cy="4387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007" tIns="37502" rIns="75007" bIns="37502" rtlCol="0" anchor="ctr"/>
          <a:lstStyle/>
          <a:p>
            <a:pPr algn="ctr"/>
            <a:endParaRPr lang="pt-BR" sz="1625">
              <a:solidFill>
                <a:prstClr val="white"/>
              </a:solidFill>
            </a:endParaRPr>
          </a:p>
        </p:txBody>
      </p:sp>
      <p:sp>
        <p:nvSpPr>
          <p:cNvPr id="25" name="Rectangle 2"/>
          <p:cNvSpPr>
            <a:spLocks noChangeArrowheads="1"/>
          </p:cNvSpPr>
          <p:nvPr/>
        </p:nvSpPr>
        <p:spPr bwMode="auto">
          <a:xfrm>
            <a:off x="618185" y="4515177"/>
            <a:ext cx="1497731" cy="397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7591" tIns="28796" rIns="57591" bIns="0">
            <a:spAutoFit/>
          </a:bodyPr>
          <a:lstStyle/>
          <a:p>
            <a:pPr algn="ctr" defTabSz="576127"/>
            <a:r>
              <a:rPr lang="pt-BR" sz="1197" dirty="0">
                <a:solidFill>
                  <a:prstClr val="black"/>
                </a:solidFill>
                <a:cs typeface="Times New Roman" pitchFamily="18" charset="0"/>
              </a:rPr>
              <a:t>GT Ordem de </a:t>
            </a:r>
            <a:r>
              <a:rPr lang="pt-BR" sz="1197" dirty="0" smtClean="0">
                <a:solidFill>
                  <a:prstClr val="black"/>
                </a:solidFill>
                <a:cs typeface="Times New Roman" pitchFamily="18" charset="0"/>
              </a:rPr>
              <a:t>Mérito - DECOMP</a:t>
            </a:r>
            <a:endParaRPr lang="pt-BR" sz="1197" dirty="0">
              <a:solidFill>
                <a:prstClr val="black"/>
              </a:solidFill>
              <a:cs typeface="Times New Roman" pitchFamily="18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2168942" y="4931494"/>
            <a:ext cx="290286" cy="9447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007" tIns="37502" rIns="75007" bIns="37502" rtlCol="0" anchor="ctr"/>
          <a:lstStyle/>
          <a:p>
            <a:pPr algn="ctr"/>
            <a:endParaRPr lang="pt-BR" sz="1625">
              <a:solidFill>
                <a:prstClr val="white"/>
              </a:solidFill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2441547" y="4687206"/>
            <a:ext cx="931961" cy="581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7591" tIns="28796" rIns="57591" bIns="0">
            <a:spAutoFit/>
          </a:bodyPr>
          <a:lstStyle/>
          <a:p>
            <a:pPr algn="ctr" defTabSz="576127"/>
            <a:r>
              <a:rPr lang="pt-BR" sz="1197" dirty="0">
                <a:solidFill>
                  <a:srgbClr val="0000FF"/>
                </a:solidFill>
                <a:cs typeface="Times New Roman" pitchFamily="18" charset="0"/>
              </a:rPr>
              <a:t>Outras Hidráulicas NE</a:t>
            </a:r>
          </a:p>
        </p:txBody>
      </p:sp>
      <p:cxnSp>
        <p:nvCxnSpPr>
          <p:cNvPr id="28" name="Conector reto 27"/>
          <p:cNvCxnSpPr/>
          <p:nvPr/>
        </p:nvCxnSpPr>
        <p:spPr>
          <a:xfrm>
            <a:off x="1821517" y="2871697"/>
            <a:ext cx="1567544" cy="0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ector de seta reta 28"/>
          <p:cNvCxnSpPr/>
          <p:nvPr/>
        </p:nvCxnSpPr>
        <p:spPr>
          <a:xfrm flipV="1">
            <a:off x="2324640" y="1582362"/>
            <a:ext cx="0" cy="1289376"/>
          </a:xfrm>
          <a:prstGeom prst="straightConnector1">
            <a:avLst/>
          </a:prstGeom>
          <a:ln w="38100">
            <a:solidFill>
              <a:srgbClr val="FF000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2"/>
          <p:cNvSpPr>
            <a:spLocks noChangeArrowheads="1"/>
          </p:cNvSpPr>
          <p:nvPr/>
        </p:nvSpPr>
        <p:spPr bwMode="auto">
          <a:xfrm>
            <a:off x="556176" y="3772939"/>
            <a:ext cx="1497731" cy="213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7591" tIns="28796" rIns="57591" bIns="0">
            <a:spAutoFit/>
          </a:bodyPr>
          <a:lstStyle/>
          <a:p>
            <a:pPr algn="ctr" defTabSz="576127"/>
            <a:r>
              <a:rPr lang="pt-BR" sz="1197" dirty="0" smtClean="0">
                <a:solidFill>
                  <a:prstClr val="black"/>
                </a:solidFill>
                <a:cs typeface="Times New Roman" pitchFamily="18" charset="0"/>
              </a:rPr>
              <a:t>Previsão em D-1</a:t>
            </a:r>
            <a:endParaRPr lang="pt-BR" sz="1197" dirty="0">
              <a:solidFill>
                <a:prstClr val="black"/>
              </a:solidFill>
              <a:cs typeface="Times New Roman" pitchFamily="18" charset="0"/>
            </a:endParaRPr>
          </a:p>
        </p:txBody>
      </p:sp>
      <p:sp>
        <p:nvSpPr>
          <p:cNvPr id="3" name="Seta para a direita listrada 2"/>
          <p:cNvSpPr/>
          <p:nvPr/>
        </p:nvSpPr>
        <p:spPr>
          <a:xfrm>
            <a:off x="4469555" y="1899741"/>
            <a:ext cx="558316" cy="288032"/>
          </a:xfrm>
          <a:prstGeom prst="strip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CaixaDeTexto 3"/>
          <p:cNvSpPr txBox="1"/>
          <p:nvPr/>
        </p:nvSpPr>
        <p:spPr>
          <a:xfrm>
            <a:off x="5113606" y="1632234"/>
            <a:ext cx="20162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FF0000"/>
                </a:solidFill>
              </a:rPr>
              <a:t>Despacho Fora da Ordem de Mérito – “DFOM” 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34" name="Seta para a direita listrada 33"/>
          <p:cNvSpPr/>
          <p:nvPr/>
        </p:nvSpPr>
        <p:spPr>
          <a:xfrm>
            <a:off x="7226856" y="1884780"/>
            <a:ext cx="558316" cy="288032"/>
          </a:xfrm>
          <a:prstGeom prst="strip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5" name="CaixaDeTexto 34"/>
          <p:cNvSpPr txBox="1"/>
          <p:nvPr/>
        </p:nvSpPr>
        <p:spPr>
          <a:xfrm>
            <a:off x="7903244" y="1857718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FF0000"/>
                </a:solidFill>
              </a:rPr>
              <a:t>ESS</a:t>
            </a:r>
            <a:endParaRPr lang="pt-BR" dirty="0">
              <a:solidFill>
                <a:srgbClr val="FF0000"/>
              </a:solidFill>
            </a:endParaRPr>
          </a:p>
        </p:txBody>
      </p:sp>
      <p:cxnSp>
        <p:nvCxnSpPr>
          <p:cNvPr id="36" name="Conector reto 35"/>
          <p:cNvCxnSpPr/>
          <p:nvPr/>
        </p:nvCxnSpPr>
        <p:spPr>
          <a:xfrm flipV="1">
            <a:off x="363197" y="4472639"/>
            <a:ext cx="3272699" cy="42538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Elipse 1"/>
          <p:cNvSpPr/>
          <p:nvPr/>
        </p:nvSpPr>
        <p:spPr>
          <a:xfrm>
            <a:off x="7140073" y="1537608"/>
            <a:ext cx="1536383" cy="1030540"/>
          </a:xfrm>
          <a:prstGeom prst="ellipse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5355197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179512" y="132873"/>
            <a:ext cx="7743676" cy="460895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spcAft>
                <a:spcPts val="1026"/>
              </a:spcAft>
            </a:pPr>
            <a:r>
              <a:rPr lang="pt-BR" sz="2395" b="1" dirty="0" smtClean="0"/>
              <a:t>Por que CMO/PLD Horário?</a:t>
            </a:r>
            <a:endParaRPr lang="pt-BR" sz="2395" b="1" dirty="0"/>
          </a:p>
        </p:txBody>
      </p:sp>
      <p:sp>
        <p:nvSpPr>
          <p:cNvPr id="10" name="Retângulo 9"/>
          <p:cNvSpPr/>
          <p:nvPr/>
        </p:nvSpPr>
        <p:spPr>
          <a:xfrm>
            <a:off x="2693225" y="5029458"/>
            <a:ext cx="290286" cy="78869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007" tIns="37502" rIns="75007" bIns="37502" rtlCol="0" anchor="ctr"/>
          <a:lstStyle/>
          <a:p>
            <a:pPr algn="ctr"/>
            <a:endParaRPr lang="pt-BR" sz="1625">
              <a:solidFill>
                <a:prstClr val="white"/>
              </a:solidFill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900486" y="5146531"/>
            <a:ext cx="1788413" cy="581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7591" tIns="28796" rIns="57591" bIns="0">
            <a:spAutoFit/>
          </a:bodyPr>
          <a:lstStyle/>
          <a:p>
            <a:pPr algn="ctr" defTabSz="576127"/>
            <a:r>
              <a:rPr lang="pt-BR" sz="1197" dirty="0">
                <a:solidFill>
                  <a:prstClr val="black"/>
                </a:solidFill>
                <a:cs typeface="Times New Roman" pitchFamily="18" charset="0"/>
              </a:rPr>
              <a:t>Minimização da Defluência no Rio</a:t>
            </a:r>
          </a:p>
          <a:p>
            <a:pPr algn="ctr" defTabSz="576127"/>
            <a:r>
              <a:rPr lang="pt-BR" sz="1197" dirty="0">
                <a:solidFill>
                  <a:prstClr val="black"/>
                </a:solidFill>
                <a:cs typeface="Times New Roman" pitchFamily="18" charset="0"/>
              </a:rPr>
              <a:t>São Francisco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2693487" y="3600237"/>
            <a:ext cx="290286" cy="872402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007" tIns="37502" rIns="75007" bIns="37502" rtlCol="0" anchor="ctr"/>
          <a:lstStyle/>
          <a:p>
            <a:pPr algn="ctr"/>
            <a:endParaRPr lang="pt-BR" sz="1625">
              <a:solidFill>
                <a:prstClr val="white"/>
              </a:solidFill>
            </a:endParaRPr>
          </a:p>
        </p:txBody>
      </p:sp>
      <p:sp>
        <p:nvSpPr>
          <p:cNvPr id="18" name="Rectangle 2"/>
          <p:cNvSpPr>
            <a:spLocks noChangeArrowheads="1"/>
          </p:cNvSpPr>
          <p:nvPr/>
        </p:nvSpPr>
        <p:spPr bwMode="auto">
          <a:xfrm>
            <a:off x="2981229" y="3907972"/>
            <a:ext cx="620919" cy="213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7591" tIns="28796" rIns="57591" bIns="0">
            <a:spAutoFit/>
          </a:bodyPr>
          <a:lstStyle/>
          <a:p>
            <a:pPr algn="r" defTabSz="576127"/>
            <a:r>
              <a:rPr lang="pt-BR" sz="1197" dirty="0">
                <a:solidFill>
                  <a:prstClr val="black"/>
                </a:solidFill>
                <a:cs typeface="Times New Roman" pitchFamily="18" charset="0"/>
              </a:rPr>
              <a:t>Eólica</a:t>
            </a:r>
          </a:p>
        </p:txBody>
      </p:sp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2963091" y="3071730"/>
            <a:ext cx="611069" cy="213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7591" tIns="28796" rIns="57591" bIns="0">
            <a:spAutoFit/>
          </a:bodyPr>
          <a:lstStyle/>
          <a:p>
            <a:pPr algn="ctr" defTabSz="576127"/>
            <a:r>
              <a:rPr lang="pt-BR" sz="1197" dirty="0">
                <a:solidFill>
                  <a:prstClr val="black"/>
                </a:solidFill>
                <a:cs typeface="Times New Roman" pitchFamily="18" charset="0"/>
              </a:rPr>
              <a:t>RNE</a:t>
            </a:r>
          </a:p>
        </p:txBody>
      </p:sp>
      <p:sp>
        <p:nvSpPr>
          <p:cNvPr id="20" name="Retângulo 19"/>
          <p:cNvSpPr/>
          <p:nvPr/>
        </p:nvSpPr>
        <p:spPr>
          <a:xfrm>
            <a:off x="2692412" y="2624158"/>
            <a:ext cx="290286" cy="96772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007" tIns="37502" rIns="75007" bIns="37502" rtlCol="0" anchor="ctr"/>
          <a:lstStyle/>
          <a:p>
            <a:pPr algn="ctr"/>
            <a:endParaRPr lang="pt-BR" sz="1625" dirty="0">
              <a:solidFill>
                <a:prstClr val="white"/>
              </a:solidFill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2865003" y="1669905"/>
            <a:ext cx="2097171" cy="765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7591" tIns="28796" rIns="57591" bIns="0">
            <a:spAutoFit/>
          </a:bodyPr>
          <a:lstStyle/>
          <a:p>
            <a:pPr algn="ctr" defTabSz="576127"/>
            <a:r>
              <a:rPr lang="pt-BR" sz="1197" dirty="0">
                <a:solidFill>
                  <a:srgbClr val="FF0000"/>
                </a:solidFill>
                <a:cs typeface="Times New Roman" pitchFamily="18" charset="0"/>
              </a:rPr>
              <a:t>GT adicional dimensionado em função do comportamento da carga e da geração eólica</a:t>
            </a:r>
          </a:p>
        </p:txBody>
      </p:sp>
      <p:cxnSp>
        <p:nvCxnSpPr>
          <p:cNvPr id="22" name="Conector reto 21"/>
          <p:cNvCxnSpPr/>
          <p:nvPr/>
        </p:nvCxnSpPr>
        <p:spPr>
          <a:xfrm>
            <a:off x="2344925" y="1573906"/>
            <a:ext cx="1567544" cy="0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"/>
          <p:cNvSpPr>
            <a:spLocks noChangeArrowheads="1"/>
          </p:cNvSpPr>
          <p:nvPr/>
        </p:nvSpPr>
        <p:spPr bwMode="auto">
          <a:xfrm>
            <a:off x="887480" y="1392464"/>
            <a:ext cx="2075611" cy="450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7591" tIns="28796" rIns="57591" bIns="0">
            <a:spAutoFit/>
          </a:bodyPr>
          <a:lstStyle/>
          <a:p>
            <a:pPr algn="ctr" defTabSz="576127"/>
            <a:r>
              <a:rPr lang="pt-BR" sz="1368" dirty="0">
                <a:solidFill>
                  <a:prstClr val="black"/>
                </a:solidFill>
                <a:cs typeface="Times New Roman" pitchFamily="18" charset="0"/>
              </a:rPr>
              <a:t>Demanda</a:t>
            </a:r>
          </a:p>
          <a:p>
            <a:pPr algn="ctr" defTabSz="576127"/>
            <a:r>
              <a:rPr lang="pt-BR" sz="1368" dirty="0">
                <a:solidFill>
                  <a:prstClr val="black"/>
                </a:solidFill>
                <a:cs typeface="Times New Roman" pitchFamily="18" charset="0"/>
              </a:rPr>
              <a:t>Horária</a:t>
            </a:r>
            <a:endParaRPr lang="pt-BR" sz="1625" dirty="0">
              <a:solidFill>
                <a:prstClr val="black"/>
              </a:solidFill>
              <a:cs typeface="Times New Roman" pitchFamily="18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2688899" y="4486706"/>
            <a:ext cx="297313" cy="4387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007" tIns="37502" rIns="75007" bIns="37502" rtlCol="0" anchor="ctr"/>
          <a:lstStyle/>
          <a:p>
            <a:pPr algn="ctr"/>
            <a:endParaRPr lang="pt-BR" sz="1625">
              <a:solidFill>
                <a:prstClr val="white"/>
              </a:solidFill>
            </a:endParaRPr>
          </a:p>
        </p:txBody>
      </p:sp>
      <p:sp>
        <p:nvSpPr>
          <p:cNvPr id="25" name="Rectangle 2"/>
          <p:cNvSpPr>
            <a:spLocks noChangeArrowheads="1"/>
          </p:cNvSpPr>
          <p:nvPr/>
        </p:nvSpPr>
        <p:spPr bwMode="auto">
          <a:xfrm>
            <a:off x="1142468" y="4515177"/>
            <a:ext cx="1497731" cy="397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7591" tIns="28796" rIns="57591" bIns="0">
            <a:spAutoFit/>
          </a:bodyPr>
          <a:lstStyle/>
          <a:p>
            <a:pPr algn="ctr" defTabSz="576127"/>
            <a:r>
              <a:rPr lang="pt-BR" sz="1197" dirty="0">
                <a:solidFill>
                  <a:prstClr val="black"/>
                </a:solidFill>
                <a:cs typeface="Times New Roman" pitchFamily="18" charset="0"/>
              </a:rPr>
              <a:t>GT Ordem de Mérito</a:t>
            </a:r>
          </a:p>
        </p:txBody>
      </p:sp>
      <p:sp>
        <p:nvSpPr>
          <p:cNvPr id="26" name="Retângulo 25"/>
          <p:cNvSpPr/>
          <p:nvPr/>
        </p:nvSpPr>
        <p:spPr>
          <a:xfrm>
            <a:off x="2693225" y="4931494"/>
            <a:ext cx="290286" cy="9447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007" tIns="37502" rIns="75007" bIns="37502" rtlCol="0" anchor="ctr"/>
          <a:lstStyle/>
          <a:p>
            <a:pPr algn="ctr"/>
            <a:endParaRPr lang="pt-BR" sz="1625">
              <a:solidFill>
                <a:prstClr val="white"/>
              </a:solidFill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2965830" y="4687206"/>
            <a:ext cx="931961" cy="581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7591" tIns="28796" rIns="57591" bIns="0">
            <a:spAutoFit/>
          </a:bodyPr>
          <a:lstStyle/>
          <a:p>
            <a:pPr algn="ctr" defTabSz="576127"/>
            <a:r>
              <a:rPr lang="pt-BR" sz="1197" dirty="0">
                <a:solidFill>
                  <a:srgbClr val="0000FF"/>
                </a:solidFill>
                <a:cs typeface="Times New Roman" pitchFamily="18" charset="0"/>
              </a:rPr>
              <a:t>Outras Hidráulicas NE</a:t>
            </a:r>
          </a:p>
        </p:txBody>
      </p:sp>
      <p:cxnSp>
        <p:nvCxnSpPr>
          <p:cNvPr id="28" name="Conector reto 27"/>
          <p:cNvCxnSpPr/>
          <p:nvPr/>
        </p:nvCxnSpPr>
        <p:spPr>
          <a:xfrm>
            <a:off x="2345800" y="2871697"/>
            <a:ext cx="1567544" cy="0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ector de seta reta 28"/>
          <p:cNvCxnSpPr/>
          <p:nvPr/>
        </p:nvCxnSpPr>
        <p:spPr>
          <a:xfrm flipV="1">
            <a:off x="2848923" y="1582362"/>
            <a:ext cx="0" cy="1289376"/>
          </a:xfrm>
          <a:prstGeom prst="straightConnector1">
            <a:avLst/>
          </a:prstGeom>
          <a:ln w="38100">
            <a:solidFill>
              <a:srgbClr val="FF000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eta para a direita 1"/>
          <p:cNvSpPr/>
          <p:nvPr/>
        </p:nvSpPr>
        <p:spPr>
          <a:xfrm rot="8917288">
            <a:off x="5123580" y="1674188"/>
            <a:ext cx="492669" cy="333353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0" name="Seta para a direita 29"/>
          <p:cNvSpPr/>
          <p:nvPr/>
        </p:nvSpPr>
        <p:spPr>
          <a:xfrm rot="2970380">
            <a:off x="2193547" y="3731311"/>
            <a:ext cx="492669" cy="296209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1" name="Rectangle 2"/>
          <p:cNvSpPr>
            <a:spLocks noChangeArrowheads="1"/>
          </p:cNvSpPr>
          <p:nvPr/>
        </p:nvSpPr>
        <p:spPr bwMode="auto">
          <a:xfrm>
            <a:off x="5749182" y="1518472"/>
            <a:ext cx="3310730" cy="71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614" tIns="23808" rIns="47614" bIns="0">
            <a:spAutoFit/>
          </a:bodyPr>
          <a:lstStyle/>
          <a:p>
            <a:pPr defTabSz="476304">
              <a:lnSpc>
                <a:spcPts val="1817"/>
              </a:lnSpc>
            </a:pPr>
            <a:r>
              <a:rPr lang="pt-BR" sz="1539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Oportunidade para Participação da Demanda </a:t>
            </a:r>
            <a:r>
              <a:rPr lang="pt-BR" sz="1539" dirty="0">
                <a:solidFill>
                  <a:srgbClr val="3333FF"/>
                </a:solidFill>
                <a:latin typeface="Arial"/>
                <a:cs typeface="Arial"/>
                <a:sym typeface="Wingdings" panose="05000000000000000000" pitchFamily="2" charset="2"/>
              </a:rPr>
              <a:t> redução da </a:t>
            </a:r>
            <a:r>
              <a:rPr lang="pt-BR" sz="1539" dirty="0" smtClean="0">
                <a:solidFill>
                  <a:srgbClr val="3333FF"/>
                </a:solidFill>
                <a:latin typeface="Arial"/>
                <a:cs typeface="Arial"/>
                <a:sym typeface="Wingdings" panose="05000000000000000000" pitchFamily="2" charset="2"/>
              </a:rPr>
              <a:t>GT na Ponta</a:t>
            </a:r>
            <a:endParaRPr lang="pt-BR" sz="1539" dirty="0">
              <a:solidFill>
                <a:srgbClr val="3333FF"/>
              </a:solidFill>
              <a:latin typeface="Arial"/>
              <a:cs typeface="Arial"/>
            </a:endParaRPr>
          </a:p>
        </p:txBody>
      </p:sp>
      <p:sp>
        <p:nvSpPr>
          <p:cNvPr id="32" name="Rectangle 2"/>
          <p:cNvSpPr>
            <a:spLocks noChangeArrowheads="1"/>
          </p:cNvSpPr>
          <p:nvPr/>
        </p:nvSpPr>
        <p:spPr bwMode="auto">
          <a:xfrm>
            <a:off x="142640" y="2834778"/>
            <a:ext cx="2045973" cy="1178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614" tIns="23808" rIns="47614" bIns="0">
            <a:spAutoFit/>
          </a:bodyPr>
          <a:lstStyle/>
          <a:p>
            <a:pPr defTabSz="476304">
              <a:lnSpc>
                <a:spcPts val="1817"/>
              </a:lnSpc>
            </a:pPr>
            <a:r>
              <a:rPr lang="pt-BR" sz="1368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Oportunidade para</a:t>
            </a:r>
          </a:p>
          <a:p>
            <a:pPr defTabSz="476304">
              <a:lnSpc>
                <a:spcPts val="1817"/>
              </a:lnSpc>
            </a:pPr>
            <a:r>
              <a:rPr lang="pt-BR" sz="1368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Participação da Demanda </a:t>
            </a:r>
            <a:r>
              <a:rPr lang="pt-BR" sz="1368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  <a:sym typeface="Wingdings" panose="05000000000000000000" pitchFamily="2" charset="2"/>
              </a:rPr>
              <a:t> </a:t>
            </a:r>
            <a:r>
              <a:rPr lang="pt-BR" sz="1368" dirty="0">
                <a:solidFill>
                  <a:srgbClr val="3333FF"/>
                </a:solidFill>
                <a:latin typeface="Arial"/>
                <a:cs typeface="Arial"/>
                <a:sym typeface="Wingdings" panose="05000000000000000000" pitchFamily="2" charset="2"/>
              </a:rPr>
              <a:t>variação da produção </a:t>
            </a:r>
            <a:r>
              <a:rPr lang="pt-BR" sz="1368" dirty="0" smtClean="0">
                <a:solidFill>
                  <a:srgbClr val="3333FF"/>
                </a:solidFill>
                <a:latin typeface="Arial"/>
                <a:cs typeface="Arial"/>
                <a:sym typeface="Wingdings" panose="05000000000000000000" pitchFamily="2" charset="2"/>
              </a:rPr>
              <a:t>eólica</a:t>
            </a:r>
          </a:p>
          <a:p>
            <a:pPr defTabSz="476304">
              <a:lnSpc>
                <a:spcPts val="1817"/>
              </a:lnSpc>
            </a:pPr>
            <a:r>
              <a:rPr lang="pt-BR" sz="1368" dirty="0" smtClean="0">
                <a:solidFill>
                  <a:srgbClr val="3333FF"/>
                </a:solidFill>
                <a:latin typeface="Arial"/>
                <a:cs typeface="Arial"/>
                <a:sym typeface="Wingdings" panose="05000000000000000000" pitchFamily="2" charset="2"/>
              </a:rPr>
              <a:t>ou Térmicas Flexíveis</a:t>
            </a:r>
            <a:endParaRPr lang="pt-BR" sz="1368" dirty="0">
              <a:solidFill>
                <a:srgbClr val="3333FF"/>
              </a:solidFill>
              <a:latin typeface="Arial"/>
              <a:cs typeface="Arial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072820" y="3436343"/>
            <a:ext cx="25874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Além de outros Serviços Ancilares</a:t>
            </a:r>
            <a:endParaRPr lang="pt-BR" dirty="0"/>
          </a:p>
        </p:txBody>
      </p:sp>
      <p:cxnSp>
        <p:nvCxnSpPr>
          <p:cNvPr id="33" name="Conector reto 32"/>
          <p:cNvCxnSpPr/>
          <p:nvPr/>
        </p:nvCxnSpPr>
        <p:spPr>
          <a:xfrm flipV="1">
            <a:off x="683568" y="4470657"/>
            <a:ext cx="4104456" cy="44520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6844811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343" y="2874678"/>
            <a:ext cx="6237660" cy="3615524"/>
          </a:xfrm>
          <a:prstGeom prst="rect">
            <a:avLst/>
          </a:prstGeom>
        </p:spPr>
      </p:pic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-24825" y="-27384"/>
            <a:ext cx="9144000" cy="5373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>
              <a:lnSpc>
                <a:spcPct val="150000"/>
              </a:lnSpc>
              <a:defRPr sz="2200" b="1">
                <a:solidFill>
                  <a:prstClr val="black"/>
                </a:solidFill>
              </a:defRPr>
            </a:lvl1pPr>
          </a:lstStyle>
          <a:p>
            <a:r>
              <a:rPr lang="pt-BR" dirty="0" smtClean="0"/>
              <a:t>PMO Novembro/17 – Revisão 1 (DFOM - Média Semanal)</a:t>
            </a:r>
            <a:endParaRPr lang="pt-BR" dirty="0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101" y="614754"/>
            <a:ext cx="5666145" cy="186108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80588" y="2510320"/>
            <a:ext cx="57331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Geração Térmica Programada – PMO </a:t>
            </a:r>
            <a:r>
              <a:rPr lang="pt-BR" b="1" dirty="0" err="1" smtClean="0"/>
              <a:t>Nov</a:t>
            </a:r>
            <a:r>
              <a:rPr lang="pt-BR" b="1" dirty="0" smtClean="0"/>
              <a:t>/17 Rev.1</a:t>
            </a:r>
            <a:endParaRPr lang="pt-BR" b="1" dirty="0"/>
          </a:p>
        </p:txBody>
      </p:sp>
      <p:sp>
        <p:nvSpPr>
          <p:cNvPr id="4" name="Elipse 3"/>
          <p:cNvSpPr/>
          <p:nvPr/>
        </p:nvSpPr>
        <p:spPr>
          <a:xfrm>
            <a:off x="3347864" y="5589240"/>
            <a:ext cx="586735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Elipse 7"/>
          <p:cNvSpPr/>
          <p:nvPr/>
        </p:nvSpPr>
        <p:spPr>
          <a:xfrm>
            <a:off x="4211960" y="5562358"/>
            <a:ext cx="586735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/>
          <p:cNvSpPr/>
          <p:nvPr/>
        </p:nvSpPr>
        <p:spPr>
          <a:xfrm>
            <a:off x="5148064" y="5562358"/>
            <a:ext cx="586735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Elipse 9"/>
          <p:cNvSpPr/>
          <p:nvPr/>
        </p:nvSpPr>
        <p:spPr>
          <a:xfrm>
            <a:off x="6036322" y="5560891"/>
            <a:ext cx="586735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Elipse 10"/>
          <p:cNvSpPr/>
          <p:nvPr/>
        </p:nvSpPr>
        <p:spPr>
          <a:xfrm>
            <a:off x="6924581" y="5562358"/>
            <a:ext cx="586735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Seta para a direita 12"/>
          <p:cNvSpPr/>
          <p:nvPr/>
        </p:nvSpPr>
        <p:spPr>
          <a:xfrm>
            <a:off x="929296" y="5481916"/>
            <a:ext cx="618368" cy="44598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1414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343" y="2852936"/>
            <a:ext cx="6237662" cy="3615525"/>
          </a:xfrm>
          <a:prstGeom prst="rect">
            <a:avLst/>
          </a:prstGeom>
        </p:spPr>
      </p:pic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-24825" y="-27384"/>
            <a:ext cx="914400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>
              <a:lnSpc>
                <a:spcPct val="150000"/>
              </a:lnSpc>
              <a:defRPr sz="2200" b="1">
                <a:solidFill>
                  <a:prstClr val="black"/>
                </a:solidFill>
              </a:defRPr>
            </a:lvl1pPr>
          </a:lstStyle>
          <a:p>
            <a:r>
              <a:rPr lang="pt-BR" dirty="0" smtClean="0"/>
              <a:t>PMO Novembro/17 – Revisão </a:t>
            </a:r>
            <a:r>
              <a:rPr lang="pt-BR" dirty="0"/>
              <a:t>1 (Maior Valor de </a:t>
            </a:r>
            <a:r>
              <a:rPr lang="pt-BR" dirty="0" smtClean="0"/>
              <a:t>DFOM</a:t>
            </a:r>
            <a:r>
              <a:rPr lang="pt-BR" dirty="0"/>
              <a:t>)</a:t>
            </a: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102" y="622516"/>
            <a:ext cx="5666145" cy="186108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140072" y="2502772"/>
            <a:ext cx="48142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Geração Térmica Programada - 10/11/2017</a:t>
            </a:r>
            <a:endParaRPr lang="pt-BR" b="1" dirty="0"/>
          </a:p>
        </p:txBody>
      </p:sp>
      <p:sp>
        <p:nvSpPr>
          <p:cNvPr id="6" name="Elipse 5"/>
          <p:cNvSpPr/>
          <p:nvPr/>
        </p:nvSpPr>
        <p:spPr>
          <a:xfrm>
            <a:off x="3347864" y="5517232"/>
            <a:ext cx="586735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Elipse 6"/>
          <p:cNvSpPr/>
          <p:nvPr/>
        </p:nvSpPr>
        <p:spPr>
          <a:xfrm>
            <a:off x="4211960" y="5517232"/>
            <a:ext cx="586735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Elipse 7"/>
          <p:cNvSpPr/>
          <p:nvPr/>
        </p:nvSpPr>
        <p:spPr>
          <a:xfrm>
            <a:off x="5148064" y="5517232"/>
            <a:ext cx="586735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/>
          <p:cNvSpPr/>
          <p:nvPr/>
        </p:nvSpPr>
        <p:spPr>
          <a:xfrm>
            <a:off x="6036322" y="5517232"/>
            <a:ext cx="586735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Elipse 9"/>
          <p:cNvSpPr/>
          <p:nvPr/>
        </p:nvSpPr>
        <p:spPr>
          <a:xfrm>
            <a:off x="6924581" y="5517232"/>
            <a:ext cx="586735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Seta para a direita 10"/>
          <p:cNvSpPr/>
          <p:nvPr/>
        </p:nvSpPr>
        <p:spPr>
          <a:xfrm>
            <a:off x="929296" y="5481916"/>
            <a:ext cx="618368" cy="44598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0594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sz="quarter" idx="20"/>
          </p:nvPr>
        </p:nvSpPr>
        <p:spPr>
          <a:xfrm>
            <a:off x="6983761" y="2780928"/>
            <a:ext cx="2160239" cy="1505841"/>
          </a:xfrm>
        </p:spPr>
        <p:txBody>
          <a:bodyPr>
            <a:normAutofit/>
          </a:bodyPr>
          <a:lstStyle/>
          <a:p>
            <a:r>
              <a:rPr lang="pt-BR" sz="2400" dirty="0" smtClean="0"/>
              <a:t>Antecedentes</a:t>
            </a:r>
          </a:p>
          <a:p>
            <a:r>
              <a:rPr lang="pt-BR" sz="2400" dirty="0" smtClean="0"/>
              <a:t>Regulatórios</a:t>
            </a:r>
            <a:endParaRPr lang="pt-BR" sz="2400" dirty="0"/>
          </a:p>
        </p:txBody>
      </p:sp>
      <p:sp>
        <p:nvSpPr>
          <p:cNvPr id="10" name="Espaço Reservado para Texto 9"/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Espaço Reservado para Texto 10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9810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4"/>
          <p:cNvSpPr txBox="1">
            <a:spLocks/>
          </p:cNvSpPr>
          <p:nvPr/>
        </p:nvSpPr>
        <p:spPr bwMode="auto">
          <a:xfrm>
            <a:off x="107504" y="21162"/>
            <a:ext cx="6044666" cy="548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258888" indent="-1258888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1165225" indent="-1165225" eaLnBrk="1" hangingPunct="1">
              <a:spcBef>
                <a:spcPct val="0"/>
              </a:spcBef>
              <a:buFontTx/>
              <a:buNone/>
            </a:pPr>
            <a:r>
              <a:rPr lang="pt-BR" altLang="pt-BR" sz="2400" b="1" dirty="0" smtClean="0"/>
              <a:t>Fatos &amp; Fatos</a:t>
            </a:r>
            <a:endParaRPr lang="pt-BR" altLang="pt-BR" sz="2400" b="1" dirty="0"/>
          </a:p>
        </p:txBody>
      </p:sp>
      <p:sp>
        <p:nvSpPr>
          <p:cNvPr id="19" name="Título 4"/>
          <p:cNvSpPr txBox="1">
            <a:spLocks/>
          </p:cNvSpPr>
          <p:nvPr/>
        </p:nvSpPr>
        <p:spPr>
          <a:xfrm>
            <a:off x="393409" y="548680"/>
            <a:ext cx="8353176" cy="5454777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5188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0373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65563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0751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355600" lvl="1" algn="just">
              <a:spcAft>
                <a:spcPts val="300"/>
              </a:spcAft>
              <a:defRPr/>
            </a:pPr>
            <a:endParaRPr lang="pt-BR" sz="1400" dirty="0">
              <a:solidFill>
                <a:prstClr val="black"/>
              </a:solidFill>
            </a:endParaRPr>
          </a:p>
          <a:p>
            <a:pPr marL="285750" indent="-285750" algn="just">
              <a:spcAft>
                <a:spcPts val="300"/>
              </a:spcAft>
              <a:buFont typeface="Wingdings" panose="05000000000000000000" pitchFamily="2" charset="2"/>
              <a:buChar char="§"/>
              <a:defRPr/>
            </a:pPr>
            <a:r>
              <a:rPr lang="pt-BR" sz="1600" b="1" dirty="0"/>
              <a:t>CPAMP - Comissão Permanente para Análise de Metodologias e Programas Computacionais do Setor </a:t>
            </a:r>
            <a:r>
              <a:rPr lang="pt-BR" sz="1600" b="1" dirty="0" smtClean="0"/>
              <a:t>Elétrico:</a:t>
            </a:r>
          </a:p>
          <a:p>
            <a:pPr marL="355600" lvl="1" algn="just">
              <a:spcAft>
                <a:spcPts val="300"/>
              </a:spcAft>
              <a:defRPr/>
            </a:pPr>
            <a:r>
              <a:rPr lang="pt-BR" sz="1600" dirty="0" smtClean="0">
                <a:solidFill>
                  <a:prstClr val="black"/>
                </a:solidFill>
              </a:rPr>
              <a:t>Reunião de </a:t>
            </a:r>
            <a:r>
              <a:rPr lang="pt-BR" sz="1600" dirty="0" smtClean="0"/>
              <a:t>27/07/2017</a:t>
            </a:r>
            <a:r>
              <a:rPr lang="pt-BR" sz="1600" dirty="0">
                <a:solidFill>
                  <a:prstClr val="black"/>
                </a:solidFill>
              </a:rPr>
              <a:t>: </a:t>
            </a:r>
            <a:endParaRPr lang="pt-BR" sz="1600" dirty="0" smtClean="0">
              <a:solidFill>
                <a:prstClr val="black"/>
              </a:solidFill>
            </a:endParaRPr>
          </a:p>
          <a:p>
            <a:pPr marL="355600" lvl="1" algn="just">
              <a:spcAft>
                <a:spcPts val="300"/>
              </a:spcAft>
              <a:defRPr/>
            </a:pPr>
            <a:endParaRPr lang="pt-BR" sz="1600" dirty="0" smtClean="0">
              <a:solidFill>
                <a:prstClr val="black"/>
              </a:solidFill>
            </a:endParaRPr>
          </a:p>
          <a:p>
            <a:pPr marL="355600" lvl="1" algn="just">
              <a:spcAft>
                <a:spcPts val="300"/>
              </a:spcAft>
              <a:defRPr/>
            </a:pPr>
            <a:r>
              <a:rPr lang="pt-BR" sz="1600" dirty="0" smtClean="0">
                <a:solidFill>
                  <a:prstClr val="black"/>
                </a:solidFill>
              </a:rPr>
              <a:t>“... A </a:t>
            </a:r>
            <a:r>
              <a:rPr lang="pt-BR" sz="1600" dirty="0">
                <a:solidFill>
                  <a:prstClr val="black"/>
                </a:solidFill>
              </a:rPr>
              <a:t>plenária da CPAMP aprovou a </a:t>
            </a:r>
            <a:r>
              <a:rPr lang="pt-BR" sz="1600" dirty="0">
                <a:solidFill>
                  <a:srgbClr val="3333FF"/>
                </a:solidFill>
              </a:rPr>
              <a:t>criação </a:t>
            </a:r>
            <a:r>
              <a:rPr lang="pt-BR" sz="1600" dirty="0" smtClean="0">
                <a:solidFill>
                  <a:srgbClr val="3333FF"/>
                </a:solidFill>
              </a:rPr>
              <a:t>de um subgrupo (SGOP), </a:t>
            </a:r>
            <a:r>
              <a:rPr lang="pt-BR" sz="1600" dirty="0">
                <a:solidFill>
                  <a:srgbClr val="3333FF"/>
                </a:solidFill>
              </a:rPr>
              <a:t>sob coordenação do ONS e </a:t>
            </a:r>
            <a:r>
              <a:rPr lang="pt-BR" sz="1600" dirty="0" smtClean="0">
                <a:solidFill>
                  <a:srgbClr val="3333FF"/>
                </a:solidFill>
              </a:rPr>
              <a:t>da CCEE</a:t>
            </a:r>
            <a:r>
              <a:rPr lang="pt-BR" sz="1600" dirty="0">
                <a:solidFill>
                  <a:srgbClr val="3333FF"/>
                </a:solidFill>
              </a:rPr>
              <a:t>, para conduzir os estudos de implantação do DESSEM. O </a:t>
            </a:r>
            <a:r>
              <a:rPr lang="pt-BR" sz="1600" dirty="0" smtClean="0">
                <a:solidFill>
                  <a:srgbClr val="3333FF"/>
                </a:solidFill>
              </a:rPr>
              <a:t>subgrupo desenvolverá </a:t>
            </a:r>
            <a:r>
              <a:rPr lang="pt-BR" sz="1600" dirty="0">
                <a:solidFill>
                  <a:srgbClr val="3333FF"/>
                </a:solidFill>
              </a:rPr>
              <a:t>cronograma de trabalho, com foco na adoção operacional do modelo </a:t>
            </a:r>
            <a:r>
              <a:rPr lang="pt-BR" sz="1600" dirty="0" smtClean="0">
                <a:solidFill>
                  <a:srgbClr val="3333FF"/>
                </a:solidFill>
              </a:rPr>
              <a:t>a partir </a:t>
            </a:r>
            <a:r>
              <a:rPr lang="pt-BR" sz="1600" dirty="0">
                <a:solidFill>
                  <a:srgbClr val="3333FF"/>
                </a:solidFill>
              </a:rPr>
              <a:t>de 2019</a:t>
            </a:r>
            <a:r>
              <a:rPr lang="pt-BR" sz="1600" dirty="0">
                <a:solidFill>
                  <a:prstClr val="black"/>
                </a:solidFill>
              </a:rPr>
              <a:t>.</a:t>
            </a:r>
          </a:p>
          <a:p>
            <a:pPr marL="355600" lvl="1" algn="just">
              <a:spcAft>
                <a:spcPts val="300"/>
              </a:spcAft>
              <a:defRPr/>
            </a:pPr>
            <a:r>
              <a:rPr lang="pt-BR" sz="1600" dirty="0" smtClean="0">
                <a:solidFill>
                  <a:prstClr val="black"/>
                </a:solidFill>
              </a:rPr>
              <a:t>A </a:t>
            </a:r>
            <a:r>
              <a:rPr lang="pt-BR" sz="1600" dirty="0">
                <a:solidFill>
                  <a:prstClr val="black"/>
                </a:solidFill>
              </a:rPr>
              <a:t>plenária da CPAMP aprovou a priorização de trabalhos do GT Metodologias</a:t>
            </a:r>
            <a:r>
              <a:rPr lang="pt-BR" sz="1600" dirty="0" smtClean="0">
                <a:solidFill>
                  <a:prstClr val="black"/>
                </a:solidFill>
              </a:rPr>
              <a:t>, focando </a:t>
            </a:r>
            <a:r>
              <a:rPr lang="pt-BR" sz="1600" dirty="0">
                <a:solidFill>
                  <a:prstClr val="black"/>
                </a:solidFill>
              </a:rPr>
              <a:t>nos temas para implantação em 2019, o que exige aprovação até 31/7/2018</a:t>
            </a:r>
            <a:r>
              <a:rPr lang="pt-BR" sz="1600" dirty="0" smtClean="0">
                <a:solidFill>
                  <a:prstClr val="black"/>
                </a:solidFill>
              </a:rPr>
              <a:t>, com </a:t>
            </a:r>
            <a:r>
              <a:rPr lang="pt-BR" sz="1600" dirty="0">
                <a:solidFill>
                  <a:prstClr val="black"/>
                </a:solidFill>
              </a:rPr>
              <a:t>a seguinte hierarquização: (1) DESSEM; </a:t>
            </a:r>
            <a:r>
              <a:rPr lang="pt-BR" sz="1600" dirty="0" smtClean="0">
                <a:solidFill>
                  <a:prstClr val="black"/>
                </a:solidFill>
              </a:rPr>
              <a:t>...”</a:t>
            </a:r>
          </a:p>
          <a:p>
            <a:pPr marL="355600" lvl="1" algn="just">
              <a:spcAft>
                <a:spcPts val="300"/>
              </a:spcAft>
              <a:defRPr/>
            </a:pPr>
            <a:endParaRPr lang="pt-BR" sz="1600" dirty="0">
              <a:solidFill>
                <a:prstClr val="black"/>
              </a:solidFill>
              <a:sym typeface="Wingdings" panose="05000000000000000000" pitchFamily="2" charset="2"/>
            </a:endParaRPr>
          </a:p>
          <a:p>
            <a:pPr marL="285750" indent="-285750" algn="just">
              <a:spcAft>
                <a:spcPts val="300"/>
              </a:spcAft>
              <a:buFont typeface="Wingdings" panose="05000000000000000000" pitchFamily="2" charset="2"/>
              <a:buChar char="§"/>
              <a:defRPr/>
            </a:pPr>
            <a:r>
              <a:rPr lang="pt-BR" sz="1600" b="1" dirty="0" smtClean="0">
                <a:solidFill>
                  <a:srgbClr val="FF0000"/>
                </a:solidFill>
              </a:rPr>
              <a:t>SGOP:</a:t>
            </a:r>
            <a:endParaRPr lang="pt-BR" sz="1600" b="1" dirty="0">
              <a:solidFill>
                <a:srgbClr val="FF0000"/>
              </a:solidFill>
            </a:endParaRPr>
          </a:p>
          <a:p>
            <a:pPr marL="355600" lvl="1" algn="just">
              <a:spcAft>
                <a:spcPts val="300"/>
              </a:spcAft>
              <a:defRPr/>
            </a:pPr>
            <a:r>
              <a:rPr lang="pt-BR" sz="1600" dirty="0" smtClean="0">
                <a:solidFill>
                  <a:prstClr val="black"/>
                </a:solidFill>
              </a:rPr>
              <a:t>Três reuniões realizadas, a quarta </a:t>
            </a:r>
            <a:r>
              <a:rPr lang="pt-BR" sz="1600" dirty="0" smtClean="0">
                <a:solidFill>
                  <a:prstClr val="black"/>
                </a:solidFill>
              </a:rPr>
              <a:t>foi 11/12/2017</a:t>
            </a:r>
            <a:endParaRPr lang="pt-BR" sz="1600" dirty="0" smtClean="0">
              <a:solidFill>
                <a:prstClr val="black"/>
              </a:solidFill>
            </a:endParaRPr>
          </a:p>
          <a:p>
            <a:pPr marL="355600" lvl="1" algn="just">
              <a:spcAft>
                <a:spcPts val="300"/>
              </a:spcAft>
              <a:defRPr/>
            </a:pPr>
            <a:endParaRPr lang="pt-BR" sz="1600" dirty="0">
              <a:solidFill>
                <a:prstClr val="black"/>
              </a:solidFill>
              <a:sym typeface="Wingdings" panose="05000000000000000000" pitchFamily="2" charset="2"/>
            </a:endParaRPr>
          </a:p>
          <a:p>
            <a:pPr marL="285750" indent="-285750" algn="just">
              <a:spcAft>
                <a:spcPts val="300"/>
              </a:spcAft>
              <a:buFont typeface="Wingdings" panose="05000000000000000000" pitchFamily="2" charset="2"/>
              <a:buChar char="§"/>
              <a:defRPr/>
            </a:pPr>
            <a:r>
              <a:rPr lang="pt-BR" sz="1600" b="1" dirty="0" smtClean="0">
                <a:solidFill>
                  <a:srgbClr val="FF0000"/>
                </a:solidFill>
              </a:rPr>
              <a:t>CPAMP: reunião de 19/09/2017</a:t>
            </a:r>
            <a:endParaRPr lang="pt-BR" sz="1600" b="1" dirty="0">
              <a:solidFill>
                <a:srgbClr val="FF0000"/>
              </a:solidFill>
            </a:endParaRPr>
          </a:p>
          <a:p>
            <a:pPr marL="355600" lvl="1" algn="just">
              <a:spcAft>
                <a:spcPts val="300"/>
              </a:spcAft>
              <a:defRPr/>
            </a:pPr>
            <a:r>
              <a:rPr lang="pt-BR" sz="1600" dirty="0">
                <a:solidFill>
                  <a:prstClr val="black"/>
                </a:solidFill>
              </a:rPr>
              <a:t>Apresentação do andamento das atividades e do plano de trabalho </a:t>
            </a:r>
            <a:r>
              <a:rPr lang="pt-BR" sz="1600" dirty="0" smtClean="0">
                <a:solidFill>
                  <a:prstClr val="black"/>
                </a:solidFill>
              </a:rPr>
              <a:t>do SGOP</a:t>
            </a:r>
          </a:p>
          <a:p>
            <a:pPr marL="355600" lvl="1" algn="just">
              <a:spcAft>
                <a:spcPts val="300"/>
              </a:spcAft>
              <a:defRPr/>
            </a:pPr>
            <a:r>
              <a:rPr lang="pt-BR" sz="1600" dirty="0" smtClean="0">
                <a:solidFill>
                  <a:prstClr val="black"/>
                </a:solidFill>
              </a:rPr>
              <a:t>Deliberação: </a:t>
            </a:r>
            <a:r>
              <a:rPr lang="pt-BR" sz="1600" dirty="0"/>
              <a:t>Secretaria de Energia Elétrica do MME coordenar a realização de consulta pública </a:t>
            </a:r>
            <a:r>
              <a:rPr lang="pt-BR" sz="1600" u="sng" dirty="0"/>
              <a:t>para reunir as repercussões no ambiente de </a:t>
            </a:r>
            <a:r>
              <a:rPr lang="pt-BR" sz="1600" u="sng" dirty="0" smtClean="0"/>
              <a:t>mercado.</a:t>
            </a:r>
            <a:endParaRPr lang="pt-BR" sz="1600" u="sng" dirty="0" smtClean="0">
              <a:solidFill>
                <a:prstClr val="black"/>
              </a:solidFill>
            </a:endParaRPr>
          </a:p>
          <a:p>
            <a:pPr marL="355600" lvl="1" algn="just">
              <a:spcAft>
                <a:spcPts val="300"/>
              </a:spcAft>
              <a:defRPr/>
            </a:pPr>
            <a:endParaRPr lang="pt-BR" sz="1600" dirty="0" smtClean="0">
              <a:solidFill>
                <a:prstClr val="black"/>
              </a:solidFill>
            </a:endParaRPr>
          </a:p>
          <a:p>
            <a:pPr marL="355600" lvl="1" algn="just">
              <a:spcAft>
                <a:spcPts val="300"/>
              </a:spcAft>
              <a:defRPr/>
            </a:pPr>
            <a:endParaRPr lang="pt-BR" sz="1400" dirty="0">
              <a:solidFill>
                <a:prstClr val="black"/>
              </a:solidFill>
            </a:endParaRPr>
          </a:p>
          <a:p>
            <a:pPr marL="355600" lvl="1" algn="just">
              <a:spcAft>
                <a:spcPts val="300"/>
              </a:spcAft>
              <a:defRPr/>
            </a:pPr>
            <a:endParaRPr lang="pt-BR" sz="1400" dirty="0" smtClean="0">
              <a:solidFill>
                <a:prstClr val="black"/>
              </a:solidFill>
            </a:endParaRPr>
          </a:p>
          <a:p>
            <a:pPr marL="355600" lvl="1" algn="just">
              <a:spcAft>
                <a:spcPts val="300"/>
              </a:spcAft>
              <a:defRPr/>
            </a:pPr>
            <a:endParaRPr lang="pt-BR" sz="1400" dirty="0">
              <a:solidFill>
                <a:prstClr val="black"/>
              </a:solidFill>
              <a:sym typeface="Wingdings" panose="05000000000000000000" pitchFamily="2" charset="2"/>
            </a:endParaRPr>
          </a:p>
        </p:txBody>
      </p:sp>
      <p:sp>
        <p:nvSpPr>
          <p:cNvPr id="9220" name="Espaço Reservado para Número de Slide 1"/>
          <p:cNvSpPr>
            <a:spLocks noGrp="1"/>
          </p:cNvSpPr>
          <p:nvPr>
            <p:ph type="sldNum" sz="quarter" idx="4294967295"/>
          </p:nvPr>
        </p:nvSpPr>
        <p:spPr>
          <a:xfrm>
            <a:off x="4195763" y="6530975"/>
            <a:ext cx="752475" cy="3270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fld id="{F67200E0-4C63-46E8-B173-1DDD1483D51F}" type="slidenum">
              <a:rPr lang="pt-BR" altLang="pt-BR" sz="1000" smtClean="0">
                <a:solidFill>
                  <a:schemeClr val="bg1"/>
                </a:solidFill>
              </a:rPr>
              <a:pPr/>
              <a:t>22</a:t>
            </a:fld>
            <a:endParaRPr lang="pt-BR" altLang="pt-BR" sz="100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91493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Texto 5"/>
          <p:cNvSpPr>
            <a:spLocks noGrp="1"/>
          </p:cNvSpPr>
          <p:nvPr>
            <p:ph type="body" sz="quarter" idx="22"/>
          </p:nvPr>
        </p:nvSpPr>
        <p:spPr>
          <a:xfrm>
            <a:off x="151980" y="5032681"/>
            <a:ext cx="2074612" cy="1426940"/>
          </a:xfrm>
        </p:spPr>
        <p:txBody>
          <a:bodyPr>
            <a:normAutofit/>
          </a:bodyPr>
          <a:lstStyle/>
          <a:p>
            <a:r>
              <a:rPr lang="pt-BR" sz="2400" dirty="0" smtClean="0"/>
              <a:t>Como</a:t>
            </a:r>
          </a:p>
          <a:p>
            <a:r>
              <a:rPr lang="pt-BR" sz="2400" dirty="0" smtClean="0"/>
              <a:t>Fazer</a:t>
            </a:r>
            <a:endParaRPr lang="pt-BR" sz="2400" dirty="0"/>
          </a:p>
        </p:txBody>
      </p:sp>
      <p:sp>
        <p:nvSpPr>
          <p:cNvPr id="9" name="Espaço Reservado para Texto 8"/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10" name="Espaço Reservado para Texto 9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11" name="Espaço Reservado para Texto 10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7520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51920" y="3717032"/>
            <a:ext cx="4853269" cy="950385"/>
          </a:xfrm>
        </p:spPr>
        <p:txBody>
          <a:bodyPr anchor="ctr">
            <a:noAutofit/>
          </a:bodyPr>
          <a:lstStyle/>
          <a:p>
            <a:r>
              <a:rPr lang="pt-BR" sz="2200" dirty="0" smtClean="0"/>
              <a:t>Utilizar </a:t>
            </a:r>
            <a:r>
              <a:rPr lang="pt-BR" sz="2200" dirty="0" smtClean="0"/>
              <a:t>o Modelo </a:t>
            </a:r>
            <a:r>
              <a:rPr lang="pt-BR" sz="2200" dirty="0" smtClean="0"/>
              <a:t>DESSEM para calcular o Preço Horário – </a:t>
            </a:r>
            <a:r>
              <a:rPr lang="pt-BR" sz="2200" dirty="0" err="1" smtClean="0"/>
              <a:t>PLD</a:t>
            </a:r>
            <a:r>
              <a:rPr lang="pt-BR" sz="3200" baseline="-25000" dirty="0" err="1" smtClean="0"/>
              <a:t>h</a:t>
            </a:r>
            <a:r>
              <a:rPr lang="pt-BR" sz="2200" dirty="0" smtClean="0"/>
              <a:t/>
            </a:r>
            <a:br>
              <a:rPr lang="pt-BR" sz="2200" dirty="0" smtClean="0"/>
            </a:br>
            <a:r>
              <a:rPr lang="pt-BR" sz="2200" dirty="0" smtClean="0"/>
              <a:t> </a:t>
            </a:r>
            <a:endParaRPr lang="pt-BR" sz="2200" dirty="0"/>
          </a:p>
        </p:txBody>
      </p:sp>
    </p:spTree>
    <p:extLst>
      <p:ext uri="{BB962C8B-B14F-4D97-AF65-F5344CB8AC3E}">
        <p14:creationId xmlns:p14="http://schemas.microsoft.com/office/powerpoint/2010/main" val="4167943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eta para baixo 57"/>
          <p:cNvSpPr/>
          <p:nvPr/>
        </p:nvSpPr>
        <p:spPr>
          <a:xfrm rot="4149212">
            <a:off x="5676290" y="2935313"/>
            <a:ext cx="504752" cy="1104016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400"/>
          </a:p>
        </p:txBody>
      </p:sp>
      <p:sp>
        <p:nvSpPr>
          <p:cNvPr id="48" name="Seta dobrada 47"/>
          <p:cNvSpPr/>
          <p:nvPr/>
        </p:nvSpPr>
        <p:spPr>
          <a:xfrm rot="10800000" flipH="1">
            <a:off x="4815680" y="1386366"/>
            <a:ext cx="561835" cy="3314260"/>
          </a:xfrm>
          <a:prstGeom prst="bentArrow">
            <a:avLst>
              <a:gd name="adj1" fmla="val 36023"/>
              <a:gd name="adj2" fmla="val 33819"/>
              <a:gd name="adj3" fmla="val 25000"/>
              <a:gd name="adj4" fmla="val 43750"/>
            </a:avLst>
          </a:prstGeom>
          <a:gradFill flip="none" rotWithShape="1">
            <a:gsLst>
              <a:gs pos="0">
                <a:schemeClr val="accent5">
                  <a:lumMod val="50000"/>
                  <a:tint val="66000"/>
                  <a:satMod val="160000"/>
                </a:schemeClr>
              </a:gs>
              <a:gs pos="50000">
                <a:schemeClr val="accent5">
                  <a:lumMod val="50000"/>
                  <a:tint val="44500"/>
                  <a:satMod val="160000"/>
                </a:schemeClr>
              </a:gs>
              <a:gs pos="100000">
                <a:schemeClr val="accent5">
                  <a:lumMod val="50000"/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400"/>
          </a:p>
        </p:txBody>
      </p:sp>
      <p:sp>
        <p:nvSpPr>
          <p:cNvPr id="23" name="Seta dobrada 22"/>
          <p:cNvSpPr/>
          <p:nvPr/>
        </p:nvSpPr>
        <p:spPr>
          <a:xfrm rot="10800000">
            <a:off x="3678000" y="1302429"/>
            <a:ext cx="561836" cy="3398196"/>
          </a:xfrm>
          <a:prstGeom prst="bentArrow">
            <a:avLst>
              <a:gd name="adj1" fmla="val 36023"/>
              <a:gd name="adj2" fmla="val 33819"/>
              <a:gd name="adj3" fmla="val 25000"/>
              <a:gd name="adj4" fmla="val 43750"/>
            </a:avLst>
          </a:prstGeom>
          <a:gradFill flip="none" rotWithShape="1">
            <a:gsLst>
              <a:gs pos="0">
                <a:srgbClr val="08296C">
                  <a:tint val="66000"/>
                  <a:satMod val="160000"/>
                </a:srgbClr>
              </a:gs>
              <a:gs pos="50000">
                <a:srgbClr val="08296C">
                  <a:tint val="44500"/>
                  <a:satMod val="160000"/>
                </a:srgbClr>
              </a:gs>
              <a:gs pos="100000">
                <a:srgbClr val="08296C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400"/>
          </a:p>
        </p:txBody>
      </p:sp>
      <p:sp>
        <p:nvSpPr>
          <p:cNvPr id="15363" name="Título 4"/>
          <p:cNvSpPr txBox="1">
            <a:spLocks/>
          </p:cNvSpPr>
          <p:nvPr/>
        </p:nvSpPr>
        <p:spPr bwMode="auto">
          <a:xfrm>
            <a:off x="246062" y="52061"/>
            <a:ext cx="865187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1800" b="1" dirty="0" smtClean="0"/>
              <a:t>Forma de uso do modelo DESSEM</a:t>
            </a:r>
            <a:endParaRPr lang="pt-BR" altLang="pt-BR" sz="1800" b="1" dirty="0"/>
          </a:p>
        </p:txBody>
      </p:sp>
      <p:sp>
        <p:nvSpPr>
          <p:cNvPr id="45" name="CaixaDeTexto 44"/>
          <p:cNvSpPr txBox="1">
            <a:spLocks noChangeArrowheads="1"/>
          </p:cNvSpPr>
          <p:nvPr/>
        </p:nvSpPr>
        <p:spPr bwMode="auto">
          <a:xfrm>
            <a:off x="3713510" y="570466"/>
            <a:ext cx="1793875" cy="33855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1600" b="1" dirty="0" smtClean="0"/>
              <a:t>NEWAVE</a:t>
            </a:r>
          </a:p>
        </p:txBody>
      </p:sp>
      <p:sp>
        <p:nvSpPr>
          <p:cNvPr id="49" name="CaixaDeTexto 48"/>
          <p:cNvSpPr txBox="1">
            <a:spLocks noChangeArrowheads="1"/>
          </p:cNvSpPr>
          <p:nvPr/>
        </p:nvSpPr>
        <p:spPr bwMode="auto">
          <a:xfrm>
            <a:off x="1530054" y="4244544"/>
            <a:ext cx="1927225" cy="830997"/>
          </a:xfrm>
          <a:prstGeom prst="rect">
            <a:avLst/>
          </a:prstGeom>
          <a:solidFill>
            <a:schemeClr val="bg1"/>
          </a:solidFill>
          <a:ln w="9525">
            <a:solidFill>
              <a:srgbClr val="08296C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1600" b="1" dirty="0" smtClean="0">
                <a:solidFill>
                  <a:srgbClr val="08296C"/>
                </a:solidFill>
              </a:rPr>
              <a:t>CCEE </a:t>
            </a:r>
            <a:r>
              <a:rPr lang="pt-BR" altLang="pt-BR" sz="1600" b="1" dirty="0" smtClean="0">
                <a:solidFill>
                  <a:srgbClr val="FF0000"/>
                </a:solidFill>
              </a:rPr>
              <a:t>sem rede</a:t>
            </a:r>
            <a:endParaRPr lang="pt-BR" altLang="pt-BR" sz="1600" b="1" dirty="0">
              <a:solidFill>
                <a:srgbClr val="FF0000"/>
              </a:solidFill>
            </a:endParaRPr>
          </a:p>
          <a:p>
            <a:pPr algn="ctr"/>
            <a:r>
              <a:rPr lang="pt-BR" altLang="pt-BR" sz="1600" b="1" dirty="0">
                <a:solidFill>
                  <a:srgbClr val="08296C"/>
                </a:solidFill>
              </a:rPr>
              <a:t>Cálculo do PLD horário</a:t>
            </a:r>
          </a:p>
        </p:txBody>
      </p:sp>
      <p:sp>
        <p:nvSpPr>
          <p:cNvPr id="51" name="CaixaDeTexto 50"/>
          <p:cNvSpPr txBox="1">
            <a:spLocks noChangeArrowheads="1"/>
          </p:cNvSpPr>
          <p:nvPr/>
        </p:nvSpPr>
        <p:spPr bwMode="auto">
          <a:xfrm>
            <a:off x="5598236" y="4247713"/>
            <a:ext cx="1739462" cy="1323439"/>
          </a:xfrm>
          <a:prstGeom prst="rect">
            <a:avLst/>
          </a:prstGeom>
          <a:noFill/>
          <a:ln w="9525">
            <a:solidFill>
              <a:schemeClr val="accent5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1600" b="1" dirty="0" smtClean="0">
                <a:solidFill>
                  <a:schemeClr val="accent1">
                    <a:lumMod val="50000"/>
                  </a:schemeClr>
                </a:solidFill>
              </a:rPr>
              <a:t>ONS </a:t>
            </a:r>
            <a:r>
              <a:rPr lang="pt-BR" altLang="pt-BR" sz="1600" b="1" dirty="0" smtClean="0">
                <a:solidFill>
                  <a:srgbClr val="FF0000"/>
                </a:solidFill>
              </a:rPr>
              <a:t>com rede</a:t>
            </a:r>
          </a:p>
          <a:p>
            <a:pPr algn="ctr"/>
            <a:r>
              <a:rPr lang="pt-BR" altLang="pt-BR" sz="1600" b="1" dirty="0" smtClean="0">
                <a:solidFill>
                  <a:schemeClr val="accent1">
                    <a:lumMod val="50000"/>
                  </a:schemeClr>
                </a:solidFill>
              </a:rPr>
              <a:t>Programação Diária</a:t>
            </a:r>
          </a:p>
          <a:p>
            <a:pPr algn="ctr"/>
            <a:r>
              <a:rPr lang="pt-BR" altLang="pt-BR" sz="1600" b="1" dirty="0" smtClean="0">
                <a:solidFill>
                  <a:schemeClr val="accent1">
                    <a:lumMod val="50000"/>
                  </a:schemeClr>
                </a:solidFill>
              </a:rPr>
              <a:t>CMO </a:t>
            </a:r>
            <a:r>
              <a:rPr lang="pt-BR" altLang="pt-BR" sz="1600" b="1" dirty="0" err="1" smtClean="0">
                <a:solidFill>
                  <a:schemeClr val="accent1">
                    <a:lumMod val="50000"/>
                  </a:schemeClr>
                </a:solidFill>
              </a:rPr>
              <a:t>semi-horário</a:t>
            </a:r>
            <a:endParaRPr lang="pt-BR" altLang="pt-BR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3" name="CaixaDeTexto 52"/>
          <p:cNvSpPr txBox="1">
            <a:spLocks noChangeArrowheads="1"/>
          </p:cNvSpPr>
          <p:nvPr/>
        </p:nvSpPr>
        <p:spPr bwMode="auto">
          <a:xfrm>
            <a:off x="3837640" y="3553889"/>
            <a:ext cx="1368425" cy="338554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1600" b="1">
                <a:solidFill>
                  <a:schemeClr val="bg1"/>
                </a:solidFill>
              </a:rPr>
              <a:t>DESSEM</a:t>
            </a:r>
          </a:p>
        </p:txBody>
      </p:sp>
      <p:sp>
        <p:nvSpPr>
          <p:cNvPr id="54" name="CaixaDeTexto 53"/>
          <p:cNvSpPr txBox="1">
            <a:spLocks noChangeArrowheads="1"/>
          </p:cNvSpPr>
          <p:nvPr/>
        </p:nvSpPr>
        <p:spPr bwMode="auto">
          <a:xfrm>
            <a:off x="3029369" y="1970743"/>
            <a:ext cx="3025063" cy="1169551"/>
          </a:xfrm>
          <a:prstGeom prst="rect">
            <a:avLst/>
          </a:prstGeom>
          <a:solidFill>
            <a:schemeClr val="bg1"/>
          </a:solidFill>
          <a:ln w="9525">
            <a:solidFill>
              <a:srgbClr val="0000FF"/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1400" dirty="0">
                <a:solidFill>
                  <a:srgbClr val="0000FF"/>
                </a:solidFill>
              </a:rPr>
              <a:t>Diretrizes Operativas</a:t>
            </a:r>
          </a:p>
          <a:p>
            <a:pPr algn="ctr"/>
            <a:r>
              <a:rPr lang="pt-BR" altLang="pt-BR" sz="1400" dirty="0">
                <a:solidFill>
                  <a:srgbClr val="0000FF"/>
                </a:solidFill>
              </a:rPr>
              <a:t>Política de </a:t>
            </a:r>
            <a:r>
              <a:rPr lang="pt-BR" altLang="pt-BR" sz="1400" dirty="0" smtClean="0">
                <a:solidFill>
                  <a:srgbClr val="0000FF"/>
                </a:solidFill>
              </a:rPr>
              <a:t>Intercâmbio</a:t>
            </a:r>
          </a:p>
          <a:p>
            <a:pPr algn="ctr"/>
            <a:r>
              <a:rPr lang="pt-BR" altLang="pt-BR" sz="1400" dirty="0">
                <a:solidFill>
                  <a:srgbClr val="0000FF"/>
                </a:solidFill>
              </a:rPr>
              <a:t>e</a:t>
            </a:r>
            <a:endParaRPr lang="pt-BR" altLang="pt-BR" sz="1400" dirty="0" smtClean="0">
              <a:solidFill>
                <a:srgbClr val="0000FF"/>
              </a:solidFill>
            </a:endParaRPr>
          </a:p>
          <a:p>
            <a:pPr algn="ctr"/>
            <a:r>
              <a:rPr lang="pt-BR" altLang="pt-BR" sz="1400" u="sng" dirty="0" smtClean="0">
                <a:solidFill>
                  <a:srgbClr val="0000FF"/>
                </a:solidFill>
              </a:rPr>
              <a:t>Função de Custo Futuro do DECOMP</a:t>
            </a:r>
            <a:endParaRPr lang="pt-BR" altLang="pt-BR" sz="1400" u="sng" dirty="0">
              <a:solidFill>
                <a:srgbClr val="0000FF"/>
              </a:solidFill>
            </a:endParaRPr>
          </a:p>
        </p:txBody>
      </p:sp>
      <p:sp>
        <p:nvSpPr>
          <p:cNvPr id="57" name="CaixaDeTexto 56"/>
          <p:cNvSpPr txBox="1"/>
          <p:nvPr/>
        </p:nvSpPr>
        <p:spPr>
          <a:xfrm>
            <a:off x="6384666" y="1955353"/>
            <a:ext cx="2696227" cy="2031325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b="1" dirty="0" smtClean="0">
                <a:solidFill>
                  <a:srgbClr val="FF0000"/>
                </a:solidFill>
              </a:rPr>
              <a:t>Entrada de Dados:</a:t>
            </a:r>
          </a:p>
          <a:p>
            <a:pPr>
              <a:defRPr/>
            </a:pPr>
            <a:endParaRPr lang="pt-BR" b="1" dirty="0" smtClean="0">
              <a:solidFill>
                <a:srgbClr val="FF0000"/>
              </a:solidFill>
            </a:endParaRPr>
          </a:p>
          <a:p>
            <a:pPr marL="228600" indent="-228600">
              <a:buFont typeface="+mj-lt"/>
              <a:buAutoNum type="arabicParenR"/>
              <a:defRPr/>
            </a:pPr>
            <a:r>
              <a:rPr lang="pt-BR" b="1" dirty="0" smtClean="0">
                <a:solidFill>
                  <a:srgbClr val="FF0000"/>
                </a:solidFill>
              </a:rPr>
              <a:t>Previsão de Vazões</a:t>
            </a:r>
          </a:p>
          <a:p>
            <a:pPr marL="228600" indent="-228600">
              <a:buFont typeface="+mj-lt"/>
              <a:buAutoNum type="arabicParenR"/>
              <a:defRPr/>
            </a:pPr>
            <a:r>
              <a:rPr lang="pt-BR" b="1" dirty="0" smtClean="0">
                <a:solidFill>
                  <a:srgbClr val="FF0000"/>
                </a:solidFill>
              </a:rPr>
              <a:t>Previsão de Carga</a:t>
            </a:r>
          </a:p>
          <a:p>
            <a:pPr marL="228600" indent="-228600">
              <a:buFont typeface="+mj-lt"/>
              <a:buAutoNum type="arabicParenR"/>
              <a:defRPr/>
            </a:pPr>
            <a:r>
              <a:rPr lang="pt-BR" b="1" dirty="0" smtClean="0">
                <a:solidFill>
                  <a:srgbClr val="FF0000"/>
                </a:solidFill>
              </a:rPr>
              <a:t>Geração das Fontes Intermitentes</a:t>
            </a:r>
          </a:p>
          <a:p>
            <a:pPr marL="228600" indent="-228600">
              <a:buFont typeface="+mj-lt"/>
              <a:buAutoNum type="arabicParenR"/>
              <a:defRPr/>
            </a:pPr>
            <a:r>
              <a:rPr lang="pt-BR" b="1" dirty="0" smtClean="0">
                <a:solidFill>
                  <a:srgbClr val="FF0000"/>
                </a:solidFill>
              </a:rPr>
              <a:t>Rede elétrica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2" name="Texto Explicativo em Elipse 1"/>
          <p:cNvSpPr/>
          <p:nvPr/>
        </p:nvSpPr>
        <p:spPr>
          <a:xfrm>
            <a:off x="1115616" y="3420707"/>
            <a:ext cx="2309474" cy="454875"/>
          </a:xfrm>
          <a:prstGeom prst="wedgeEllipseCallout">
            <a:avLst>
              <a:gd name="adj1" fmla="val 69016"/>
              <a:gd name="adj2" fmla="val 4420"/>
            </a:avLst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400"/>
          </a:p>
        </p:txBody>
      </p:sp>
      <p:sp>
        <p:nvSpPr>
          <p:cNvPr id="15380" name="CaixaDeTexto 2"/>
          <p:cNvSpPr txBox="1">
            <a:spLocks noChangeArrowheads="1"/>
          </p:cNvSpPr>
          <p:nvPr/>
        </p:nvSpPr>
        <p:spPr bwMode="auto">
          <a:xfrm>
            <a:off x="1468887" y="3420975"/>
            <a:ext cx="153312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1600" dirty="0" smtClean="0"/>
              <a:t>Diariamente</a:t>
            </a:r>
            <a:endParaRPr lang="pt-BR" altLang="pt-BR" sz="1600" dirty="0"/>
          </a:p>
        </p:txBody>
      </p:sp>
      <p:sp>
        <p:nvSpPr>
          <p:cNvPr id="15381" name="Espaço Reservado para Número de Slide 3"/>
          <p:cNvSpPr>
            <a:spLocks noGrp="1"/>
          </p:cNvSpPr>
          <p:nvPr>
            <p:ph type="sldNum" sz="quarter" idx="4294967295"/>
          </p:nvPr>
        </p:nvSpPr>
        <p:spPr>
          <a:xfrm>
            <a:off x="4195763" y="5462897"/>
            <a:ext cx="752475" cy="3270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fld id="{FCD4C642-70D8-43A7-A537-A9A53ADBE770}" type="slidenum">
              <a:rPr lang="pt-BR" altLang="pt-BR" sz="1100" smtClean="0">
                <a:solidFill>
                  <a:schemeClr val="bg1"/>
                </a:solidFill>
              </a:rPr>
              <a:pPr/>
              <a:t>25</a:t>
            </a:fld>
            <a:endParaRPr lang="pt-BR" altLang="pt-BR" sz="1100" smtClean="0">
              <a:solidFill>
                <a:schemeClr val="bg1"/>
              </a:solidFill>
            </a:endParaRPr>
          </a:p>
        </p:txBody>
      </p:sp>
      <p:sp>
        <p:nvSpPr>
          <p:cNvPr id="24" name="Texto Explicativo em Elipse 1"/>
          <p:cNvSpPr/>
          <p:nvPr/>
        </p:nvSpPr>
        <p:spPr>
          <a:xfrm>
            <a:off x="1496247" y="582515"/>
            <a:ext cx="1873250" cy="434874"/>
          </a:xfrm>
          <a:prstGeom prst="wedgeEllipseCallout">
            <a:avLst>
              <a:gd name="adj1" fmla="val 69016"/>
              <a:gd name="adj2" fmla="val 4420"/>
            </a:avLst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400"/>
          </a:p>
        </p:txBody>
      </p:sp>
      <p:sp>
        <p:nvSpPr>
          <p:cNvPr id="25" name="Texto Explicativo em Elipse 1"/>
          <p:cNvSpPr/>
          <p:nvPr/>
        </p:nvSpPr>
        <p:spPr>
          <a:xfrm>
            <a:off x="1468887" y="1224716"/>
            <a:ext cx="1873250" cy="394667"/>
          </a:xfrm>
          <a:prstGeom prst="wedgeEllipseCallout">
            <a:avLst>
              <a:gd name="adj1" fmla="val 69016"/>
              <a:gd name="adj2" fmla="val 4420"/>
            </a:avLst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400"/>
          </a:p>
        </p:txBody>
      </p:sp>
      <p:sp>
        <p:nvSpPr>
          <p:cNvPr id="26" name="CaixaDeTexto 2"/>
          <p:cNvSpPr txBox="1">
            <a:spLocks noChangeArrowheads="1"/>
          </p:cNvSpPr>
          <p:nvPr/>
        </p:nvSpPr>
        <p:spPr bwMode="auto">
          <a:xfrm>
            <a:off x="1744849" y="601319"/>
            <a:ext cx="137604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1600" dirty="0" smtClean="0"/>
              <a:t>Mensalmente</a:t>
            </a:r>
            <a:endParaRPr lang="pt-BR" altLang="pt-BR" sz="1600" dirty="0"/>
          </a:p>
        </p:txBody>
      </p:sp>
      <p:sp>
        <p:nvSpPr>
          <p:cNvPr id="27" name="CaixaDeTexto 2"/>
          <p:cNvSpPr txBox="1">
            <a:spLocks noChangeArrowheads="1"/>
          </p:cNvSpPr>
          <p:nvPr/>
        </p:nvSpPr>
        <p:spPr bwMode="auto">
          <a:xfrm>
            <a:off x="1530054" y="1233453"/>
            <a:ext cx="162117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1600" dirty="0" smtClean="0"/>
              <a:t>Semanalmente</a:t>
            </a:r>
            <a:endParaRPr lang="pt-BR" altLang="pt-BR" sz="1600" dirty="0"/>
          </a:p>
        </p:txBody>
      </p:sp>
      <p:sp>
        <p:nvSpPr>
          <p:cNvPr id="19" name="CaixaDeTexto 18"/>
          <p:cNvSpPr txBox="1">
            <a:spLocks noChangeArrowheads="1"/>
          </p:cNvSpPr>
          <p:nvPr/>
        </p:nvSpPr>
        <p:spPr bwMode="auto">
          <a:xfrm>
            <a:off x="3711617" y="1290246"/>
            <a:ext cx="1793875" cy="33855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1600" b="1" dirty="0" smtClean="0"/>
              <a:t>DECOMP</a:t>
            </a:r>
            <a:endParaRPr lang="pt-BR" altLang="pt-BR" sz="1600" b="1" dirty="0"/>
          </a:p>
        </p:txBody>
      </p:sp>
      <p:sp>
        <p:nvSpPr>
          <p:cNvPr id="3" name="Seta dobrada 2"/>
          <p:cNvSpPr/>
          <p:nvPr/>
        </p:nvSpPr>
        <p:spPr>
          <a:xfrm rot="8978894">
            <a:off x="5370172" y="734524"/>
            <a:ext cx="609726" cy="835251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916257" y="886584"/>
            <a:ext cx="181652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b="1" dirty="0" smtClean="0"/>
              <a:t>Função de Custo Futuro</a:t>
            </a:r>
            <a:endParaRPr lang="pt-BR" sz="1100" b="1" dirty="0"/>
          </a:p>
        </p:txBody>
      </p:sp>
    </p:spTree>
    <p:extLst>
      <p:ext uri="{BB962C8B-B14F-4D97-AF65-F5344CB8AC3E}">
        <p14:creationId xmlns:p14="http://schemas.microsoft.com/office/powerpoint/2010/main" val="23856226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907402" y="1340768"/>
            <a:ext cx="1080120" cy="369332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t-BR" dirty="0" smtClean="0"/>
              <a:t>segunda</a:t>
            </a:r>
            <a:endParaRPr lang="pt-BR" dirty="0"/>
          </a:p>
        </p:txBody>
      </p:sp>
      <p:sp>
        <p:nvSpPr>
          <p:cNvPr id="3" name="CaixaDeTexto 2"/>
          <p:cNvSpPr txBox="1"/>
          <p:nvPr/>
        </p:nvSpPr>
        <p:spPr>
          <a:xfrm>
            <a:off x="3987522" y="1340768"/>
            <a:ext cx="1080120" cy="369332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terça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5067642" y="1340768"/>
            <a:ext cx="1080120" cy="369332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quarta</a:t>
            </a: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6147762" y="1340768"/>
            <a:ext cx="1080120" cy="369332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quinta</a:t>
            </a:r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7227882" y="1340768"/>
            <a:ext cx="1080120" cy="369332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sexta</a:t>
            </a:r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1827282" y="1340768"/>
            <a:ext cx="1080120" cy="369332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t-BR" dirty="0" smtClean="0"/>
              <a:t>domingo</a:t>
            </a:r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747162" y="1340768"/>
            <a:ext cx="1080120" cy="369332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t-BR" dirty="0" smtClean="0"/>
              <a:t>sábado</a:t>
            </a:r>
            <a:endParaRPr lang="pt-BR" dirty="0"/>
          </a:p>
        </p:txBody>
      </p:sp>
      <p:grpSp>
        <p:nvGrpSpPr>
          <p:cNvPr id="53" name="Grupo 52"/>
          <p:cNvGrpSpPr/>
          <p:nvPr/>
        </p:nvGrpSpPr>
        <p:grpSpPr>
          <a:xfrm>
            <a:off x="776439" y="2051556"/>
            <a:ext cx="7560840" cy="369332"/>
            <a:chOff x="827584" y="2051556"/>
            <a:chExt cx="7560840" cy="369332"/>
          </a:xfrm>
        </p:grpSpPr>
        <p:sp>
          <p:nvSpPr>
            <p:cNvPr id="9" name="CaixaDeTexto 8"/>
            <p:cNvSpPr txBox="1"/>
            <p:nvPr/>
          </p:nvSpPr>
          <p:spPr>
            <a:xfrm>
              <a:off x="298782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dirty="0" smtClean="0"/>
                <a:t>D+2</a:t>
              </a:r>
              <a:endParaRPr lang="pt-BR" dirty="0"/>
            </a:p>
          </p:txBody>
        </p:sp>
        <p:sp>
          <p:nvSpPr>
            <p:cNvPr id="10" name="CaixaDeTexto 9"/>
            <p:cNvSpPr txBox="1"/>
            <p:nvPr/>
          </p:nvSpPr>
          <p:spPr>
            <a:xfrm>
              <a:off x="406794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dirty="0" smtClean="0"/>
                <a:t>D+3</a:t>
              </a:r>
              <a:endParaRPr lang="pt-BR" dirty="0"/>
            </a:p>
          </p:txBody>
        </p:sp>
        <p:sp>
          <p:nvSpPr>
            <p:cNvPr id="11" name="CaixaDeTexto 10"/>
            <p:cNvSpPr txBox="1"/>
            <p:nvPr/>
          </p:nvSpPr>
          <p:spPr>
            <a:xfrm>
              <a:off x="514806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dirty="0" smtClean="0"/>
                <a:t>D+4</a:t>
              </a:r>
              <a:endParaRPr lang="pt-BR" dirty="0"/>
            </a:p>
          </p:txBody>
        </p:sp>
        <p:sp>
          <p:nvSpPr>
            <p:cNvPr id="12" name="CaixaDeTexto 11"/>
            <p:cNvSpPr txBox="1"/>
            <p:nvPr/>
          </p:nvSpPr>
          <p:spPr>
            <a:xfrm>
              <a:off x="622818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dirty="0" smtClean="0"/>
                <a:t>D+5</a:t>
              </a:r>
              <a:endParaRPr lang="pt-BR" dirty="0"/>
            </a:p>
          </p:txBody>
        </p:sp>
        <p:sp>
          <p:nvSpPr>
            <p:cNvPr id="13" name="CaixaDeTexto 12"/>
            <p:cNvSpPr txBox="1"/>
            <p:nvPr/>
          </p:nvSpPr>
          <p:spPr>
            <a:xfrm>
              <a:off x="730830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dirty="0" smtClean="0"/>
                <a:t>D+6</a:t>
              </a:r>
              <a:endParaRPr lang="pt-BR" dirty="0"/>
            </a:p>
          </p:txBody>
        </p:sp>
        <p:sp>
          <p:nvSpPr>
            <p:cNvPr id="14" name="CaixaDeTexto 13"/>
            <p:cNvSpPr txBox="1"/>
            <p:nvPr/>
          </p:nvSpPr>
          <p:spPr>
            <a:xfrm>
              <a:off x="190770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dirty="0" smtClean="0"/>
                <a:t>D+1</a:t>
              </a:r>
              <a:endParaRPr lang="pt-BR" dirty="0"/>
            </a:p>
          </p:txBody>
        </p:sp>
        <p:sp>
          <p:nvSpPr>
            <p:cNvPr id="15" name="CaixaDeTexto 14"/>
            <p:cNvSpPr txBox="1"/>
            <p:nvPr/>
          </p:nvSpPr>
          <p:spPr>
            <a:xfrm>
              <a:off x="82758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b="1" dirty="0" smtClean="0">
                  <a:solidFill>
                    <a:schemeClr val="tx2"/>
                  </a:solidFill>
                </a:rPr>
                <a:t>D</a:t>
              </a:r>
              <a:endParaRPr lang="pt-BR" b="1" dirty="0">
                <a:solidFill>
                  <a:schemeClr val="tx2"/>
                </a:solidFill>
              </a:endParaRPr>
            </a:p>
          </p:txBody>
        </p:sp>
      </p:grpSp>
      <p:sp>
        <p:nvSpPr>
          <p:cNvPr id="51" name="CaixaDeTexto 50"/>
          <p:cNvSpPr txBox="1"/>
          <p:nvPr/>
        </p:nvSpPr>
        <p:spPr>
          <a:xfrm>
            <a:off x="-108520" y="2051556"/>
            <a:ext cx="108012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rgbClr val="FF0000"/>
                </a:solidFill>
              </a:rPr>
              <a:t>D-1</a:t>
            </a:r>
            <a:endParaRPr lang="pt-BR" b="1" dirty="0">
              <a:solidFill>
                <a:srgbClr val="FF0000"/>
              </a:solidFill>
            </a:endParaRPr>
          </a:p>
        </p:txBody>
      </p:sp>
      <p:grpSp>
        <p:nvGrpSpPr>
          <p:cNvPr id="54" name="Grupo 53"/>
          <p:cNvGrpSpPr/>
          <p:nvPr/>
        </p:nvGrpSpPr>
        <p:grpSpPr>
          <a:xfrm>
            <a:off x="1859196" y="2762344"/>
            <a:ext cx="6480720" cy="369332"/>
            <a:chOff x="827584" y="2051556"/>
            <a:chExt cx="6480720" cy="369332"/>
          </a:xfrm>
        </p:grpSpPr>
        <p:sp>
          <p:nvSpPr>
            <p:cNvPr id="55" name="CaixaDeTexto 54"/>
            <p:cNvSpPr txBox="1"/>
            <p:nvPr/>
          </p:nvSpPr>
          <p:spPr>
            <a:xfrm>
              <a:off x="298782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dirty="0" smtClean="0"/>
                <a:t>D+2</a:t>
              </a:r>
              <a:endParaRPr lang="pt-BR" dirty="0"/>
            </a:p>
          </p:txBody>
        </p:sp>
        <p:sp>
          <p:nvSpPr>
            <p:cNvPr id="56" name="CaixaDeTexto 55"/>
            <p:cNvSpPr txBox="1"/>
            <p:nvPr/>
          </p:nvSpPr>
          <p:spPr>
            <a:xfrm>
              <a:off x="406794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dirty="0" smtClean="0"/>
                <a:t>D+3</a:t>
              </a:r>
              <a:endParaRPr lang="pt-BR" dirty="0"/>
            </a:p>
          </p:txBody>
        </p:sp>
        <p:sp>
          <p:nvSpPr>
            <p:cNvPr id="57" name="CaixaDeTexto 56"/>
            <p:cNvSpPr txBox="1"/>
            <p:nvPr/>
          </p:nvSpPr>
          <p:spPr>
            <a:xfrm>
              <a:off x="514806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dirty="0" smtClean="0"/>
                <a:t>D+4</a:t>
              </a:r>
              <a:endParaRPr lang="pt-BR" dirty="0"/>
            </a:p>
          </p:txBody>
        </p:sp>
        <p:sp>
          <p:nvSpPr>
            <p:cNvPr id="58" name="CaixaDeTexto 57"/>
            <p:cNvSpPr txBox="1"/>
            <p:nvPr/>
          </p:nvSpPr>
          <p:spPr>
            <a:xfrm>
              <a:off x="622818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dirty="0" smtClean="0"/>
                <a:t>D+5</a:t>
              </a:r>
              <a:endParaRPr lang="pt-BR" dirty="0"/>
            </a:p>
          </p:txBody>
        </p:sp>
        <p:sp>
          <p:nvSpPr>
            <p:cNvPr id="60" name="CaixaDeTexto 59"/>
            <p:cNvSpPr txBox="1"/>
            <p:nvPr/>
          </p:nvSpPr>
          <p:spPr>
            <a:xfrm>
              <a:off x="190770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dirty="0" smtClean="0"/>
                <a:t>D+1</a:t>
              </a:r>
              <a:endParaRPr lang="pt-BR" dirty="0"/>
            </a:p>
          </p:txBody>
        </p:sp>
        <p:sp>
          <p:nvSpPr>
            <p:cNvPr id="61" name="CaixaDeTexto 60"/>
            <p:cNvSpPr txBox="1"/>
            <p:nvPr/>
          </p:nvSpPr>
          <p:spPr>
            <a:xfrm>
              <a:off x="82758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b="1" dirty="0" smtClean="0">
                  <a:solidFill>
                    <a:schemeClr val="tx2"/>
                  </a:solidFill>
                </a:rPr>
                <a:t>D</a:t>
              </a:r>
              <a:endParaRPr lang="pt-BR" b="1" dirty="0">
                <a:solidFill>
                  <a:schemeClr val="tx2"/>
                </a:solidFill>
              </a:endParaRPr>
            </a:p>
          </p:txBody>
        </p:sp>
      </p:grpSp>
      <p:grpSp>
        <p:nvGrpSpPr>
          <p:cNvPr id="62" name="Grupo 61"/>
          <p:cNvGrpSpPr/>
          <p:nvPr/>
        </p:nvGrpSpPr>
        <p:grpSpPr>
          <a:xfrm>
            <a:off x="2936679" y="3473132"/>
            <a:ext cx="5400600" cy="369332"/>
            <a:chOff x="827584" y="2051556"/>
            <a:chExt cx="5400600" cy="369332"/>
          </a:xfrm>
        </p:grpSpPr>
        <p:sp>
          <p:nvSpPr>
            <p:cNvPr id="63" name="CaixaDeTexto 62"/>
            <p:cNvSpPr txBox="1"/>
            <p:nvPr/>
          </p:nvSpPr>
          <p:spPr>
            <a:xfrm>
              <a:off x="298782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dirty="0" smtClean="0"/>
                <a:t>D+2</a:t>
              </a:r>
              <a:endParaRPr lang="pt-BR" dirty="0"/>
            </a:p>
          </p:txBody>
        </p:sp>
        <p:sp>
          <p:nvSpPr>
            <p:cNvPr id="64" name="CaixaDeTexto 63"/>
            <p:cNvSpPr txBox="1"/>
            <p:nvPr/>
          </p:nvSpPr>
          <p:spPr>
            <a:xfrm>
              <a:off x="406794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dirty="0" smtClean="0"/>
                <a:t>D+3</a:t>
              </a:r>
              <a:endParaRPr lang="pt-BR" dirty="0"/>
            </a:p>
          </p:txBody>
        </p:sp>
        <p:sp>
          <p:nvSpPr>
            <p:cNvPr id="65" name="CaixaDeTexto 64"/>
            <p:cNvSpPr txBox="1"/>
            <p:nvPr/>
          </p:nvSpPr>
          <p:spPr>
            <a:xfrm>
              <a:off x="514806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dirty="0" smtClean="0"/>
                <a:t>D+4</a:t>
              </a:r>
              <a:endParaRPr lang="pt-BR" dirty="0"/>
            </a:p>
          </p:txBody>
        </p:sp>
        <p:sp>
          <p:nvSpPr>
            <p:cNvPr id="68" name="CaixaDeTexto 67"/>
            <p:cNvSpPr txBox="1"/>
            <p:nvPr/>
          </p:nvSpPr>
          <p:spPr>
            <a:xfrm>
              <a:off x="190770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dirty="0" smtClean="0"/>
                <a:t>D+1</a:t>
              </a:r>
              <a:endParaRPr lang="pt-BR" dirty="0"/>
            </a:p>
          </p:txBody>
        </p:sp>
        <p:sp>
          <p:nvSpPr>
            <p:cNvPr id="69" name="CaixaDeTexto 68"/>
            <p:cNvSpPr txBox="1"/>
            <p:nvPr/>
          </p:nvSpPr>
          <p:spPr>
            <a:xfrm>
              <a:off x="82758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b="1" dirty="0" smtClean="0">
                  <a:solidFill>
                    <a:schemeClr val="tx2"/>
                  </a:solidFill>
                </a:rPr>
                <a:t>D</a:t>
              </a:r>
              <a:endParaRPr lang="pt-BR" b="1" dirty="0">
                <a:solidFill>
                  <a:schemeClr val="tx2"/>
                </a:solidFill>
              </a:endParaRPr>
            </a:p>
          </p:txBody>
        </p:sp>
      </p:grpSp>
      <p:grpSp>
        <p:nvGrpSpPr>
          <p:cNvPr id="70" name="Grupo 69"/>
          <p:cNvGrpSpPr/>
          <p:nvPr/>
        </p:nvGrpSpPr>
        <p:grpSpPr>
          <a:xfrm>
            <a:off x="3987522" y="4077072"/>
            <a:ext cx="4320480" cy="369332"/>
            <a:chOff x="827584" y="2051556"/>
            <a:chExt cx="4320480" cy="369332"/>
          </a:xfrm>
        </p:grpSpPr>
        <p:sp>
          <p:nvSpPr>
            <p:cNvPr id="71" name="CaixaDeTexto 70"/>
            <p:cNvSpPr txBox="1"/>
            <p:nvPr/>
          </p:nvSpPr>
          <p:spPr>
            <a:xfrm>
              <a:off x="298782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dirty="0" smtClean="0"/>
                <a:t>D+2</a:t>
              </a:r>
              <a:endParaRPr lang="pt-BR" dirty="0"/>
            </a:p>
          </p:txBody>
        </p:sp>
        <p:sp>
          <p:nvSpPr>
            <p:cNvPr id="72" name="CaixaDeTexto 71"/>
            <p:cNvSpPr txBox="1"/>
            <p:nvPr/>
          </p:nvSpPr>
          <p:spPr>
            <a:xfrm>
              <a:off x="406794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dirty="0" smtClean="0"/>
                <a:t>D+3</a:t>
              </a:r>
              <a:endParaRPr lang="pt-BR" dirty="0"/>
            </a:p>
          </p:txBody>
        </p:sp>
        <p:sp>
          <p:nvSpPr>
            <p:cNvPr id="76" name="CaixaDeTexto 75"/>
            <p:cNvSpPr txBox="1"/>
            <p:nvPr/>
          </p:nvSpPr>
          <p:spPr>
            <a:xfrm>
              <a:off x="190770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dirty="0" smtClean="0"/>
                <a:t>D+1</a:t>
              </a:r>
              <a:endParaRPr lang="pt-BR" dirty="0"/>
            </a:p>
          </p:txBody>
        </p:sp>
        <p:sp>
          <p:nvSpPr>
            <p:cNvPr id="77" name="CaixaDeTexto 76"/>
            <p:cNvSpPr txBox="1"/>
            <p:nvPr/>
          </p:nvSpPr>
          <p:spPr>
            <a:xfrm>
              <a:off x="82758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b="1" dirty="0" smtClean="0">
                  <a:solidFill>
                    <a:schemeClr val="tx2"/>
                  </a:solidFill>
                </a:rPr>
                <a:t>D</a:t>
              </a:r>
              <a:endParaRPr lang="pt-BR" b="1" dirty="0">
                <a:solidFill>
                  <a:schemeClr val="tx2"/>
                </a:solidFill>
              </a:endParaRPr>
            </a:p>
          </p:txBody>
        </p:sp>
      </p:grpSp>
      <p:grpSp>
        <p:nvGrpSpPr>
          <p:cNvPr id="78" name="Grupo 77"/>
          <p:cNvGrpSpPr/>
          <p:nvPr/>
        </p:nvGrpSpPr>
        <p:grpSpPr>
          <a:xfrm>
            <a:off x="5067642" y="4683610"/>
            <a:ext cx="3240360" cy="369332"/>
            <a:chOff x="827584" y="2051556"/>
            <a:chExt cx="3240360" cy="369332"/>
          </a:xfrm>
        </p:grpSpPr>
        <p:sp>
          <p:nvSpPr>
            <p:cNvPr id="79" name="CaixaDeTexto 78"/>
            <p:cNvSpPr txBox="1"/>
            <p:nvPr/>
          </p:nvSpPr>
          <p:spPr>
            <a:xfrm>
              <a:off x="298782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dirty="0" smtClean="0"/>
                <a:t>D+2</a:t>
              </a:r>
              <a:endParaRPr lang="pt-BR" dirty="0"/>
            </a:p>
          </p:txBody>
        </p:sp>
        <p:sp>
          <p:nvSpPr>
            <p:cNvPr id="84" name="CaixaDeTexto 83"/>
            <p:cNvSpPr txBox="1"/>
            <p:nvPr/>
          </p:nvSpPr>
          <p:spPr>
            <a:xfrm>
              <a:off x="190770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dirty="0" smtClean="0"/>
                <a:t>D+1</a:t>
              </a:r>
              <a:endParaRPr lang="pt-BR" dirty="0"/>
            </a:p>
          </p:txBody>
        </p:sp>
        <p:sp>
          <p:nvSpPr>
            <p:cNvPr id="85" name="CaixaDeTexto 84"/>
            <p:cNvSpPr txBox="1"/>
            <p:nvPr/>
          </p:nvSpPr>
          <p:spPr>
            <a:xfrm>
              <a:off x="82758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b="1" dirty="0" smtClean="0">
                  <a:solidFill>
                    <a:schemeClr val="tx2"/>
                  </a:solidFill>
                </a:rPr>
                <a:t>D</a:t>
              </a:r>
              <a:endParaRPr lang="pt-BR" b="1" dirty="0">
                <a:solidFill>
                  <a:schemeClr val="tx2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6177039" y="5276776"/>
            <a:ext cx="2160240" cy="369332"/>
            <a:chOff x="827584" y="2051556"/>
            <a:chExt cx="2160240" cy="369332"/>
          </a:xfrm>
        </p:grpSpPr>
        <p:sp>
          <p:nvSpPr>
            <p:cNvPr id="92" name="CaixaDeTexto 91"/>
            <p:cNvSpPr txBox="1"/>
            <p:nvPr/>
          </p:nvSpPr>
          <p:spPr>
            <a:xfrm>
              <a:off x="190770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dirty="0" smtClean="0"/>
                <a:t>D+1</a:t>
              </a:r>
              <a:endParaRPr lang="pt-BR" dirty="0"/>
            </a:p>
          </p:txBody>
        </p:sp>
        <p:sp>
          <p:nvSpPr>
            <p:cNvPr id="93" name="CaixaDeTexto 92"/>
            <p:cNvSpPr txBox="1"/>
            <p:nvPr/>
          </p:nvSpPr>
          <p:spPr>
            <a:xfrm>
              <a:off x="827584" y="2051556"/>
              <a:ext cx="1080120" cy="36933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b="1" dirty="0" smtClean="0">
                  <a:solidFill>
                    <a:schemeClr val="tx2"/>
                  </a:solidFill>
                </a:rPr>
                <a:t>D</a:t>
              </a:r>
              <a:endParaRPr lang="pt-BR" b="1" dirty="0">
                <a:solidFill>
                  <a:schemeClr val="tx2"/>
                </a:solidFill>
              </a:endParaRPr>
            </a:p>
          </p:txBody>
        </p:sp>
      </p:grpSp>
      <p:sp>
        <p:nvSpPr>
          <p:cNvPr id="101" name="CaixaDeTexto 100"/>
          <p:cNvSpPr txBox="1"/>
          <p:nvPr/>
        </p:nvSpPr>
        <p:spPr>
          <a:xfrm>
            <a:off x="7257159" y="5869942"/>
            <a:ext cx="1080120" cy="369332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tx2"/>
                </a:solidFill>
              </a:rPr>
              <a:t>D</a:t>
            </a:r>
            <a:endParaRPr lang="pt-BR" dirty="0">
              <a:solidFill>
                <a:schemeClr val="tx2"/>
              </a:solidFill>
            </a:endParaRPr>
          </a:p>
        </p:txBody>
      </p:sp>
      <p:sp>
        <p:nvSpPr>
          <p:cNvPr id="102" name="CaixaDeTexto 101"/>
          <p:cNvSpPr txBox="1"/>
          <p:nvPr/>
        </p:nvSpPr>
        <p:spPr>
          <a:xfrm>
            <a:off x="827584" y="2762344"/>
            <a:ext cx="108012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rgbClr val="FF0000"/>
                </a:solidFill>
              </a:rPr>
              <a:t>D-1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103" name="CaixaDeTexto 102"/>
          <p:cNvSpPr txBox="1"/>
          <p:nvPr/>
        </p:nvSpPr>
        <p:spPr>
          <a:xfrm>
            <a:off x="1949552" y="3473132"/>
            <a:ext cx="108012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rgbClr val="FF0000"/>
                </a:solidFill>
              </a:rPr>
              <a:t>D-1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106" name="CaixaDeTexto 105"/>
          <p:cNvSpPr txBox="1"/>
          <p:nvPr/>
        </p:nvSpPr>
        <p:spPr>
          <a:xfrm>
            <a:off x="3000410" y="4062118"/>
            <a:ext cx="108012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rgbClr val="FF0000"/>
                </a:solidFill>
              </a:rPr>
              <a:t>D-1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107" name="CaixaDeTexto 106"/>
          <p:cNvSpPr txBox="1"/>
          <p:nvPr/>
        </p:nvSpPr>
        <p:spPr>
          <a:xfrm>
            <a:off x="3957276" y="4666558"/>
            <a:ext cx="108012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rgbClr val="FF0000"/>
                </a:solidFill>
              </a:rPr>
              <a:t>D-1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108" name="CaixaDeTexto 107"/>
          <p:cNvSpPr txBox="1"/>
          <p:nvPr/>
        </p:nvSpPr>
        <p:spPr>
          <a:xfrm>
            <a:off x="5096919" y="5296180"/>
            <a:ext cx="108012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rgbClr val="FF0000"/>
                </a:solidFill>
              </a:rPr>
              <a:t>D-1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109" name="CaixaDeTexto 108"/>
          <p:cNvSpPr txBox="1"/>
          <p:nvPr/>
        </p:nvSpPr>
        <p:spPr>
          <a:xfrm>
            <a:off x="6323692" y="5880716"/>
            <a:ext cx="108012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rgbClr val="FF0000"/>
                </a:solidFill>
              </a:rPr>
              <a:t>D-1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110" name="CaixaDeTexto 109"/>
          <p:cNvSpPr txBox="1"/>
          <p:nvPr/>
        </p:nvSpPr>
        <p:spPr>
          <a:xfrm>
            <a:off x="747162" y="861609"/>
            <a:ext cx="7590117" cy="36933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SEMANA OPERATIVA</a:t>
            </a:r>
            <a:endParaRPr lang="pt-BR" dirty="0"/>
          </a:p>
        </p:txBody>
      </p:sp>
      <p:sp>
        <p:nvSpPr>
          <p:cNvPr id="111" name="CaixaDeTexto 110"/>
          <p:cNvSpPr txBox="1"/>
          <p:nvPr/>
        </p:nvSpPr>
        <p:spPr>
          <a:xfrm rot="16200000">
            <a:off x="6183476" y="3661960"/>
            <a:ext cx="4925387" cy="3693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chemeClr val="tx2"/>
                </a:solidFill>
              </a:rPr>
              <a:t>FUNÇÃO DE CUSTO FUTURO DO DECOMP</a:t>
            </a:r>
            <a:endParaRPr lang="pt-BR" b="1" dirty="0">
              <a:solidFill>
                <a:schemeClr val="tx2"/>
              </a:solidFill>
            </a:endParaRPr>
          </a:p>
        </p:txBody>
      </p:sp>
      <p:sp>
        <p:nvSpPr>
          <p:cNvPr id="112" name="CaixaDeTexto 111"/>
          <p:cNvSpPr txBox="1"/>
          <p:nvPr/>
        </p:nvSpPr>
        <p:spPr>
          <a:xfrm>
            <a:off x="103361" y="5050844"/>
            <a:ext cx="6052815" cy="115929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FF0000"/>
                </a:solidFill>
              </a:rPr>
              <a:t>D-1</a:t>
            </a:r>
            <a:r>
              <a:rPr lang="pt-BR" sz="1400" dirty="0" smtClean="0">
                <a:solidFill>
                  <a:srgbClr val="FF0000"/>
                </a:solidFill>
              </a:rPr>
              <a:t> = Dia que se faz a programação até sexta feira</a:t>
            </a:r>
          </a:p>
          <a:p>
            <a:endParaRPr lang="pt-BR" sz="1400" dirty="0" smtClean="0">
              <a:solidFill>
                <a:srgbClr val="FF0000"/>
              </a:solidFill>
            </a:endParaRPr>
          </a:p>
          <a:p>
            <a:r>
              <a:rPr lang="pt-BR" sz="1400" b="1" dirty="0" smtClean="0">
                <a:solidFill>
                  <a:schemeClr val="tx2"/>
                </a:solidFill>
              </a:rPr>
              <a:t>D</a:t>
            </a:r>
            <a:r>
              <a:rPr lang="pt-BR" sz="1400" dirty="0" smtClean="0">
                <a:solidFill>
                  <a:schemeClr val="tx2"/>
                </a:solidFill>
              </a:rPr>
              <a:t> = Dia da  Programação Diária                 </a:t>
            </a:r>
            <a:r>
              <a:rPr lang="pt-BR" sz="1400" b="1" dirty="0" err="1" smtClean="0">
                <a:solidFill>
                  <a:schemeClr val="tx2"/>
                </a:solidFill>
              </a:rPr>
              <a:t>PLD</a:t>
            </a:r>
            <a:r>
              <a:rPr lang="pt-BR" sz="2000" b="1" baseline="-25000" dirty="0" err="1" smtClean="0">
                <a:solidFill>
                  <a:schemeClr val="tx2"/>
                </a:solidFill>
              </a:rPr>
              <a:t>h</a:t>
            </a:r>
            <a:endParaRPr lang="pt-BR" sz="2000" b="1" baseline="-25000" dirty="0" smtClean="0">
              <a:solidFill>
                <a:schemeClr val="tx2"/>
              </a:solidFill>
            </a:endParaRPr>
          </a:p>
          <a:p>
            <a:endParaRPr lang="pt-BR" sz="2000" baseline="-25000" dirty="0" smtClean="0">
              <a:solidFill>
                <a:schemeClr val="tx2"/>
              </a:solidFill>
            </a:endParaRPr>
          </a:p>
          <a:p>
            <a:r>
              <a:rPr lang="pt-BR" sz="1400" dirty="0" smtClean="0"/>
              <a:t>D+ i = dias consecutivos para acoplamento com a FCF do  DECOMP</a:t>
            </a:r>
            <a:endParaRPr lang="pt-BR" sz="1400" dirty="0"/>
          </a:p>
        </p:txBody>
      </p:sp>
      <p:sp>
        <p:nvSpPr>
          <p:cNvPr id="113" name="Elipse 112"/>
          <p:cNvSpPr/>
          <p:nvPr/>
        </p:nvSpPr>
        <p:spPr>
          <a:xfrm>
            <a:off x="3392046" y="5408930"/>
            <a:ext cx="775251" cy="477344"/>
          </a:xfrm>
          <a:prstGeom prst="ellipse">
            <a:avLst/>
          </a:prstGeom>
          <a:noFill/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4" name="Seta para a direita 113"/>
          <p:cNvSpPr/>
          <p:nvPr/>
        </p:nvSpPr>
        <p:spPr>
          <a:xfrm flipV="1">
            <a:off x="2933932" y="5514162"/>
            <a:ext cx="243614" cy="3096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9" name="Título 4"/>
          <p:cNvSpPr txBox="1">
            <a:spLocks/>
          </p:cNvSpPr>
          <p:nvPr/>
        </p:nvSpPr>
        <p:spPr bwMode="auto">
          <a:xfrm>
            <a:off x="246062" y="52061"/>
            <a:ext cx="865187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1800" b="1" dirty="0" smtClean="0"/>
              <a:t>Forma de uso do modelo DESSEM</a:t>
            </a:r>
            <a:endParaRPr lang="pt-BR" altLang="pt-BR" sz="1800" b="1" dirty="0"/>
          </a:p>
        </p:txBody>
      </p:sp>
    </p:spTree>
    <p:extLst>
      <p:ext uri="{BB962C8B-B14F-4D97-AF65-F5344CB8AC3E}">
        <p14:creationId xmlns:p14="http://schemas.microsoft.com/office/powerpoint/2010/main" val="2922322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ítulo 4"/>
          <p:cNvSpPr txBox="1">
            <a:spLocks/>
          </p:cNvSpPr>
          <p:nvPr/>
        </p:nvSpPr>
        <p:spPr>
          <a:xfrm>
            <a:off x="395288" y="854543"/>
            <a:ext cx="8569200" cy="5382769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5188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0373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65563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0751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>
              <a:spcAft>
                <a:spcPts val="1200"/>
              </a:spcAft>
              <a:defRPr/>
            </a:pPr>
            <a:r>
              <a:rPr lang="pt-BR" sz="1600" b="1" dirty="0" smtClean="0">
                <a:solidFill>
                  <a:prstClr val="black"/>
                </a:solidFill>
              </a:rPr>
              <a:t>Marcos:</a:t>
            </a:r>
          </a:p>
          <a:p>
            <a:pPr lvl="1" algn="just">
              <a:spcAft>
                <a:spcPts val="300"/>
              </a:spcAft>
              <a:defRPr/>
            </a:pPr>
            <a:endParaRPr lang="pt-BR" sz="1600" b="1" dirty="0" smtClean="0">
              <a:solidFill>
                <a:srgbClr val="FF0000"/>
              </a:solidFill>
            </a:endParaRPr>
          </a:p>
          <a:p>
            <a:pPr marL="285750" indent="-285750" algn="just">
              <a:spcAft>
                <a:spcPts val="300"/>
              </a:spcAft>
              <a:buFont typeface="Wingdings" panose="05000000000000000000" pitchFamily="2" charset="2"/>
              <a:buChar char="§"/>
              <a:defRPr/>
            </a:pPr>
            <a:r>
              <a:rPr lang="pt-BR" sz="1600" b="1" dirty="0" smtClean="0">
                <a:solidFill>
                  <a:srgbClr val="FF0000"/>
                </a:solidFill>
              </a:rPr>
              <a:t>de SET/2017 a MAR/2018:</a:t>
            </a:r>
          </a:p>
          <a:p>
            <a:pPr marL="355600" lvl="1" algn="just">
              <a:spcAft>
                <a:spcPts val="300"/>
              </a:spcAft>
              <a:defRPr/>
            </a:pPr>
            <a:r>
              <a:rPr lang="pt-BR" sz="1600" dirty="0" smtClean="0">
                <a:solidFill>
                  <a:prstClr val="black"/>
                </a:solidFill>
              </a:rPr>
              <a:t>FT-DESSEM: Validação do modelo DESSEM junto aos Agentes</a:t>
            </a:r>
          </a:p>
          <a:p>
            <a:pPr marL="355600" lvl="1" algn="just">
              <a:spcAft>
                <a:spcPts val="300"/>
              </a:spcAft>
              <a:defRPr/>
            </a:pPr>
            <a:endParaRPr lang="pt-BR" sz="1600" dirty="0">
              <a:solidFill>
                <a:prstClr val="black"/>
              </a:solidFill>
              <a:sym typeface="Wingdings" panose="05000000000000000000" pitchFamily="2" charset="2"/>
            </a:endParaRPr>
          </a:p>
          <a:p>
            <a:pPr marL="285750" indent="-285750" algn="just">
              <a:spcAft>
                <a:spcPts val="300"/>
              </a:spcAft>
              <a:buFont typeface="Wingdings" panose="05000000000000000000" pitchFamily="2" charset="2"/>
              <a:buChar char="§"/>
              <a:defRPr/>
            </a:pPr>
            <a:r>
              <a:rPr lang="pt-BR" sz="1600" b="1" dirty="0" smtClean="0">
                <a:solidFill>
                  <a:srgbClr val="FF0000"/>
                </a:solidFill>
              </a:rPr>
              <a:t>de ABR/2018 a DEZ/2018 :</a:t>
            </a:r>
            <a:endParaRPr lang="pt-BR" sz="1600" b="1" dirty="0">
              <a:solidFill>
                <a:srgbClr val="FF0000"/>
              </a:solidFill>
            </a:endParaRPr>
          </a:p>
          <a:p>
            <a:pPr marL="355600" lvl="1" algn="just">
              <a:spcAft>
                <a:spcPts val="300"/>
              </a:spcAft>
              <a:defRPr/>
            </a:pPr>
            <a:r>
              <a:rPr lang="pt-BR" sz="1600" dirty="0" smtClean="0">
                <a:solidFill>
                  <a:prstClr val="black"/>
                </a:solidFill>
              </a:rPr>
              <a:t>Simulação “Sombra”</a:t>
            </a:r>
          </a:p>
          <a:p>
            <a:pPr marL="355600" lvl="1" algn="just">
              <a:spcAft>
                <a:spcPts val="300"/>
              </a:spcAft>
              <a:defRPr/>
            </a:pPr>
            <a:endParaRPr lang="pt-BR" sz="1600" dirty="0">
              <a:solidFill>
                <a:prstClr val="black"/>
              </a:solidFill>
              <a:sym typeface="Wingdings" panose="05000000000000000000" pitchFamily="2" charset="2"/>
            </a:endParaRPr>
          </a:p>
          <a:p>
            <a:pPr marL="285750" indent="-285750" algn="just">
              <a:spcAft>
                <a:spcPts val="300"/>
              </a:spcAft>
              <a:buFont typeface="Wingdings" panose="05000000000000000000" pitchFamily="2" charset="2"/>
              <a:buChar char="§"/>
              <a:defRPr/>
            </a:pPr>
            <a:r>
              <a:rPr lang="pt-BR" sz="1600" b="1" dirty="0" smtClean="0">
                <a:solidFill>
                  <a:srgbClr val="FF0000"/>
                </a:solidFill>
              </a:rPr>
              <a:t>JUL/2018</a:t>
            </a:r>
            <a:r>
              <a:rPr lang="pt-BR" sz="1600" b="1" dirty="0">
                <a:solidFill>
                  <a:srgbClr val="FF0000"/>
                </a:solidFill>
              </a:rPr>
              <a:t>:</a:t>
            </a:r>
          </a:p>
          <a:p>
            <a:pPr marL="355600" lvl="1" algn="just">
              <a:spcAft>
                <a:spcPts val="300"/>
              </a:spcAft>
              <a:defRPr/>
            </a:pPr>
            <a:r>
              <a:rPr lang="pt-BR" sz="1600" dirty="0" smtClean="0">
                <a:solidFill>
                  <a:prstClr val="black"/>
                </a:solidFill>
              </a:rPr>
              <a:t>CPAMP: Aprovação, após CP do MME, </a:t>
            </a:r>
            <a:r>
              <a:rPr lang="pt-BR" sz="1600" dirty="0">
                <a:solidFill>
                  <a:prstClr val="black"/>
                </a:solidFill>
              </a:rPr>
              <a:t>da metodologia utilizada pelo modelo DESSEM para programação da operação e formação de </a:t>
            </a:r>
            <a:r>
              <a:rPr lang="pt-BR" sz="1600" dirty="0" smtClean="0">
                <a:solidFill>
                  <a:prstClr val="black"/>
                </a:solidFill>
              </a:rPr>
              <a:t>preço</a:t>
            </a:r>
          </a:p>
          <a:p>
            <a:pPr marL="355600" lvl="1" algn="just">
              <a:spcAft>
                <a:spcPts val="300"/>
              </a:spcAft>
              <a:defRPr/>
            </a:pPr>
            <a:endParaRPr lang="pt-BR" sz="1600" dirty="0" smtClean="0">
              <a:solidFill>
                <a:prstClr val="black"/>
              </a:solidFill>
            </a:endParaRPr>
          </a:p>
          <a:p>
            <a:pPr marL="285750" indent="-285750" algn="just">
              <a:spcAft>
                <a:spcPts val="300"/>
              </a:spcAft>
              <a:buFont typeface="Wingdings" panose="05000000000000000000" pitchFamily="2" charset="2"/>
              <a:buChar char="§"/>
              <a:defRPr/>
            </a:pPr>
            <a:r>
              <a:rPr lang="pt-BR" sz="1600" b="1" dirty="0" smtClean="0">
                <a:solidFill>
                  <a:srgbClr val="FF0000"/>
                </a:solidFill>
              </a:rPr>
              <a:t>de JUL/2018 a OUT/2018</a:t>
            </a:r>
            <a:r>
              <a:rPr lang="pt-BR" sz="1600" b="1" dirty="0">
                <a:solidFill>
                  <a:srgbClr val="FF0000"/>
                </a:solidFill>
              </a:rPr>
              <a:t>:</a:t>
            </a:r>
          </a:p>
          <a:p>
            <a:pPr marL="355600" lvl="1" algn="just">
              <a:spcAft>
                <a:spcPts val="300"/>
              </a:spcAft>
              <a:defRPr/>
            </a:pPr>
            <a:r>
              <a:rPr lang="pt-BR" sz="1600" dirty="0" smtClean="0">
                <a:solidFill>
                  <a:prstClr val="black"/>
                </a:solidFill>
              </a:rPr>
              <a:t>ANEEL: Aprovação do uso do modelo DESSEM </a:t>
            </a:r>
            <a:r>
              <a:rPr lang="pt-BR" sz="1600" dirty="0">
                <a:solidFill>
                  <a:prstClr val="black"/>
                </a:solidFill>
              </a:rPr>
              <a:t>para programação da operação e formação de </a:t>
            </a:r>
            <a:r>
              <a:rPr lang="pt-BR" sz="1600" dirty="0" smtClean="0">
                <a:solidFill>
                  <a:prstClr val="black"/>
                </a:solidFill>
              </a:rPr>
              <a:t>preço</a:t>
            </a:r>
          </a:p>
          <a:p>
            <a:pPr marL="355600" lvl="1" algn="just">
              <a:spcAft>
                <a:spcPts val="300"/>
              </a:spcAft>
              <a:defRPr/>
            </a:pPr>
            <a:endParaRPr lang="pt-BR" sz="1600" b="1" dirty="0" smtClean="0">
              <a:solidFill>
                <a:srgbClr val="FF0000"/>
              </a:solidFill>
            </a:endParaRPr>
          </a:p>
          <a:p>
            <a:pPr marL="285750" indent="-285750" algn="just">
              <a:spcAft>
                <a:spcPts val="300"/>
              </a:spcAft>
              <a:buFont typeface="Wingdings" panose="05000000000000000000" pitchFamily="2" charset="2"/>
              <a:buChar char="§"/>
              <a:defRPr/>
            </a:pPr>
            <a:r>
              <a:rPr lang="pt-BR" sz="1600" b="1" dirty="0" smtClean="0">
                <a:solidFill>
                  <a:srgbClr val="FF0000"/>
                </a:solidFill>
              </a:rPr>
              <a:t>JAN/2019:</a:t>
            </a:r>
            <a:endParaRPr lang="pt-BR" sz="1600" b="1" dirty="0">
              <a:solidFill>
                <a:srgbClr val="FF0000"/>
              </a:solidFill>
            </a:endParaRPr>
          </a:p>
          <a:p>
            <a:pPr marL="355600" lvl="1" algn="just">
              <a:spcAft>
                <a:spcPts val="300"/>
              </a:spcAft>
              <a:defRPr/>
            </a:pPr>
            <a:r>
              <a:rPr lang="pt-BR" sz="1600" dirty="0" smtClean="0">
                <a:solidFill>
                  <a:prstClr val="black"/>
                </a:solidFill>
              </a:rPr>
              <a:t>Início do uso oficial do </a:t>
            </a:r>
            <a:r>
              <a:rPr lang="pt-BR" sz="1600" dirty="0">
                <a:solidFill>
                  <a:prstClr val="black"/>
                </a:solidFill>
              </a:rPr>
              <a:t>modelo DESSEM para programação da operação e formação de </a:t>
            </a:r>
            <a:r>
              <a:rPr lang="pt-BR" sz="1600" dirty="0" smtClean="0">
                <a:solidFill>
                  <a:prstClr val="black"/>
                </a:solidFill>
              </a:rPr>
              <a:t>preço</a:t>
            </a:r>
            <a:endParaRPr lang="pt-BR" sz="1600" dirty="0">
              <a:solidFill>
                <a:prstClr val="black"/>
              </a:solidFill>
            </a:endParaRPr>
          </a:p>
        </p:txBody>
      </p:sp>
      <p:sp>
        <p:nvSpPr>
          <p:cNvPr id="9220" name="Espaço Reservado para Número de Slide 1"/>
          <p:cNvSpPr>
            <a:spLocks noGrp="1"/>
          </p:cNvSpPr>
          <p:nvPr>
            <p:ph type="sldNum" sz="quarter" idx="4294967295"/>
          </p:nvPr>
        </p:nvSpPr>
        <p:spPr>
          <a:xfrm>
            <a:off x="4195763" y="6530975"/>
            <a:ext cx="752475" cy="3270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fld id="{F67200E0-4C63-46E8-B173-1DDD1483D51F}" type="slidenum">
              <a:rPr lang="pt-BR" altLang="pt-BR" sz="1000" smtClean="0">
                <a:solidFill>
                  <a:schemeClr val="bg1"/>
                </a:solidFill>
              </a:rPr>
              <a:pPr/>
              <a:t>27</a:t>
            </a:fld>
            <a:endParaRPr lang="pt-BR" altLang="pt-BR" sz="1000" smtClean="0">
              <a:solidFill>
                <a:schemeClr val="bg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9512" y="132873"/>
            <a:ext cx="7743676" cy="460895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spcAft>
                <a:spcPts val="1026"/>
              </a:spcAft>
            </a:pPr>
            <a:r>
              <a:rPr lang="pt-BR" sz="2395" b="1" dirty="0" smtClean="0"/>
              <a:t>Estado da Arte e passos futuros</a:t>
            </a:r>
            <a:endParaRPr lang="pt-BR" sz="2395" b="1" dirty="0"/>
          </a:p>
        </p:txBody>
      </p:sp>
    </p:spTree>
    <p:extLst>
      <p:ext uri="{BB962C8B-B14F-4D97-AF65-F5344CB8AC3E}">
        <p14:creationId xmlns:p14="http://schemas.microsoft.com/office/powerpoint/2010/main" val="37001760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Texto 5"/>
          <p:cNvSpPr>
            <a:spLocks noGrp="1"/>
          </p:cNvSpPr>
          <p:nvPr>
            <p:ph type="body" sz="quarter" idx="22"/>
          </p:nvPr>
        </p:nvSpPr>
        <p:spPr>
          <a:xfrm>
            <a:off x="4618146" y="5157192"/>
            <a:ext cx="2074612" cy="1426940"/>
          </a:xfrm>
        </p:spPr>
        <p:txBody>
          <a:bodyPr>
            <a:normAutofit/>
          </a:bodyPr>
          <a:lstStyle/>
          <a:p>
            <a:r>
              <a:rPr lang="pt-BR" sz="2400" dirty="0" smtClean="0"/>
              <a:t>Reflexões Finais</a:t>
            </a:r>
            <a:endParaRPr lang="pt-BR" sz="2400" dirty="0"/>
          </a:p>
        </p:txBody>
      </p:sp>
      <p:sp>
        <p:nvSpPr>
          <p:cNvPr id="10" name="Espaço Reservado para Texto 9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11" name="Espaço Reservado para Texto 10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2321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ítulo 4"/>
          <p:cNvSpPr txBox="1">
            <a:spLocks/>
          </p:cNvSpPr>
          <p:nvPr/>
        </p:nvSpPr>
        <p:spPr bwMode="auto">
          <a:xfrm>
            <a:off x="107950" y="657225"/>
            <a:ext cx="903605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b="1" dirty="0" smtClean="0">
                <a:solidFill>
                  <a:srgbClr val="0000FF"/>
                </a:solidFill>
              </a:rPr>
              <a:t>1) </a:t>
            </a:r>
            <a:r>
              <a:rPr lang="pt-BR" altLang="pt-BR" b="1" dirty="0">
                <a:solidFill>
                  <a:srgbClr val="0000FF"/>
                </a:solidFill>
              </a:rPr>
              <a:t>Alterações legais, regulatórias e </a:t>
            </a:r>
            <a:r>
              <a:rPr lang="pt-BR" altLang="pt-BR" b="1" dirty="0" smtClean="0">
                <a:solidFill>
                  <a:srgbClr val="0000FF"/>
                </a:solidFill>
              </a:rPr>
              <a:t>de procedimentos</a:t>
            </a:r>
            <a:endParaRPr lang="pt-BR" altLang="pt-BR" b="1" dirty="0">
              <a:solidFill>
                <a:srgbClr val="0000FF"/>
              </a:solidFill>
            </a:endParaRPr>
          </a:p>
        </p:txBody>
      </p:sp>
      <p:sp>
        <p:nvSpPr>
          <p:cNvPr id="31747" name="Título 4"/>
          <p:cNvSpPr txBox="1">
            <a:spLocks/>
          </p:cNvSpPr>
          <p:nvPr/>
        </p:nvSpPr>
        <p:spPr bwMode="auto">
          <a:xfrm>
            <a:off x="395288" y="996950"/>
            <a:ext cx="8064500" cy="174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t-BR" altLang="pt-BR" sz="1800" dirty="0" smtClean="0">
                <a:solidFill>
                  <a:srgbClr val="000000"/>
                </a:solidFill>
                <a:sym typeface="Wingdings" panose="05000000000000000000" pitchFamily="2" charset="2"/>
              </a:rPr>
              <a:t>Deverá </a:t>
            </a:r>
            <a:r>
              <a:rPr lang="pt-BR" altLang="pt-BR" sz="1800" dirty="0">
                <a:solidFill>
                  <a:srgbClr val="000000"/>
                </a:solidFill>
                <a:sym typeface="Wingdings" panose="05000000000000000000" pitchFamily="2" charset="2"/>
              </a:rPr>
              <a:t>ser feita uma revisão dos Procedimentos de </a:t>
            </a:r>
            <a:r>
              <a:rPr lang="pt-BR" altLang="pt-BR" sz="1800" dirty="0" smtClean="0">
                <a:solidFill>
                  <a:srgbClr val="000000"/>
                </a:solidFill>
                <a:sym typeface="Wingdings" panose="05000000000000000000" pitchFamily="2" charset="2"/>
              </a:rPr>
              <a:t>Rede do ONS, bem como das Regras e Procedimentos de Comercialização da CCEE, </a:t>
            </a:r>
            <a:r>
              <a:rPr lang="pt-BR" altLang="pt-BR" sz="1800" dirty="0">
                <a:solidFill>
                  <a:srgbClr val="000000"/>
                </a:solidFill>
                <a:sym typeface="Wingdings" panose="05000000000000000000" pitchFamily="2" charset="2"/>
              </a:rPr>
              <a:t>para que haja adequação entre processos internos e a regulamentação.</a:t>
            </a:r>
          </a:p>
          <a:p>
            <a:pPr algn="just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t-BR" altLang="pt-BR" sz="1800" dirty="0" smtClean="0">
                <a:solidFill>
                  <a:srgbClr val="FF0000"/>
                </a:solidFill>
                <a:sym typeface="Wingdings" panose="05000000000000000000" pitchFamily="2" charset="2"/>
              </a:rPr>
              <a:t>Consulta pública MME 042/2017</a:t>
            </a:r>
          </a:p>
          <a:p>
            <a:pPr algn="just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t-BR" altLang="pt-BR" sz="1800" dirty="0" smtClean="0">
                <a:solidFill>
                  <a:srgbClr val="FF0000"/>
                </a:solidFill>
                <a:sym typeface="Wingdings" panose="05000000000000000000" pitchFamily="2" charset="2"/>
              </a:rPr>
              <a:t>Revisão de Procedimentos de Rede</a:t>
            </a:r>
            <a:endParaRPr lang="pt-BR" altLang="pt-BR" sz="1800" dirty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marL="0" indent="0" algn="just">
              <a:spcBef>
                <a:spcPct val="0"/>
              </a:spcBef>
              <a:spcAft>
                <a:spcPts val="1200"/>
              </a:spcAft>
              <a:buNone/>
            </a:pPr>
            <a:endParaRPr lang="pt-BR" altLang="pt-BR" sz="1800" dirty="0" smtClean="0">
              <a:solidFill>
                <a:srgbClr val="000000"/>
              </a:solidFill>
              <a:sym typeface="Wingdings" panose="05000000000000000000" pitchFamily="2" charset="2"/>
            </a:endParaRPr>
          </a:p>
          <a:p>
            <a:pPr marL="0" indent="0" algn="just">
              <a:spcBef>
                <a:spcPct val="0"/>
              </a:spcBef>
              <a:spcAft>
                <a:spcPts val="1200"/>
              </a:spcAft>
              <a:buNone/>
            </a:pPr>
            <a:endParaRPr lang="pt-BR" altLang="pt-BR" sz="1800" dirty="0" smtClean="0">
              <a:solidFill>
                <a:srgbClr val="000000"/>
              </a:solidFill>
              <a:sym typeface="Wingdings" panose="05000000000000000000" pitchFamily="2" charset="2"/>
            </a:endParaRPr>
          </a:p>
          <a:p>
            <a:pPr algn="just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t-BR" altLang="pt-BR" sz="1800" dirty="0" smtClean="0">
                <a:solidFill>
                  <a:srgbClr val="000000"/>
                </a:solidFill>
                <a:sym typeface="Wingdings" panose="05000000000000000000" pitchFamily="2" charset="2"/>
              </a:rPr>
              <a:t>Deverão </a:t>
            </a:r>
            <a:r>
              <a:rPr lang="pt-BR" altLang="pt-BR" sz="1800" dirty="0">
                <a:solidFill>
                  <a:srgbClr val="000000"/>
                </a:solidFill>
                <a:sym typeface="Wingdings" panose="05000000000000000000" pitchFamily="2" charset="2"/>
              </a:rPr>
              <a:t>ser estabelecidos procedimentos de trâmite de dados entre ONS e CCEE, bem como </a:t>
            </a:r>
            <a:r>
              <a:rPr lang="pt-BR" altLang="pt-BR" sz="1800" dirty="0" smtClean="0">
                <a:solidFill>
                  <a:srgbClr val="000000"/>
                </a:solidFill>
                <a:sym typeface="Wingdings" panose="05000000000000000000" pitchFamily="2" charset="2"/>
              </a:rPr>
              <a:t>com os Agentes</a:t>
            </a:r>
            <a:r>
              <a:rPr lang="pt-BR" altLang="pt-BR" sz="1800" dirty="0">
                <a:solidFill>
                  <a:srgbClr val="000000"/>
                </a:solidFill>
                <a:sym typeface="Wingdings" panose="05000000000000000000" pitchFamily="2" charset="2"/>
              </a:rPr>
              <a:t>, de forma a garantir a confiabilidade dos processos e o atendimento dos requisitos de publicação de preços</a:t>
            </a:r>
            <a:r>
              <a:rPr lang="pt-BR" altLang="pt-BR" sz="1800" dirty="0" smtClean="0">
                <a:solidFill>
                  <a:srgbClr val="000000"/>
                </a:solidFill>
                <a:sym typeface="Wingdings" panose="05000000000000000000" pitchFamily="2" charset="2"/>
              </a:rPr>
              <a:t>.</a:t>
            </a:r>
          </a:p>
          <a:p>
            <a:pPr algn="just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t-BR" altLang="pt-BR" sz="1800" dirty="0" smtClean="0">
                <a:solidFill>
                  <a:srgbClr val="000000"/>
                </a:solidFill>
                <a:sym typeface="Wingdings" panose="05000000000000000000" pitchFamily="2" charset="2"/>
              </a:rPr>
              <a:t>Definição de como e quais dados disponibilizar no site do ONS para garantia de reprodutibilidade.</a:t>
            </a:r>
            <a:endParaRPr lang="pt-BR" altLang="pt-BR" sz="1800" dirty="0">
              <a:solidFill>
                <a:srgbClr val="000000"/>
              </a:solidFill>
              <a:sym typeface="Wingdings" panose="05000000000000000000" pitchFamily="2" charset="2"/>
            </a:endParaRPr>
          </a:p>
        </p:txBody>
      </p:sp>
      <p:sp>
        <p:nvSpPr>
          <p:cNvPr id="31749" name="Título 4"/>
          <p:cNvSpPr txBox="1">
            <a:spLocks/>
          </p:cNvSpPr>
          <p:nvPr/>
        </p:nvSpPr>
        <p:spPr bwMode="auto">
          <a:xfrm>
            <a:off x="107950" y="3289351"/>
            <a:ext cx="903605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b="1" dirty="0" smtClean="0">
                <a:solidFill>
                  <a:srgbClr val="0000FF"/>
                </a:solidFill>
              </a:rPr>
              <a:t>2) </a:t>
            </a:r>
            <a:r>
              <a:rPr lang="pt-BR" altLang="pt-BR" b="1" dirty="0">
                <a:solidFill>
                  <a:srgbClr val="0000FF"/>
                </a:solidFill>
              </a:rPr>
              <a:t>Processos para iteração entre ONS/CCEE e ONS/Agentes</a:t>
            </a:r>
          </a:p>
        </p:txBody>
      </p:sp>
      <p:sp>
        <p:nvSpPr>
          <p:cNvPr id="31751" name="Espaço Reservado para Número de Slide 1"/>
          <p:cNvSpPr>
            <a:spLocks noGrp="1"/>
          </p:cNvSpPr>
          <p:nvPr>
            <p:ph type="sldNum" sz="quarter" idx="4294967295"/>
          </p:nvPr>
        </p:nvSpPr>
        <p:spPr>
          <a:xfrm>
            <a:off x="4195763" y="6530975"/>
            <a:ext cx="752475" cy="3270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fld id="{FC0C23BF-93C6-4374-AA78-6E5E9D451163}" type="slidenum">
              <a:rPr lang="pt-BR" altLang="pt-BR" sz="1000" smtClean="0">
                <a:solidFill>
                  <a:schemeClr val="bg1"/>
                </a:solidFill>
              </a:rPr>
              <a:pPr/>
              <a:t>29</a:t>
            </a:fld>
            <a:endParaRPr lang="pt-BR" altLang="pt-BR" sz="1000" smtClean="0">
              <a:solidFill>
                <a:schemeClr val="bg1"/>
              </a:solidFill>
            </a:endParaRPr>
          </a:p>
        </p:txBody>
      </p:sp>
      <p:sp>
        <p:nvSpPr>
          <p:cNvPr id="8" name="Título 4"/>
          <p:cNvSpPr txBox="1">
            <a:spLocks/>
          </p:cNvSpPr>
          <p:nvPr/>
        </p:nvSpPr>
        <p:spPr bwMode="auto">
          <a:xfrm>
            <a:off x="1549667" y="77000"/>
            <a:ext cx="6044666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258888" indent="-1258888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1165225" indent="-1165225" algn="ctr" eaLnBrk="1" hangingPunct="1">
              <a:spcBef>
                <a:spcPct val="0"/>
              </a:spcBef>
              <a:buFontTx/>
              <a:buNone/>
            </a:pPr>
            <a:r>
              <a:rPr lang="pt-BR" altLang="pt-BR" sz="2400" b="1" dirty="0" smtClean="0">
                <a:solidFill>
                  <a:schemeClr val="accent3">
                    <a:lumMod val="50000"/>
                  </a:schemeClr>
                </a:solidFill>
              </a:rPr>
              <a:t>Pontos de Atenção</a:t>
            </a:r>
            <a:endParaRPr lang="pt-BR" altLang="pt-BR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8827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51920" y="3717032"/>
            <a:ext cx="4853269" cy="950385"/>
          </a:xfrm>
        </p:spPr>
        <p:txBody>
          <a:bodyPr anchor="ctr">
            <a:noAutofit/>
          </a:bodyPr>
          <a:lstStyle/>
          <a:p>
            <a:r>
              <a:rPr lang="pt-BR" sz="2200" dirty="0" smtClean="0"/>
              <a:t>FIM</a:t>
            </a:r>
            <a:br>
              <a:rPr lang="pt-BR" sz="2200" dirty="0" smtClean="0"/>
            </a:br>
            <a:r>
              <a:rPr lang="pt-BR" sz="2200" dirty="0" smtClean="0"/>
              <a:t>Obrigado</a:t>
            </a:r>
            <a:endParaRPr lang="pt-BR" sz="2200" dirty="0"/>
          </a:p>
        </p:txBody>
      </p:sp>
    </p:spTree>
    <p:extLst>
      <p:ext uri="{BB962C8B-B14F-4D97-AF65-F5344CB8AC3E}">
        <p14:creationId xmlns:p14="http://schemas.microsoft.com/office/powerpoint/2010/main" val="609812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51920" y="3717032"/>
            <a:ext cx="4853269" cy="950385"/>
          </a:xfrm>
        </p:spPr>
        <p:txBody>
          <a:bodyPr anchor="ctr">
            <a:noAutofit/>
          </a:bodyPr>
          <a:lstStyle/>
          <a:p>
            <a:r>
              <a:rPr lang="pt-BR" sz="2200" dirty="0" smtClean="0"/>
              <a:t>APOIO</a:t>
            </a:r>
            <a:endParaRPr lang="pt-BR" sz="2200" dirty="0"/>
          </a:p>
        </p:txBody>
      </p:sp>
    </p:spTree>
    <p:extLst>
      <p:ext uri="{BB962C8B-B14F-4D97-AF65-F5344CB8AC3E}">
        <p14:creationId xmlns:p14="http://schemas.microsoft.com/office/powerpoint/2010/main" val="3973765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07504" y="113740"/>
            <a:ext cx="8330865" cy="461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040" tIns="45520" rIns="91040" bIns="45520" numCol="1" rtlCol="0" anchor="ctr" anchorCtr="0" compatLnSpc="1">
            <a:prstTxWarp prst="textNoShape">
              <a:avLst/>
            </a:prstTxWarp>
            <a:spAutoFit/>
          </a:bodyPr>
          <a:lstStyle/>
          <a:p>
            <a:pPr defTabSz="914377" eaLnBrk="0" hangingPunct="0"/>
            <a:r>
              <a:rPr lang="pt-BR" sz="2400" b="1" dirty="0" err="1" smtClean="0">
                <a:solidFill>
                  <a:prstClr val="black"/>
                </a:solidFill>
              </a:rPr>
              <a:t>PLD</a:t>
            </a:r>
            <a:r>
              <a:rPr lang="pt-BR" sz="3600" b="1" baseline="-25000" dirty="0" err="1" smtClean="0">
                <a:solidFill>
                  <a:prstClr val="black"/>
                </a:solidFill>
              </a:rPr>
              <a:t>h</a:t>
            </a:r>
            <a:r>
              <a:rPr lang="pt-BR" sz="2400" b="1" dirty="0" smtClean="0">
                <a:solidFill>
                  <a:prstClr val="black"/>
                </a:solidFill>
              </a:rPr>
              <a:t> como requisito para a Participação </a:t>
            </a:r>
            <a:r>
              <a:rPr lang="pt-BR" sz="2400" b="1" dirty="0">
                <a:solidFill>
                  <a:prstClr val="black"/>
                </a:solidFill>
              </a:rPr>
              <a:t>da Demanda</a:t>
            </a:r>
          </a:p>
        </p:txBody>
      </p:sp>
      <p:sp>
        <p:nvSpPr>
          <p:cNvPr id="6" name="Retângulo 5"/>
          <p:cNvSpPr/>
          <p:nvPr/>
        </p:nvSpPr>
        <p:spPr>
          <a:xfrm>
            <a:off x="539552" y="582794"/>
            <a:ext cx="8036189" cy="587054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marL="293248" indent="-293248">
              <a:lnSpc>
                <a:spcPct val="140000"/>
              </a:lnSpc>
              <a:buFont typeface="Wingdings" panose="05000000000000000000" pitchFamily="2" charset="2"/>
              <a:buChar char="§"/>
            </a:pPr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Mercado brasileiro está maduro para implantação de mecanismos de Resposta da Demanda (RD)</a:t>
            </a:r>
          </a:p>
          <a:p>
            <a:pPr marL="293248" indent="-293248">
              <a:lnSpc>
                <a:spcPct val="140000"/>
              </a:lnSpc>
              <a:buFont typeface="Wingdings" panose="05000000000000000000" pitchFamily="2" charset="2"/>
              <a:buChar char="§"/>
            </a:pPr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O ONS vem trabalhando em um projeto-piloto em conjunto com a ANEEL, ABRACE (no momento somente Consumidores Livres), CCEE e EPE para implantação em 2017</a:t>
            </a:r>
          </a:p>
          <a:p>
            <a:pPr marL="293248" indent="-293248">
              <a:lnSpc>
                <a:spcPct val="140000"/>
              </a:lnSpc>
              <a:buFont typeface="Wingdings" panose="05000000000000000000" pitchFamily="2" charset="2"/>
              <a:buChar char="§"/>
            </a:pPr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A exemplo de outros Operadores Internacionais, um teste de redução de carga poderá </a:t>
            </a:r>
            <a:r>
              <a:rPr lang="pt-B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avaliar  </a:t>
            </a:r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os recursos disponíveis no sistema, além de revelar os benefícios e custos de introduzir a RD como serviço ancilar, na operação do SIN</a:t>
            </a:r>
          </a:p>
          <a:p>
            <a:pPr marL="293248" indent="-293248">
              <a:lnSpc>
                <a:spcPct val="140000"/>
              </a:lnSpc>
              <a:buFont typeface="Wingdings" panose="05000000000000000000" pitchFamily="2" charset="2"/>
              <a:buChar char="§"/>
            </a:pPr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Projeto-piloto </a:t>
            </a:r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  <a:sym typeface="Wingdings" panose="05000000000000000000" pitchFamily="2" charset="2"/>
              </a:rPr>
              <a:t> </a:t>
            </a:r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Dois produtos (Participação na fase de Programação Diária):</a:t>
            </a:r>
          </a:p>
          <a:p>
            <a:pPr lvl="1">
              <a:lnSpc>
                <a:spcPct val="140000"/>
              </a:lnSpc>
            </a:pPr>
            <a:r>
              <a:rPr lang="pt-BR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Produto 1:</a:t>
            </a:r>
            <a:r>
              <a:rPr lang="pt-BR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Atendimento à Ponta do Sistema </a:t>
            </a:r>
          </a:p>
          <a:p>
            <a:pPr lvl="1">
              <a:lnSpc>
                <a:spcPct val="140000"/>
              </a:lnSpc>
            </a:pPr>
            <a:r>
              <a:rPr lang="pt-BR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Produto 2: </a:t>
            </a:r>
            <a:r>
              <a:rPr lang="pt-BR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Mitigação da Intermitência das fontes eólicas</a:t>
            </a:r>
            <a:endParaRPr lang="pt-BR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Seta para a direita listrada 1"/>
          <p:cNvSpPr/>
          <p:nvPr/>
        </p:nvSpPr>
        <p:spPr>
          <a:xfrm rot="5400000">
            <a:off x="3956163" y="5591164"/>
            <a:ext cx="431086" cy="369502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/>
          <p:cNvSpPr txBox="1"/>
          <p:nvPr/>
        </p:nvSpPr>
        <p:spPr bwMode="auto">
          <a:xfrm>
            <a:off x="1492816" y="5991458"/>
            <a:ext cx="5357780" cy="46187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33938" tIns="33938" rIns="33938" bIns="33938" rtlCol="0" anchor="ctr" anchorCtr="0">
            <a:noAutofit/>
          </a:bodyPr>
          <a:lstStyle/>
          <a:p>
            <a:pPr algn="ctr">
              <a:spcAft>
                <a:spcPts val="188"/>
              </a:spcAft>
              <a:tabLst>
                <a:tab pos="341205" algn="l"/>
              </a:tabLst>
            </a:pPr>
            <a:r>
              <a:rPr lang="pt-BR" sz="1710" dirty="0">
                <a:latin typeface="Arial"/>
                <a:cs typeface="Arial"/>
              </a:rPr>
              <a:t>Produtos Day-</a:t>
            </a:r>
            <a:r>
              <a:rPr lang="pt-BR" sz="1710" dirty="0" err="1">
                <a:latin typeface="Arial"/>
                <a:cs typeface="Arial"/>
              </a:rPr>
              <a:t>ahead</a:t>
            </a:r>
            <a:r>
              <a:rPr lang="pt-BR" sz="1710" dirty="0">
                <a:latin typeface="Arial"/>
                <a:cs typeface="Arial"/>
              </a:rPr>
              <a:t> e </a:t>
            </a:r>
            <a:r>
              <a:rPr lang="pt-BR" sz="1710" dirty="0" err="1">
                <a:latin typeface="Arial"/>
                <a:cs typeface="Arial"/>
              </a:rPr>
              <a:t>Intraday</a:t>
            </a:r>
            <a:endParaRPr lang="pt-BR" sz="171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7471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107504" y="44624"/>
            <a:ext cx="8775674" cy="460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26"/>
              </a:spcAft>
            </a:pPr>
            <a:r>
              <a:rPr lang="pt-BR" sz="2395" b="1" dirty="0"/>
              <a:t>Proposta do ONS</a:t>
            </a:r>
          </a:p>
        </p:txBody>
      </p:sp>
      <p:sp>
        <p:nvSpPr>
          <p:cNvPr id="8" name="CaixaDeTexto 7"/>
          <p:cNvSpPr txBox="1"/>
          <p:nvPr/>
        </p:nvSpPr>
        <p:spPr bwMode="auto">
          <a:xfrm>
            <a:off x="323047" y="527885"/>
            <a:ext cx="8560131" cy="591203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33938" tIns="33938" rIns="33938" bIns="33938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pt-BR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Produto 1:</a:t>
            </a:r>
            <a:r>
              <a:rPr lang="pt-BR" sz="1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Atendimento à Ponta do Sistema </a:t>
            </a:r>
          </a:p>
          <a:p>
            <a:pPr marL="0" lvl="2" defTabSz="781995">
              <a:lnSpc>
                <a:spcPct val="120000"/>
              </a:lnSpc>
              <a:spcBef>
                <a:spcPct val="20000"/>
              </a:spcBef>
              <a:spcAft>
                <a:spcPts val="188"/>
              </a:spcAft>
              <a:tabLst>
                <a:tab pos="71955" algn="l"/>
              </a:tabLst>
            </a:pPr>
            <a:r>
              <a:rPr lang="pt-B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A reserva primária e secundária, para atender as variações da carga e da ponta, dentro da ponta, significa  um montante em torno de 3% da demanda máxima</a:t>
            </a:r>
          </a:p>
          <a:p>
            <a:pPr marL="690306" lvl="3" indent="-244373" defTabSz="781995">
              <a:lnSpc>
                <a:spcPct val="120000"/>
              </a:lnSpc>
              <a:spcBef>
                <a:spcPct val="20000"/>
              </a:spcBef>
              <a:spcAft>
                <a:spcPts val="188"/>
              </a:spcAft>
              <a:buFont typeface="Arial" panose="020B0604020202020204" pitchFamily="34" charset="0"/>
              <a:buChar char="•"/>
              <a:tabLst>
                <a:tab pos="71955" algn="l"/>
              </a:tabLst>
            </a:pPr>
            <a:r>
              <a:rPr lang="pt-B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Devido à forte presença das eólicas na matriz elétrica, será necessário aumentar esse montante de reserva</a:t>
            </a:r>
          </a:p>
          <a:p>
            <a:pPr marL="690306" lvl="3" indent="-244373" defTabSz="781995">
              <a:lnSpc>
                <a:spcPct val="120000"/>
              </a:lnSpc>
              <a:spcBef>
                <a:spcPct val="20000"/>
              </a:spcBef>
              <a:spcAft>
                <a:spcPts val="188"/>
              </a:spcAft>
              <a:buFont typeface="Arial" panose="020B0604020202020204" pitchFamily="34" charset="0"/>
              <a:buChar char="•"/>
              <a:tabLst>
                <a:tab pos="71955" algn="l"/>
              </a:tabLst>
            </a:pPr>
            <a:r>
              <a:rPr lang="pt-B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Na fase de programação, a Resposta da Demanda poderia ser adotada para substituir parte da geração térmica</a:t>
            </a:r>
          </a:p>
          <a:p>
            <a:pPr marL="690306" lvl="3" indent="-244373" defTabSz="781995">
              <a:lnSpc>
                <a:spcPct val="120000"/>
              </a:lnSpc>
              <a:spcBef>
                <a:spcPct val="20000"/>
              </a:spcBef>
              <a:spcAft>
                <a:spcPts val="188"/>
              </a:spcAft>
              <a:buFont typeface="Arial" panose="020B0604020202020204" pitchFamily="34" charset="0"/>
              <a:buChar char="•"/>
              <a:tabLst>
                <a:tab pos="71955" algn="l"/>
              </a:tabLst>
            </a:pPr>
            <a:r>
              <a:rPr lang="pt-B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Na fase da operação em tempo real, essa demanda poderia ser solicitada para fazer face à deterioração dos montantes da reserva</a:t>
            </a:r>
          </a:p>
          <a:p>
            <a:pPr>
              <a:lnSpc>
                <a:spcPct val="140000"/>
              </a:lnSpc>
            </a:pPr>
            <a:r>
              <a:rPr lang="pt-BR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Produto 2: </a:t>
            </a:r>
            <a:r>
              <a:rPr lang="pt-BR" sz="1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Mitigação da Intermitência das fontes eólicas</a:t>
            </a:r>
          </a:p>
          <a:p>
            <a:pPr marL="0" lvl="2" defTabSz="781995">
              <a:lnSpc>
                <a:spcPct val="120000"/>
              </a:lnSpc>
              <a:spcBef>
                <a:spcPct val="20000"/>
              </a:spcBef>
              <a:spcAft>
                <a:spcPts val="188"/>
              </a:spcAft>
              <a:tabLst>
                <a:tab pos="71955" algn="l"/>
              </a:tabLst>
            </a:pPr>
            <a:r>
              <a:rPr lang="pt-B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A política energética leva em conta a defluência mínima e, devido à condição de armazenamento da cascata do São Francisco, o CAG do Nordeste está desligado. Dessa forma, o balanço do Nordeste considera:</a:t>
            </a:r>
          </a:p>
          <a:p>
            <a:pPr marL="690306" lvl="3" indent="-244373" defTabSz="781995">
              <a:lnSpc>
                <a:spcPct val="120000"/>
              </a:lnSpc>
              <a:spcBef>
                <a:spcPct val="20000"/>
              </a:spcBef>
              <a:spcAft>
                <a:spcPts val="188"/>
              </a:spcAft>
              <a:buFont typeface="Arial" panose="020B0604020202020204" pitchFamily="34" charset="0"/>
              <a:buChar char="•"/>
              <a:tabLst>
                <a:tab pos="71955" algn="l"/>
              </a:tabLst>
            </a:pPr>
            <a:r>
              <a:rPr lang="pt-B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Geração eólica do NE</a:t>
            </a:r>
          </a:p>
          <a:p>
            <a:pPr marL="690306" lvl="3" indent="-244373" defTabSz="781995">
              <a:lnSpc>
                <a:spcPct val="120000"/>
              </a:lnSpc>
              <a:spcBef>
                <a:spcPct val="20000"/>
              </a:spcBef>
              <a:spcAft>
                <a:spcPts val="188"/>
              </a:spcAft>
              <a:buFont typeface="Arial" panose="020B0604020202020204" pitchFamily="34" charset="0"/>
              <a:buChar char="•"/>
              <a:tabLst>
                <a:tab pos="71955" algn="l"/>
              </a:tabLst>
            </a:pPr>
            <a:r>
              <a:rPr lang="pt-B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Geração hídrica da cascata do S Francisco</a:t>
            </a:r>
          </a:p>
          <a:p>
            <a:pPr marL="690306" lvl="3" indent="-244373" defTabSz="781995">
              <a:lnSpc>
                <a:spcPct val="120000"/>
              </a:lnSpc>
              <a:spcBef>
                <a:spcPct val="20000"/>
              </a:spcBef>
              <a:spcAft>
                <a:spcPts val="188"/>
              </a:spcAft>
              <a:buFont typeface="Arial" panose="020B0604020202020204" pitchFamily="34" charset="0"/>
              <a:buChar char="•"/>
              <a:tabLst>
                <a:tab pos="71955" algn="l"/>
              </a:tabLst>
            </a:pPr>
            <a:r>
              <a:rPr lang="pt-B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Geração térmica dentro do NE, e</a:t>
            </a:r>
          </a:p>
          <a:p>
            <a:pPr marL="690306" lvl="3" indent="-244373" defTabSz="781995">
              <a:lnSpc>
                <a:spcPct val="120000"/>
              </a:lnSpc>
              <a:spcBef>
                <a:spcPct val="20000"/>
              </a:spcBef>
              <a:spcAft>
                <a:spcPts val="188"/>
              </a:spcAft>
              <a:buFont typeface="Arial" panose="020B0604020202020204" pitchFamily="34" charset="0"/>
              <a:buChar char="•"/>
              <a:tabLst>
                <a:tab pos="71955" algn="l"/>
              </a:tabLst>
            </a:pPr>
            <a:r>
              <a:rPr lang="pt-B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Intercâmbio com folga de 500 MW para compensar a variação das eólicas/carga dentro do NE</a:t>
            </a:r>
            <a:endParaRPr lang="pt-BR" sz="1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7148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07504" y="116632"/>
            <a:ext cx="8330865" cy="460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26"/>
              </a:spcAft>
            </a:pPr>
            <a:r>
              <a:rPr lang="pt-BR" sz="2395" b="1" dirty="0"/>
              <a:t>Participação da Demanda</a:t>
            </a:r>
          </a:p>
        </p:txBody>
      </p:sp>
      <p:sp>
        <p:nvSpPr>
          <p:cNvPr id="6" name="Retângulo 5"/>
          <p:cNvSpPr/>
          <p:nvPr/>
        </p:nvSpPr>
        <p:spPr>
          <a:xfrm>
            <a:off x="258669" y="780902"/>
            <a:ext cx="8685772" cy="511144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marL="293248" indent="-293248">
              <a:lnSpc>
                <a:spcPct val="140000"/>
              </a:lnSpc>
              <a:buFont typeface="Wingdings" panose="05000000000000000000" pitchFamily="2" charset="2"/>
              <a:buChar char="§"/>
            </a:pPr>
            <a:r>
              <a:rPr lang="pt-BR" sz="1796" b="1" dirty="0">
                <a:solidFill>
                  <a:srgbClr val="FF0000"/>
                </a:solidFill>
                <a:latin typeface="Arial"/>
                <a:cs typeface="Arial"/>
              </a:rPr>
              <a:t>Benefícios vislumbrados: </a:t>
            </a:r>
          </a:p>
          <a:p>
            <a:pPr marL="836930" lvl="5" indent="-390997">
              <a:spcAft>
                <a:spcPts val="513"/>
              </a:spcAft>
              <a:buFont typeface="+mj-lt"/>
              <a:buAutoNum type="alphaLcPeriod"/>
              <a:tabLst>
                <a:tab pos="71955" algn="l"/>
              </a:tabLst>
            </a:pPr>
            <a:r>
              <a:rPr lang="pt-BR" sz="1796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Para o ONS: </a:t>
            </a:r>
            <a:r>
              <a:rPr lang="pt-BR" sz="171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Flexibilidade operativa para o sistema; Mitigação da intermitência das fontes de geração de energia elétrica; Redução dos custos de expansão do sistema (atendimento à ponta); etc...</a:t>
            </a:r>
          </a:p>
          <a:p>
            <a:pPr marL="836930" lvl="5" indent="-390997">
              <a:buFont typeface="+mj-lt"/>
              <a:buAutoNum type="alphaLcPeriod"/>
              <a:tabLst>
                <a:tab pos="71955" algn="l"/>
              </a:tabLst>
            </a:pPr>
            <a:r>
              <a:rPr lang="pt-BR" sz="1796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Para as térmicas: redução de utilização das térmicas, com rebatimento na vida útil das mesmas</a:t>
            </a:r>
          </a:p>
          <a:p>
            <a:pPr marL="836930" lvl="5" indent="-390997">
              <a:lnSpc>
                <a:spcPct val="140000"/>
              </a:lnSpc>
              <a:buFont typeface="+mj-lt"/>
              <a:buAutoNum type="alphaLcPeriod"/>
              <a:tabLst>
                <a:tab pos="71955" algn="l"/>
              </a:tabLst>
            </a:pPr>
            <a:r>
              <a:rPr lang="pt-BR" sz="1796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Para o consumidor: redução dos custos imediatos de operação</a:t>
            </a:r>
          </a:p>
          <a:p>
            <a:pPr marL="836930" lvl="5" indent="-390997">
              <a:spcAft>
                <a:spcPts val="513"/>
              </a:spcAft>
              <a:buFont typeface="+mj-lt"/>
              <a:buAutoNum type="alphaLcPeriod"/>
              <a:tabLst>
                <a:tab pos="71955" algn="l"/>
              </a:tabLst>
            </a:pPr>
            <a:r>
              <a:rPr lang="pt-BR" sz="1796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Para a sociedade: aumento da confiabilidade do sistema e redução da emissão de gases de efeito estufa</a:t>
            </a:r>
          </a:p>
          <a:p>
            <a:pPr marL="836930" lvl="5" indent="-390997">
              <a:lnSpc>
                <a:spcPct val="140000"/>
              </a:lnSpc>
              <a:buFont typeface="+mj-lt"/>
              <a:buAutoNum type="alphaLcPeriod"/>
              <a:tabLst>
                <a:tab pos="71955" algn="l"/>
              </a:tabLst>
            </a:pPr>
            <a:r>
              <a:rPr lang="pt-BR" sz="171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Flexibilidade para o consumidor que participa do processo</a:t>
            </a:r>
          </a:p>
          <a:p>
            <a:pPr marL="293248" lvl="4" indent="-293248">
              <a:lnSpc>
                <a:spcPct val="140000"/>
              </a:lnSpc>
              <a:buFont typeface="Wingdings" panose="05000000000000000000" pitchFamily="2" charset="2"/>
              <a:buChar char="§"/>
              <a:tabLst>
                <a:tab pos="71955" algn="l"/>
              </a:tabLst>
            </a:pPr>
            <a:r>
              <a:rPr lang="pt-BR" sz="1796" b="1" dirty="0">
                <a:solidFill>
                  <a:srgbClr val="FF0000"/>
                </a:solidFill>
                <a:latin typeface="Arial"/>
                <a:cs typeface="Arial"/>
              </a:rPr>
              <a:t>Audiência Pública ANEEL para regulamentar a execução do projeto-piloto:</a:t>
            </a:r>
          </a:p>
          <a:p>
            <a:pPr marL="739181" lvl="1" indent="-293248">
              <a:lnSpc>
                <a:spcPct val="140000"/>
              </a:lnSpc>
              <a:buFont typeface="+mj-lt"/>
              <a:buAutoNum type="alphaLcPeriod"/>
            </a:pPr>
            <a:r>
              <a:rPr lang="pt-BR" sz="1796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Duração do piloto: </a:t>
            </a:r>
            <a:r>
              <a:rPr lang="pt-BR" sz="1796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18 meses</a:t>
            </a:r>
            <a:endParaRPr lang="pt-BR" sz="1796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98036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elo_03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delo GPO1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delo GPO1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delo_05_ONS" id="{B351E1E9-8F5D-4494-9BAB-F8BC796F8B1E}" vid="{C7022D7E-293F-49A5-922A-568DBACB00E6}"/>
    </a:ext>
  </a:extLst>
</a:theme>
</file>

<file path=ppt/theme/theme5.xml><?xml version="1.0" encoding="utf-8"?>
<a:theme xmlns:a="http://schemas.openxmlformats.org/drawingml/2006/main" name="6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delo_02_ONS" id="{392E724A-58B1-41C4-9165-2C595EE0D129}" vid="{CF0609FB-2970-47F2-A265-95F1E4950B7D}"/>
    </a:ext>
  </a:extLst>
</a:theme>
</file>

<file path=ppt/theme/theme6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NE_039_2013_Avaliação do PMO de abril de 2013</Template>
  <TotalTime>50830</TotalTime>
  <Words>1778</Words>
  <Application>Microsoft Office PowerPoint</Application>
  <PresentationFormat>Apresentação na tela (4:3)</PresentationFormat>
  <Paragraphs>343</Paragraphs>
  <Slides>34</Slides>
  <Notes>7</Notes>
  <HiddenSlides>0</HiddenSlides>
  <MMClips>0</MMClips>
  <ScaleCrop>false</ScaleCrop>
  <HeadingPairs>
    <vt:vector size="6" baseType="variant">
      <vt:variant>
        <vt:lpstr>Fontes usadas</vt:lpstr>
      </vt:variant>
      <vt:variant>
        <vt:i4>11</vt:i4>
      </vt:variant>
      <vt:variant>
        <vt:lpstr>Tema</vt:lpstr>
      </vt:variant>
      <vt:variant>
        <vt:i4>5</vt:i4>
      </vt:variant>
      <vt:variant>
        <vt:lpstr>Títulos de slides</vt:lpstr>
      </vt:variant>
      <vt:variant>
        <vt:i4>34</vt:i4>
      </vt:variant>
    </vt:vector>
  </HeadingPairs>
  <TitlesOfParts>
    <vt:vector size="50" baseType="lpstr">
      <vt:lpstr>ＭＳ Ｐゴシック</vt:lpstr>
      <vt:lpstr>Arial</vt:lpstr>
      <vt:lpstr>Arial Black</vt:lpstr>
      <vt:lpstr>Arial Narrow</vt:lpstr>
      <vt:lpstr>Calibri</vt:lpstr>
      <vt:lpstr>Geneva</vt:lpstr>
      <vt:lpstr>Tahoma</vt:lpstr>
      <vt:lpstr>Times</vt:lpstr>
      <vt:lpstr>Times New Roman</vt:lpstr>
      <vt:lpstr>Verdana</vt:lpstr>
      <vt:lpstr>Wingdings</vt:lpstr>
      <vt:lpstr>Modelo_03</vt:lpstr>
      <vt:lpstr>1_Modelo GPO1</vt:lpstr>
      <vt:lpstr>2_Modelo GPO1</vt:lpstr>
      <vt:lpstr>Tema do Office</vt:lpstr>
      <vt:lpstr>6_Tema do Office</vt:lpstr>
      <vt:lpstr>Apresentação do PowerPoint</vt:lpstr>
      <vt:lpstr>Apresentação do PowerPoint</vt:lpstr>
      <vt:lpstr>Apresentação do PowerPoint</vt:lpstr>
      <vt:lpstr>Planejamento e Programação da Operação na Formação de Preços no Mercado de Curto Prazo </vt:lpstr>
      <vt:lpstr>Apresentação do PowerPoint</vt:lpstr>
      <vt:lpstr>Por que Preço Horário? A nova Matriz de Energia Elétrica é objeto das maiores motivações atuais </vt:lpstr>
      <vt:lpstr>A Nova Matriz de Energia Elétrica</vt:lpstr>
      <vt:lpstr>Evolução Energia Armazenada no Nordeste</vt:lpstr>
      <vt:lpstr>Apresentação do PowerPoint</vt:lpstr>
      <vt:lpstr>Apresentação do PowerPoint</vt:lpstr>
      <vt:lpstr>Apresentação do PowerPoint</vt:lpstr>
      <vt:lpstr>O que não é capturado hoje na formação de preço?...</vt:lpstr>
      <vt:lpstr>Apresentação do PowerPoint</vt:lpstr>
      <vt:lpstr>A Carga como ela é...</vt:lpstr>
      <vt:lpstr>Apresentação do PowerPoint</vt:lpstr>
      <vt:lpstr>A realidade operativa recente do Nordeste..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Utilizar o Modelo DESSEM para calcular o Preço Horário – PLDh 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FIM Obrigado</vt:lpstr>
      <vt:lpstr>APOIO</vt:lpstr>
      <vt:lpstr>Apresentação do PowerPoint</vt:lpstr>
      <vt:lpstr>Apresentação do PowerPoint</vt:lpstr>
      <vt:lpstr>Apresentação do PowerPoint</vt:lpstr>
    </vt:vector>
  </TitlesOfParts>
  <Company>ONS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Vitor S Duarte</dc:creator>
  <cp:lastModifiedBy>mario daher</cp:lastModifiedBy>
  <cp:revision>948</cp:revision>
  <cp:lastPrinted>2017-12-05T15:47:06Z</cp:lastPrinted>
  <dcterms:created xsi:type="dcterms:W3CDTF">2013-04-16T20:05:23Z</dcterms:created>
  <dcterms:modified xsi:type="dcterms:W3CDTF">2017-12-12T00:53:19Z</dcterms:modified>
</cp:coreProperties>
</file>