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79" r:id="rId2"/>
    <p:sldMasterId id="2147483681" r:id="rId3"/>
    <p:sldMasterId id="2147483684" r:id="rId4"/>
    <p:sldMasterId id="2147483691" r:id="rId5"/>
    <p:sldMasterId id="2147483693" r:id="rId6"/>
    <p:sldMasterId id="2147483699" r:id="rId7"/>
    <p:sldMasterId id="2147483705" r:id="rId8"/>
  </p:sldMasterIdLst>
  <p:notesMasterIdLst>
    <p:notesMasterId r:id="rId29"/>
  </p:notesMasterIdLst>
  <p:sldIdLst>
    <p:sldId id="433" r:id="rId9"/>
    <p:sldId id="449" r:id="rId10"/>
    <p:sldId id="412" r:id="rId11"/>
    <p:sldId id="413" r:id="rId12"/>
    <p:sldId id="401" r:id="rId13"/>
    <p:sldId id="450" r:id="rId14"/>
    <p:sldId id="400" r:id="rId15"/>
    <p:sldId id="435" r:id="rId16"/>
    <p:sldId id="440" r:id="rId17"/>
    <p:sldId id="444" r:id="rId18"/>
    <p:sldId id="445" r:id="rId19"/>
    <p:sldId id="441" r:id="rId20"/>
    <p:sldId id="446" r:id="rId21"/>
    <p:sldId id="442" r:id="rId22"/>
    <p:sldId id="447" r:id="rId23"/>
    <p:sldId id="443" r:id="rId24"/>
    <p:sldId id="448" r:id="rId25"/>
    <p:sldId id="437" r:id="rId26"/>
    <p:sldId id="416" r:id="rId27"/>
    <p:sldId id="451" r:id="rId28"/>
  </p:sldIdLst>
  <p:sldSz cx="9144000" cy="6858000" type="screen4x3"/>
  <p:notesSz cx="6797675" cy="987425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66"/>
    <a:srgbClr val="0066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434" autoAdjust="0"/>
  </p:normalViewPr>
  <p:slideViewPr>
    <p:cSldViewPr snapToGrid="0">
      <p:cViewPr varScale="1">
        <p:scale>
          <a:sx n="83" d="100"/>
          <a:sy n="83" d="100"/>
        </p:scale>
        <p:origin x="106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1094F-B54C-4A70-A95A-D0C63B599637}" type="datetimeFigureOut">
              <a:rPr lang="pt-BR" smtClean="0"/>
              <a:t>13/12/2017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76338" y="1233488"/>
            <a:ext cx="444500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A693BA-E40D-4253-AFC6-6C4BB1BF15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15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ADBD3-A23F-4F47-83EB-7D025A67D78C}" type="slidenum">
              <a:rPr lang="pt-BR" smtClean="0">
                <a:solidFill>
                  <a:prstClr val="black"/>
                </a:solidFill>
              </a:rPr>
              <a:pPr/>
              <a:t>2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609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ADBD3-A23F-4F47-83EB-7D025A67D78C}" type="slidenum">
              <a:rPr lang="pt-BR" smtClean="0">
                <a:solidFill>
                  <a:prstClr val="black"/>
                </a:solidFill>
              </a:rPr>
              <a:pPr/>
              <a:t>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006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ADBD3-A23F-4F47-83EB-7D025A67D78C}" type="slidenum">
              <a:rPr lang="pt-BR" smtClean="0">
                <a:solidFill>
                  <a:prstClr val="black"/>
                </a:solidFill>
              </a:rPr>
              <a:pPr/>
              <a:t>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347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569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16388" name="Espaço Reservado para Número de Slide 3"/>
          <p:cNvSpPr txBox="1">
            <a:spLocks noGrp="1"/>
          </p:cNvSpPr>
          <p:nvPr/>
        </p:nvSpPr>
        <p:spPr bwMode="auto">
          <a:xfrm>
            <a:off x="3856039" y="9383142"/>
            <a:ext cx="2943225" cy="49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42" tIns="45672" rIns="91342" bIns="45672" anchor="b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E7D89430-7361-42E8-A92F-42B1BC38150B}" type="slidenum">
              <a:rPr lang="en-US" altLang="pt-BR" sz="1200">
                <a:solidFill>
                  <a:srgbClr val="000000"/>
                </a:solidFill>
              </a:rPr>
              <a:pPr algn="r"/>
              <a:t>7</a:t>
            </a:fld>
            <a:endParaRPr lang="en-US" altLang="pt-BR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8883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748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017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0705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4605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526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100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8485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219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693BA-E40D-4253-AFC6-6C4BB1BF152C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661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ADBD3-A23F-4F47-83EB-7D025A67D78C}" type="slidenum">
              <a:rPr lang="pt-BR" smtClean="0">
                <a:solidFill>
                  <a:prstClr val="black"/>
                </a:solidFill>
              </a:rPr>
              <a:pPr/>
              <a:t>19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54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dirty="0" smtClean="0"/>
              <a:t>Clique para editar os estilos do texto mestre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329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9326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00100" y="928670"/>
            <a:ext cx="3672421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29998" y="928670"/>
            <a:ext cx="3713968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983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2626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6381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43004" y="1135071"/>
            <a:ext cx="7772400" cy="147002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08296C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3004" y="2605094"/>
            <a:ext cx="7772400" cy="60959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rgbClr val="0073A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editar o estilo do subtítulo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18861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43004" y="1135071"/>
            <a:ext cx="7772400" cy="147002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08296C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3004" y="2605094"/>
            <a:ext cx="7772400" cy="60959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rgbClr val="0073A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7672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-257175" algn="l" defTabSz="6858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-257175" algn="l" defTabSz="6858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dirty="0" smtClean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554728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dirty="0" smtClean="0"/>
              <a:t>Clique para editar os estilos do texto mestre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8626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5729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00100" y="928670"/>
            <a:ext cx="3672421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29998" y="928670"/>
            <a:ext cx="3713968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0075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59798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682768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43004" y="1135071"/>
            <a:ext cx="7772400" cy="147002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08296C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3004" y="2605094"/>
            <a:ext cx="7772400" cy="60959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rgbClr val="0073A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editar o estilo do subtítulo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69610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43004" y="1135071"/>
            <a:ext cx="7772400" cy="1470025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08296C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3004" y="2605094"/>
            <a:ext cx="7772400" cy="609592"/>
          </a:xfrm>
        </p:spPr>
        <p:txBody>
          <a:bodyPr>
            <a:normAutofit/>
          </a:bodyPr>
          <a:lstStyle>
            <a:lvl1pPr marL="0" indent="0" algn="l">
              <a:buNone/>
              <a:defRPr sz="3000">
                <a:solidFill>
                  <a:srgbClr val="0073A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63328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696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801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00100" y="928670"/>
            <a:ext cx="3672421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29998" y="928670"/>
            <a:ext cx="3713968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004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pic>
        <p:nvPicPr>
          <p:cNvPr id="3" name="Imagem 2" descr="restrit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165881" y="5944638"/>
            <a:ext cx="906713" cy="841948"/>
          </a:xfrm>
          <a:prstGeom prst="rect">
            <a:avLst/>
          </a:prstGeom>
        </p:spPr>
      </p:pic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8826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09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dirty="0" smtClean="0"/>
              <a:t>Clique para editar os estilos do texto mestre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257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879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00100" y="928670"/>
            <a:ext cx="3672421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29998" y="928670"/>
            <a:ext cx="3713968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2661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649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005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048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977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00100" y="928670"/>
            <a:ext cx="3672421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29998" y="928670"/>
            <a:ext cx="3713968" cy="5429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303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pic>
        <p:nvPicPr>
          <p:cNvPr id="3" name="Imagem 2" descr="restrit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165881" y="5944638"/>
            <a:ext cx="906713" cy="841948"/>
          </a:xfrm>
          <a:prstGeom prst="rect">
            <a:avLst/>
          </a:prstGeom>
        </p:spPr>
      </p:pic>
      <p:sp>
        <p:nvSpPr>
          <p:cNvPr id="4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723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984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03miolo.jp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50099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00100" y="928670"/>
            <a:ext cx="7643866" cy="5429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9035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rgbClr val="08296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01cap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0276F-C170-4209-9655-882E0F1B1498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791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01cap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897C4-0A35-4132-A1BD-74BE918F1DF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44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03miolo.jpg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50099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1933" y="928670"/>
            <a:ext cx="7993293" cy="5429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77100" y="648387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2060"/>
                </a:solidFill>
              </a:defRPr>
            </a:lvl1pPr>
          </a:lstStyle>
          <a:p>
            <a:fld id="{D4B6A6F6-1F0C-4061-A3E8-E175471B5A14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7" name="Imagem 6" descr="restrito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409842" y="5810376"/>
            <a:ext cx="734158" cy="68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88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rgbClr val="08296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01cap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897C4-0A35-4132-A1BD-74BE918F1DF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10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03miolo.jp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50099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00100" y="928670"/>
            <a:ext cx="7643866" cy="5429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016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rgbClr val="08296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03miol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50099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00100" y="928670"/>
            <a:ext cx="7643866" cy="5429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94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rgbClr val="08296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03miolo.jp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50099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00100" y="928670"/>
            <a:ext cx="7643866" cy="5429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A6F6-1F0C-4061-A3E8-E175471B5A14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200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rgbClr val="08296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63592" y="1998488"/>
            <a:ext cx="7772400" cy="1387246"/>
          </a:xfrm>
        </p:spPr>
        <p:txBody>
          <a:bodyPr>
            <a:normAutofit fontScale="90000"/>
          </a:bodyPr>
          <a:lstStyle/>
          <a:p>
            <a:r>
              <a:rPr lang="pt-BR" sz="4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Fórum de Debates:</a:t>
            </a: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sz="3600" b="1" dirty="0" smtClean="0"/>
              <a:t>Preço horário em mercados de energia</a:t>
            </a:r>
            <a:br>
              <a:rPr lang="pt-BR" sz="3600" b="1" dirty="0" smtClean="0"/>
            </a:br>
            <a:r>
              <a:rPr lang="pt-BR" sz="3600" b="1" dirty="0" smtClean="0"/>
              <a:t>Conceitos e Práticas</a:t>
            </a:r>
            <a:endParaRPr lang="pt-BR" sz="36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5066" y="4942307"/>
            <a:ext cx="7772400" cy="609592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pt-BR" sz="2000" b="1" dirty="0" smtClean="0">
                <a:solidFill>
                  <a:srgbClr val="002060"/>
                </a:solidFill>
              </a:rPr>
              <a:t>Rodrigo Sacchi</a:t>
            </a:r>
          </a:p>
          <a:p>
            <a:pPr lvl="0">
              <a:spcBef>
                <a:spcPts val="0"/>
              </a:spcBef>
            </a:pPr>
            <a:r>
              <a:rPr lang="pt-BR" sz="1800" b="1" dirty="0" smtClean="0">
                <a:solidFill>
                  <a:srgbClr val="002060"/>
                </a:solidFill>
              </a:rPr>
              <a:t>Gerente </a:t>
            </a:r>
            <a:r>
              <a:rPr lang="pt-BR" sz="1800" b="1" dirty="0">
                <a:solidFill>
                  <a:srgbClr val="002060"/>
                </a:solidFill>
              </a:rPr>
              <a:t>de </a:t>
            </a:r>
            <a:r>
              <a:rPr lang="pt-BR" sz="1800" b="1" dirty="0" smtClean="0">
                <a:solidFill>
                  <a:srgbClr val="002060"/>
                </a:solidFill>
              </a:rPr>
              <a:t>Preços</a:t>
            </a:r>
            <a:endParaRPr lang="pt-BR" sz="1800" b="1" dirty="0">
              <a:solidFill>
                <a:srgbClr val="002060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025066" y="3909384"/>
            <a:ext cx="3819077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000" kern="1200">
                <a:solidFill>
                  <a:srgbClr val="0073AE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 smtClean="0"/>
              <a:t>13 de dezembro de 2017</a:t>
            </a:r>
            <a:endParaRPr lang="pt-BR" sz="2000" dirty="0" smtClean="0"/>
          </a:p>
        </p:txBody>
      </p:sp>
    </p:spTree>
    <p:extLst>
      <p:ext uri="{BB962C8B-B14F-4D97-AF65-F5344CB8AC3E}">
        <p14:creationId xmlns:p14="http://schemas.microsoft.com/office/powerpoint/2010/main" val="378468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352" y="1567188"/>
            <a:ext cx="8337646" cy="520176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Evoluções Metodológicas</a:t>
            </a: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1466558" y="3724601"/>
            <a:ext cx="936104" cy="55436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>
                <a:solidFill>
                  <a:srgbClr val="002060"/>
                </a:solidFill>
              </a:rPr>
              <a:t>Set/13: </a:t>
            </a:r>
          </a:p>
          <a:p>
            <a:pPr algn="ctr"/>
            <a:r>
              <a:rPr lang="pt-BR" sz="1050" b="1" dirty="0">
                <a:solidFill>
                  <a:srgbClr val="002060"/>
                </a:solidFill>
              </a:rPr>
              <a:t>Adoção do CVaR (50,25)</a:t>
            </a:r>
          </a:p>
        </p:txBody>
      </p:sp>
      <p:cxnSp>
        <p:nvCxnSpPr>
          <p:cNvPr id="12" name="Conector de seta reta 11"/>
          <p:cNvCxnSpPr/>
          <p:nvPr/>
        </p:nvCxnSpPr>
        <p:spPr>
          <a:xfrm>
            <a:off x="1938358" y="4360442"/>
            <a:ext cx="0" cy="444615"/>
          </a:xfrm>
          <a:prstGeom prst="straightConnector1">
            <a:avLst/>
          </a:prstGeom>
          <a:ln w="63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ângulo 13"/>
          <p:cNvSpPr/>
          <p:nvPr/>
        </p:nvSpPr>
        <p:spPr>
          <a:xfrm>
            <a:off x="4428557" y="4272865"/>
            <a:ext cx="936104" cy="55436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Jan/16: </a:t>
            </a:r>
            <a:endParaRPr lang="pt-BR" sz="1050" b="1" dirty="0">
              <a:solidFill>
                <a:srgbClr val="002060"/>
              </a:solidFill>
            </a:endParaRPr>
          </a:p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Consideração de 9 REE</a:t>
            </a:r>
            <a:endParaRPr lang="pt-BR" sz="1050" b="1" dirty="0">
              <a:solidFill>
                <a:srgbClr val="002060"/>
              </a:solidFill>
            </a:endParaRPr>
          </a:p>
        </p:txBody>
      </p:sp>
      <p:cxnSp>
        <p:nvCxnSpPr>
          <p:cNvPr id="15" name="Conector de seta reta 14"/>
          <p:cNvCxnSpPr/>
          <p:nvPr/>
        </p:nvCxnSpPr>
        <p:spPr>
          <a:xfrm>
            <a:off x="4872973" y="4910904"/>
            <a:ext cx="0" cy="444615"/>
          </a:xfrm>
          <a:prstGeom prst="straightConnector1">
            <a:avLst/>
          </a:prstGeom>
          <a:ln w="63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tângulo 15"/>
          <p:cNvSpPr/>
          <p:nvPr/>
        </p:nvSpPr>
        <p:spPr>
          <a:xfrm>
            <a:off x="5502454" y="3735948"/>
            <a:ext cx="953027" cy="71252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Mar/17: </a:t>
            </a:r>
            <a:endParaRPr lang="pt-BR" sz="1050" b="1" dirty="0">
              <a:solidFill>
                <a:srgbClr val="002060"/>
              </a:solidFill>
            </a:endParaRPr>
          </a:p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Consideração da </a:t>
            </a:r>
            <a:r>
              <a:rPr lang="pt-BR" sz="1050" b="1" dirty="0" err="1" smtClean="0">
                <a:solidFill>
                  <a:srgbClr val="002060"/>
                </a:solidFill>
              </a:rPr>
              <a:t>FCDef</a:t>
            </a:r>
            <a:r>
              <a:rPr lang="pt-BR" sz="1050" b="1" dirty="0" smtClean="0">
                <a:solidFill>
                  <a:srgbClr val="002060"/>
                </a:solidFill>
              </a:rPr>
              <a:t> em 1 patamar</a:t>
            </a:r>
            <a:endParaRPr lang="pt-BR" sz="1050" b="1" dirty="0">
              <a:solidFill>
                <a:srgbClr val="002060"/>
              </a:solidFill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5921900" y="2747327"/>
            <a:ext cx="1235917" cy="74425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Mai/17: </a:t>
            </a:r>
            <a:endParaRPr lang="pt-BR" sz="1050" b="1" dirty="0">
              <a:solidFill>
                <a:srgbClr val="002060"/>
              </a:solidFill>
            </a:endParaRPr>
          </a:p>
          <a:p>
            <a:pPr algn="ctr"/>
            <a:r>
              <a:rPr lang="pt-BR" sz="1050" b="1" dirty="0" err="1" smtClean="0">
                <a:solidFill>
                  <a:srgbClr val="002060"/>
                </a:solidFill>
              </a:rPr>
              <a:t>Recalibração</a:t>
            </a:r>
            <a:r>
              <a:rPr lang="pt-BR" sz="1050" b="1" dirty="0" smtClean="0">
                <a:solidFill>
                  <a:srgbClr val="002060"/>
                </a:solidFill>
              </a:rPr>
              <a:t> dos parâmetros do CVaR (50,40)</a:t>
            </a:r>
            <a:endParaRPr lang="pt-BR" sz="1050" b="1" dirty="0">
              <a:solidFill>
                <a:srgbClr val="002060"/>
              </a:solidFill>
            </a:endParaRPr>
          </a:p>
        </p:txBody>
      </p:sp>
      <p:cxnSp>
        <p:nvCxnSpPr>
          <p:cNvPr id="19" name="Conector de seta reta 18"/>
          <p:cNvCxnSpPr/>
          <p:nvPr/>
        </p:nvCxnSpPr>
        <p:spPr>
          <a:xfrm>
            <a:off x="6552068" y="3576415"/>
            <a:ext cx="0" cy="444615"/>
          </a:xfrm>
          <a:prstGeom prst="straightConnector1">
            <a:avLst/>
          </a:prstGeom>
          <a:ln w="63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tângulo 19"/>
          <p:cNvSpPr/>
          <p:nvPr/>
        </p:nvSpPr>
        <p:spPr>
          <a:xfrm>
            <a:off x="6958508" y="4688223"/>
            <a:ext cx="864096" cy="34917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Jan/18:</a:t>
            </a:r>
          </a:p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12 REE</a:t>
            </a:r>
            <a:endParaRPr lang="pt-BR" sz="1050" b="1" dirty="0">
              <a:solidFill>
                <a:srgbClr val="002060"/>
              </a:solidFill>
            </a:endParaRPr>
          </a:p>
        </p:txBody>
      </p:sp>
      <p:cxnSp>
        <p:nvCxnSpPr>
          <p:cNvPr id="26" name="Conector de seta reta 25"/>
          <p:cNvCxnSpPr/>
          <p:nvPr/>
        </p:nvCxnSpPr>
        <p:spPr>
          <a:xfrm>
            <a:off x="6353741" y="4511348"/>
            <a:ext cx="3215" cy="516623"/>
          </a:xfrm>
          <a:prstGeom prst="straightConnector1">
            <a:avLst/>
          </a:prstGeom>
          <a:ln w="63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ângulo 26"/>
          <p:cNvSpPr/>
          <p:nvPr/>
        </p:nvSpPr>
        <p:spPr>
          <a:xfrm>
            <a:off x="7994275" y="4741702"/>
            <a:ext cx="936104" cy="35308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rgbClr val="FF0000"/>
                </a:solidFill>
              </a:rPr>
              <a:t>Jan/19: </a:t>
            </a:r>
            <a:endParaRPr lang="pt-BR" sz="1050" b="1" dirty="0">
              <a:solidFill>
                <a:srgbClr val="FF0000"/>
              </a:solidFill>
            </a:endParaRPr>
          </a:p>
          <a:p>
            <a:pPr algn="ctr"/>
            <a:r>
              <a:rPr lang="pt-BR" sz="1050" b="1" dirty="0" smtClean="0">
                <a:solidFill>
                  <a:srgbClr val="FF0000"/>
                </a:solidFill>
              </a:rPr>
              <a:t>Preço horário</a:t>
            </a:r>
            <a:endParaRPr lang="pt-BR" sz="1050" b="1" dirty="0">
              <a:solidFill>
                <a:srgbClr val="FF0000"/>
              </a:solidFill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7922267" y="5161338"/>
            <a:ext cx="1080120" cy="34772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b="1" dirty="0" smtClean="0">
                <a:solidFill>
                  <a:srgbClr val="002060"/>
                </a:solidFill>
              </a:rPr>
              <a:t>Jan/19:</a:t>
            </a:r>
          </a:p>
          <a:p>
            <a:pPr algn="ctr"/>
            <a:r>
              <a:rPr lang="pt-BR" sz="1050" b="1" dirty="0" err="1" smtClean="0">
                <a:solidFill>
                  <a:srgbClr val="002060"/>
                </a:solidFill>
              </a:rPr>
              <a:t>VminOp</a:t>
            </a:r>
            <a:r>
              <a:rPr lang="pt-BR" sz="1050" b="1" dirty="0" smtClean="0">
                <a:solidFill>
                  <a:srgbClr val="002060"/>
                </a:solidFill>
              </a:rPr>
              <a:t> ; SAR</a:t>
            </a:r>
            <a:endParaRPr lang="pt-BR" sz="1050" b="1" dirty="0">
              <a:solidFill>
                <a:srgbClr val="002060"/>
              </a:solidFill>
            </a:endParaRPr>
          </a:p>
        </p:txBody>
      </p:sp>
      <p:sp>
        <p:nvSpPr>
          <p:cNvPr id="22" name="Espaço Reservado para Conteúdo 4"/>
          <p:cNvSpPr>
            <a:spLocks noGrp="1"/>
          </p:cNvSpPr>
          <p:nvPr>
            <p:ph idx="1"/>
          </p:nvPr>
        </p:nvSpPr>
        <p:spPr>
          <a:xfrm>
            <a:off x="827583" y="764704"/>
            <a:ext cx="8151161" cy="576064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t-BR" sz="1800" u="sng" dirty="0" smtClean="0">
                <a:solidFill>
                  <a:srgbClr val="002060"/>
                </a:solidFill>
              </a:rPr>
              <a:t>Objetivo</a:t>
            </a:r>
            <a:r>
              <a:rPr lang="pt-BR" sz="1800" dirty="0" smtClean="0">
                <a:solidFill>
                  <a:srgbClr val="002060"/>
                </a:solidFill>
              </a:rPr>
              <a:t>: Obter uma sinalização de preço horário que seja ainda mais aderente à necessidade operativa do </a:t>
            </a:r>
            <a:r>
              <a:rPr lang="pt-BR" sz="1800" dirty="0">
                <a:solidFill>
                  <a:srgbClr val="002060"/>
                </a:solidFill>
              </a:rPr>
              <a:t>sistema</a:t>
            </a:r>
            <a:r>
              <a:rPr lang="pt-BR" sz="1800" dirty="0" smtClean="0">
                <a:solidFill>
                  <a:srgbClr val="002060"/>
                </a:solidFill>
              </a:rPr>
              <a:t>, com base em uma representação </a:t>
            </a:r>
            <a:r>
              <a:rPr lang="pt-BR" sz="1800" dirty="0">
                <a:solidFill>
                  <a:srgbClr val="002060"/>
                </a:solidFill>
              </a:rPr>
              <a:t>mais </a:t>
            </a:r>
            <a:r>
              <a:rPr lang="pt-BR" sz="1800" dirty="0" smtClean="0">
                <a:solidFill>
                  <a:srgbClr val="002060"/>
                </a:solidFill>
              </a:rPr>
              <a:t>detalhada</a:t>
            </a:r>
          </a:p>
        </p:txBody>
      </p:sp>
      <p:cxnSp>
        <p:nvCxnSpPr>
          <p:cNvPr id="23" name="Conector de seta reta 22"/>
          <p:cNvCxnSpPr/>
          <p:nvPr/>
        </p:nvCxnSpPr>
        <p:spPr>
          <a:xfrm>
            <a:off x="7387519" y="5260166"/>
            <a:ext cx="0" cy="444615"/>
          </a:xfrm>
          <a:prstGeom prst="straightConnector1">
            <a:avLst/>
          </a:prstGeom>
          <a:ln w="63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/>
          <p:nvPr/>
        </p:nvCxnSpPr>
        <p:spPr>
          <a:xfrm>
            <a:off x="8641606" y="5555785"/>
            <a:ext cx="0" cy="444615"/>
          </a:xfrm>
          <a:prstGeom prst="straightConnector1">
            <a:avLst/>
          </a:prstGeom>
          <a:ln w="63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20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Preço horário</a:t>
            </a:r>
            <a:endParaRPr lang="pt-BR" dirty="0"/>
          </a:p>
        </p:txBody>
      </p:sp>
      <p:sp>
        <p:nvSpPr>
          <p:cNvPr id="9" name="Espaço Reservado para Conteúdo 4"/>
          <p:cNvSpPr>
            <a:spLocks noGrp="1"/>
          </p:cNvSpPr>
          <p:nvPr>
            <p:ph idx="1"/>
          </p:nvPr>
        </p:nvSpPr>
        <p:spPr>
          <a:xfrm>
            <a:off x="804434" y="914821"/>
            <a:ext cx="7992888" cy="576064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pt-BR" sz="1800" u="sng" dirty="0" smtClean="0">
                <a:solidFill>
                  <a:srgbClr val="002060"/>
                </a:solidFill>
              </a:rPr>
              <a:t>Benefícios Esperados</a:t>
            </a:r>
            <a:r>
              <a:rPr lang="pt-BR" sz="1800" dirty="0" smtClean="0">
                <a:solidFill>
                  <a:srgbClr val="002060"/>
                </a:solidFill>
              </a:rPr>
              <a:t>: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dirty="0">
                <a:solidFill>
                  <a:srgbClr val="002060"/>
                </a:solidFill>
              </a:rPr>
              <a:t>Melhor representação da Curva de </a:t>
            </a:r>
            <a:r>
              <a:rPr lang="pt-BR" dirty="0" smtClean="0">
                <a:solidFill>
                  <a:srgbClr val="002060"/>
                </a:solidFill>
              </a:rPr>
              <a:t>Carga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dirty="0">
                <a:solidFill>
                  <a:srgbClr val="002060"/>
                </a:solidFill>
              </a:rPr>
              <a:t>Mais adequado para representar a variabilidade das fontes intermitentes (com participação crescente</a:t>
            </a:r>
            <a:r>
              <a:rPr lang="pt-BR" dirty="0" smtClean="0">
                <a:solidFill>
                  <a:srgbClr val="002060"/>
                </a:solidFill>
              </a:rPr>
              <a:t>)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>
              <a:solidFill>
                <a:srgbClr val="002060"/>
              </a:solidFill>
            </a:endParaRP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sz="1800" dirty="0" smtClean="0">
                <a:solidFill>
                  <a:srgbClr val="002060"/>
                </a:solidFill>
              </a:rPr>
              <a:t>Avanço na </a:t>
            </a:r>
            <a:r>
              <a:rPr lang="pt-BR" sz="1800" dirty="0">
                <a:solidFill>
                  <a:srgbClr val="002060"/>
                </a:solidFill>
              </a:rPr>
              <a:t>representação e previsão de geração das Usinas não Simuladas Individualmente (UNSI</a:t>
            </a:r>
            <a:r>
              <a:rPr lang="pt-BR" sz="1800" dirty="0" smtClean="0">
                <a:solidFill>
                  <a:srgbClr val="002060"/>
                </a:solidFill>
              </a:rPr>
              <a:t>)</a:t>
            </a: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pt-BR" sz="600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dirty="0">
                <a:solidFill>
                  <a:srgbClr val="002060"/>
                </a:solidFill>
              </a:rPr>
              <a:t>Permite uma representação explícita e mais detalhada das restrições operativas associadas </a:t>
            </a:r>
            <a:r>
              <a:rPr lang="pt-BR" dirty="0" smtClean="0">
                <a:solidFill>
                  <a:srgbClr val="002060"/>
                </a:solidFill>
              </a:rPr>
              <a:t>à geração </a:t>
            </a:r>
            <a:r>
              <a:rPr lang="pt-BR" dirty="0">
                <a:solidFill>
                  <a:srgbClr val="002060"/>
                </a:solidFill>
              </a:rPr>
              <a:t>hidráulica e </a:t>
            </a:r>
            <a:r>
              <a:rPr lang="pt-BR" dirty="0" smtClean="0">
                <a:solidFill>
                  <a:srgbClr val="002060"/>
                </a:solidFill>
              </a:rPr>
              <a:t>térmica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dirty="0" smtClean="0">
                <a:solidFill>
                  <a:srgbClr val="002060"/>
                </a:solidFill>
              </a:rPr>
              <a:t>Redução dos Encargos de Serviço do Sistema (ESS)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 smtClean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dirty="0" smtClean="0">
                <a:solidFill>
                  <a:srgbClr val="002060"/>
                </a:solidFill>
              </a:rPr>
              <a:t>Aumento </a:t>
            </a:r>
            <a:r>
              <a:rPr lang="pt-BR" dirty="0">
                <a:solidFill>
                  <a:srgbClr val="002060"/>
                </a:solidFill>
              </a:rPr>
              <a:t>da importância da comercialização horária (modulação dos contratos</a:t>
            </a:r>
            <a:r>
              <a:rPr lang="pt-BR" dirty="0" smtClean="0">
                <a:solidFill>
                  <a:srgbClr val="002060"/>
                </a:solidFill>
              </a:rPr>
              <a:t>)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dirty="0">
                <a:solidFill>
                  <a:srgbClr val="002060"/>
                </a:solidFill>
              </a:rPr>
              <a:t>Novas oportunidades de negócio</a:t>
            </a:r>
            <a:r>
              <a:rPr lang="pt-BR" dirty="0" smtClean="0">
                <a:solidFill>
                  <a:srgbClr val="002060"/>
                </a:solidFill>
              </a:rPr>
              <a:t>: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>
              <a:solidFill>
                <a:srgbClr val="002060"/>
              </a:solidFill>
            </a:endParaRP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sz="1800" dirty="0">
                <a:solidFill>
                  <a:srgbClr val="002060"/>
                </a:solidFill>
              </a:rPr>
              <a:t>Favorece a resposta da </a:t>
            </a:r>
            <a:r>
              <a:rPr lang="pt-BR" sz="1800" dirty="0" smtClean="0">
                <a:solidFill>
                  <a:srgbClr val="002060"/>
                </a:solidFill>
              </a:rPr>
              <a:t>demanda</a:t>
            </a: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pt-BR" sz="600" dirty="0">
              <a:solidFill>
                <a:srgbClr val="002060"/>
              </a:solidFill>
            </a:endParaRP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sz="1800" dirty="0">
                <a:solidFill>
                  <a:srgbClr val="002060"/>
                </a:solidFill>
              </a:rPr>
              <a:t>Armazenamento de Energia (Banco de baterias, carros elétricos, etc</a:t>
            </a:r>
            <a:r>
              <a:rPr lang="pt-BR" sz="1800" dirty="0" smtClean="0">
                <a:solidFill>
                  <a:srgbClr val="002060"/>
                </a:solidFill>
              </a:rPr>
              <a:t>.)</a:t>
            </a: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pt-BR" sz="600" dirty="0">
              <a:solidFill>
                <a:srgbClr val="002060"/>
              </a:solidFill>
            </a:endParaRPr>
          </a:p>
          <a:p>
            <a:pPr lvl="2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sz="1800" dirty="0">
                <a:solidFill>
                  <a:srgbClr val="002060"/>
                </a:solidFill>
              </a:rPr>
              <a:t>Bombeamento, usinas reversíveis, etc.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pt-BR" dirty="0" smtClean="0">
              <a:solidFill>
                <a:srgbClr val="002060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975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Preço horário na CPAMP</a:t>
            </a:r>
            <a:endParaRPr lang="pt-BR" dirty="0"/>
          </a:p>
        </p:txBody>
      </p:sp>
      <p:sp>
        <p:nvSpPr>
          <p:cNvPr id="9" name="Espaço Reservado para Conteúdo 4"/>
          <p:cNvSpPr>
            <a:spLocks noGrp="1"/>
          </p:cNvSpPr>
          <p:nvPr>
            <p:ph idx="1"/>
          </p:nvPr>
        </p:nvSpPr>
        <p:spPr>
          <a:xfrm>
            <a:off x="885458" y="1097360"/>
            <a:ext cx="7992888" cy="576064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b="1" dirty="0" smtClean="0">
                <a:solidFill>
                  <a:srgbClr val="002060"/>
                </a:solidFill>
              </a:rPr>
              <a:t>SG de Operação e Preço do GT de Metodologia da CPAMP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 smtClean="0">
              <a:solidFill>
                <a:srgbClr val="002060"/>
              </a:solidFill>
            </a:endParaRPr>
          </a:p>
          <a:p>
            <a:pPr marL="717550" indent="-266700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625475" algn="l"/>
              </a:tabLst>
            </a:pPr>
            <a:r>
              <a:rPr lang="pt-BR" sz="1800" i="1" dirty="0" smtClean="0">
                <a:solidFill>
                  <a:srgbClr val="002060"/>
                </a:solidFill>
              </a:rPr>
              <a:t>Coordenação: ONS e CCEE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Prioridade deste SG: </a:t>
            </a:r>
            <a:r>
              <a:rPr lang="pt-BR" u="sng" dirty="0" smtClean="0">
                <a:solidFill>
                  <a:srgbClr val="002060"/>
                </a:solidFill>
              </a:rPr>
              <a:t>Avaliação metodológica do modelo DESSEM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pt-BR" sz="1800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b="1" dirty="0" smtClean="0">
                <a:solidFill>
                  <a:srgbClr val="002060"/>
                </a:solidFill>
              </a:rPr>
              <a:t>Principais características: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600" dirty="0" smtClean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Horizonte de até </a:t>
            </a:r>
            <a:r>
              <a:rPr lang="pt-BR" dirty="0">
                <a:solidFill>
                  <a:srgbClr val="002060"/>
                </a:solidFill>
              </a:rPr>
              <a:t>2 semanas e </a:t>
            </a:r>
            <a:r>
              <a:rPr lang="pt-BR" dirty="0" err="1">
                <a:solidFill>
                  <a:srgbClr val="002060"/>
                </a:solidFill>
              </a:rPr>
              <a:t>discretizado</a:t>
            </a:r>
            <a:r>
              <a:rPr lang="pt-BR" dirty="0">
                <a:solidFill>
                  <a:srgbClr val="002060"/>
                </a:solidFill>
              </a:rPr>
              <a:t> em patamares cronológicos com duração de até </a:t>
            </a:r>
            <a:r>
              <a:rPr lang="pt-BR" dirty="0" smtClean="0">
                <a:solidFill>
                  <a:srgbClr val="002060"/>
                </a:solidFill>
              </a:rPr>
              <a:t>meia-hora (1º dia)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rgbClr val="002060"/>
                </a:solidFill>
              </a:rPr>
              <a:t>Integração aos demais modelos da cadeia energética (</a:t>
            </a:r>
            <a:r>
              <a:rPr lang="pt-BR" dirty="0" smtClean="0">
                <a:solidFill>
                  <a:srgbClr val="002060"/>
                </a:solidFill>
              </a:rPr>
              <a:t>NEWAVE/DECOMP)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Atendimento </a:t>
            </a:r>
            <a:r>
              <a:rPr lang="pt-BR" dirty="0">
                <a:solidFill>
                  <a:srgbClr val="002060"/>
                </a:solidFill>
              </a:rPr>
              <a:t>à demanda </a:t>
            </a:r>
            <a:r>
              <a:rPr lang="pt-BR" dirty="0" smtClean="0">
                <a:solidFill>
                  <a:srgbClr val="002060"/>
                </a:solidFill>
              </a:rPr>
              <a:t>horária</a:t>
            </a:r>
            <a:endParaRPr lang="pt-BR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rgbClr val="002060"/>
                </a:solidFill>
              </a:rPr>
              <a:t>Reserva de </a:t>
            </a:r>
            <a:r>
              <a:rPr lang="pt-BR" dirty="0" smtClean="0">
                <a:solidFill>
                  <a:srgbClr val="002060"/>
                </a:solidFill>
              </a:rPr>
              <a:t>Potência</a:t>
            </a:r>
            <a:endParaRPr lang="pt-BR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rgbClr val="002060"/>
                </a:solidFill>
              </a:rPr>
              <a:t>Rampa para tomada/alívio de carga para as usinas termelétricas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Unit </a:t>
            </a:r>
            <a:r>
              <a:rPr lang="pt-BR" dirty="0" err="1" smtClean="0">
                <a:solidFill>
                  <a:srgbClr val="002060"/>
                </a:solidFill>
              </a:rPr>
              <a:t>Commitment</a:t>
            </a:r>
            <a:r>
              <a:rPr lang="pt-BR" dirty="0" smtClean="0">
                <a:solidFill>
                  <a:srgbClr val="002060"/>
                </a:solidFill>
              </a:rPr>
              <a:t> (Despacho por </a:t>
            </a:r>
            <a:r>
              <a:rPr lang="pt-BR" dirty="0">
                <a:solidFill>
                  <a:srgbClr val="002060"/>
                </a:solidFill>
              </a:rPr>
              <a:t>máquina</a:t>
            </a:r>
            <a:r>
              <a:rPr lang="pt-BR" dirty="0" smtClean="0">
                <a:solidFill>
                  <a:srgbClr val="002060"/>
                </a:solidFill>
              </a:rPr>
              <a:t>)</a:t>
            </a:r>
            <a:endParaRPr lang="pt-BR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Manutenção </a:t>
            </a:r>
            <a:r>
              <a:rPr lang="pt-BR" dirty="0">
                <a:solidFill>
                  <a:srgbClr val="002060"/>
                </a:solidFill>
              </a:rPr>
              <a:t>das unidades </a:t>
            </a:r>
            <a:r>
              <a:rPr lang="pt-BR" dirty="0" smtClean="0">
                <a:solidFill>
                  <a:srgbClr val="002060"/>
                </a:solidFill>
              </a:rPr>
              <a:t>geradoras</a:t>
            </a:r>
            <a:endParaRPr lang="pt-BR" dirty="0">
              <a:solidFill>
                <a:srgbClr val="00206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rgbClr val="002060"/>
                </a:solidFill>
              </a:rPr>
              <a:t>Permite a representação da rede </a:t>
            </a:r>
            <a:r>
              <a:rPr lang="pt-BR" dirty="0" smtClean="0">
                <a:solidFill>
                  <a:srgbClr val="002060"/>
                </a:solidFill>
              </a:rPr>
              <a:t>elétrica</a:t>
            </a: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660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PLD sem rede elétrica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34824" y="1001124"/>
            <a:ext cx="7643866" cy="563235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BR" sz="1800" b="1" dirty="0" smtClean="0">
                <a:solidFill>
                  <a:srgbClr val="002060"/>
                </a:solidFill>
              </a:rPr>
              <a:t>Conceitual</a:t>
            </a:r>
          </a:p>
          <a:p>
            <a:pPr marL="717550" indent="-358775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1800" dirty="0" smtClean="0">
                <a:solidFill>
                  <a:srgbClr val="002060"/>
                </a:solidFill>
              </a:rPr>
              <a:t>O preço deve considerar </a:t>
            </a:r>
            <a:r>
              <a:rPr lang="pt-BR" sz="1800" dirty="0">
                <a:solidFill>
                  <a:srgbClr val="002060"/>
                </a:solidFill>
              </a:rPr>
              <a:t>a energia como sendo </a:t>
            </a:r>
            <a:r>
              <a:rPr lang="pt-BR" sz="1800" dirty="0" smtClean="0">
                <a:solidFill>
                  <a:srgbClr val="002060"/>
                </a:solidFill>
              </a:rPr>
              <a:t>igualmente </a:t>
            </a:r>
            <a:r>
              <a:rPr lang="pt-BR" sz="1800" dirty="0">
                <a:solidFill>
                  <a:srgbClr val="002060"/>
                </a:solidFill>
              </a:rPr>
              <a:t>disponível em todos os pontos de consumo de um mesmo </a:t>
            </a:r>
            <a:r>
              <a:rPr lang="pt-BR" sz="1800" dirty="0" smtClean="0">
                <a:solidFill>
                  <a:srgbClr val="002060"/>
                </a:solidFill>
              </a:rPr>
              <a:t>submercado, ou seja, sem considerar qualquer limitação de transporte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pt-BR" sz="1800" dirty="0" smtClean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BR" sz="1800" b="1" dirty="0" smtClean="0">
                <a:solidFill>
                  <a:srgbClr val="002060"/>
                </a:solidFill>
              </a:rPr>
              <a:t>Legal</a:t>
            </a:r>
            <a:endParaRPr lang="pt-BR" sz="1800" b="1" dirty="0">
              <a:solidFill>
                <a:srgbClr val="002060"/>
              </a:solidFill>
            </a:endParaRPr>
          </a:p>
          <a:p>
            <a:pPr marL="717550" indent="-358775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1800" dirty="0" smtClean="0">
                <a:solidFill>
                  <a:srgbClr val="002060"/>
                </a:solidFill>
              </a:rPr>
              <a:t>Lei 10.848/2004, Art. 1º, § 10:</a:t>
            </a:r>
          </a:p>
          <a:p>
            <a:pPr marL="358775" lvl="1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pt-BR" i="1" dirty="0" smtClean="0">
                <a:solidFill>
                  <a:srgbClr val="002060"/>
                </a:solidFill>
              </a:rPr>
              <a:t>§ </a:t>
            </a:r>
            <a:r>
              <a:rPr lang="pt-BR" i="1" dirty="0">
                <a:solidFill>
                  <a:srgbClr val="002060"/>
                </a:solidFill>
              </a:rPr>
              <a:t>10.  As regras de comercialização </a:t>
            </a:r>
            <a:r>
              <a:rPr lang="pt-BR" b="1" i="1" u="sng" dirty="0">
                <a:solidFill>
                  <a:srgbClr val="002060"/>
                </a:solidFill>
              </a:rPr>
              <a:t>deverão</a:t>
            </a:r>
            <a:r>
              <a:rPr lang="pt-BR" i="1" dirty="0">
                <a:solidFill>
                  <a:srgbClr val="002060"/>
                </a:solidFill>
              </a:rPr>
              <a:t> prever o </a:t>
            </a:r>
            <a:r>
              <a:rPr lang="pt-BR" b="1" i="1" u="sng" dirty="0">
                <a:solidFill>
                  <a:srgbClr val="002060"/>
                </a:solidFill>
              </a:rPr>
              <a:t>pagamento de encargo</a:t>
            </a:r>
            <a:r>
              <a:rPr lang="pt-BR" i="1" dirty="0">
                <a:solidFill>
                  <a:srgbClr val="002060"/>
                </a:solidFill>
              </a:rPr>
              <a:t> para cobertura dos custos dos serviços do sistema, inclusive os serviços </a:t>
            </a:r>
            <a:r>
              <a:rPr lang="pt-BR" i="1" dirty="0" err="1">
                <a:solidFill>
                  <a:srgbClr val="002060"/>
                </a:solidFill>
              </a:rPr>
              <a:t>ancilares</a:t>
            </a:r>
            <a:r>
              <a:rPr lang="pt-BR" i="1" dirty="0">
                <a:solidFill>
                  <a:srgbClr val="002060"/>
                </a:solidFill>
              </a:rPr>
              <a:t>, prestados aos usuários do SIN, que compreenderão, entre outros: </a:t>
            </a:r>
            <a:r>
              <a:rPr lang="pt-BR" i="1" dirty="0">
                <a:solidFill>
                  <a:schemeClr val="bg1">
                    <a:lumMod val="50000"/>
                  </a:schemeClr>
                </a:solidFill>
              </a:rPr>
              <a:t>(Incluído pela Lei nº 13.360, de 2016)</a:t>
            </a:r>
          </a:p>
          <a:p>
            <a:pPr marL="358775" lvl="1" indent="0" algn="just">
              <a:spcBef>
                <a:spcPts val="0"/>
              </a:spcBef>
              <a:buNone/>
            </a:pPr>
            <a:r>
              <a:rPr lang="pt-BR" i="1" dirty="0" smtClean="0">
                <a:solidFill>
                  <a:srgbClr val="002060"/>
                </a:solidFill>
              </a:rPr>
              <a:t>I </a:t>
            </a:r>
            <a:r>
              <a:rPr lang="pt-BR" i="1" dirty="0">
                <a:solidFill>
                  <a:srgbClr val="002060"/>
                </a:solidFill>
              </a:rPr>
              <a:t>- a geração despachada independentemente da ordem de mérito, </a:t>
            </a:r>
            <a:r>
              <a:rPr lang="pt-BR" b="1" i="1" u="sng" dirty="0">
                <a:solidFill>
                  <a:srgbClr val="002060"/>
                </a:solidFill>
              </a:rPr>
              <a:t>por restrições de transmissão dentro de cada submercado</a:t>
            </a:r>
            <a:r>
              <a:rPr lang="pt-BR" i="1" dirty="0">
                <a:solidFill>
                  <a:srgbClr val="002060"/>
                </a:solidFill>
              </a:rPr>
              <a:t> ou por razões de segurança energética, a ser alocada nos consumidores com possibilidade de diferenciação entre os submercados; </a:t>
            </a:r>
            <a:r>
              <a:rPr lang="pt-BR" i="1" dirty="0">
                <a:solidFill>
                  <a:schemeClr val="bg1">
                    <a:lumMod val="50000"/>
                  </a:schemeClr>
                </a:solidFill>
              </a:rPr>
              <a:t>(Incluído pela Lei nº 13.360, de 2016</a:t>
            </a:r>
            <a:r>
              <a:rPr lang="pt-BR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pt-BR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46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PLD sem rede elétrica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23249" y="1043102"/>
            <a:ext cx="7738785" cy="5632359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BR" sz="1800" b="1" dirty="0" smtClean="0">
                <a:solidFill>
                  <a:srgbClr val="002060"/>
                </a:solidFill>
              </a:rPr>
              <a:t>Econômico</a:t>
            </a:r>
            <a:endParaRPr lang="pt-BR" sz="1800" b="1" dirty="0">
              <a:solidFill>
                <a:srgbClr val="002060"/>
              </a:solidFill>
            </a:endParaRPr>
          </a:p>
          <a:p>
            <a:pPr marL="717550" indent="-358775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1800" dirty="0" smtClean="0">
                <a:solidFill>
                  <a:srgbClr val="002060"/>
                </a:solidFill>
              </a:rPr>
              <a:t>O sinal </a:t>
            </a:r>
            <a:r>
              <a:rPr lang="pt-BR" sz="1800" dirty="0">
                <a:solidFill>
                  <a:srgbClr val="002060"/>
                </a:solidFill>
              </a:rPr>
              <a:t>econômico locacional deve ser dado pelo custo do transporte (TUST) e não pelo preço da </a:t>
            </a:r>
            <a:r>
              <a:rPr lang="pt-BR" sz="1800" dirty="0" smtClean="0">
                <a:solidFill>
                  <a:srgbClr val="002060"/>
                </a:solidFill>
              </a:rPr>
              <a:t>energia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pt-BR" sz="600" dirty="0">
              <a:solidFill>
                <a:srgbClr val="002060"/>
              </a:solidFill>
            </a:endParaRPr>
          </a:p>
          <a:p>
            <a:pPr marL="717550" indent="-358775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sz="1800" dirty="0">
                <a:solidFill>
                  <a:srgbClr val="002060"/>
                </a:solidFill>
              </a:rPr>
              <a:t>Preço por barra pode: </a:t>
            </a:r>
            <a:endParaRPr lang="pt-BR" sz="1800" dirty="0" smtClean="0">
              <a:solidFill>
                <a:srgbClr val="002060"/>
              </a:solidFill>
            </a:endParaRPr>
          </a:p>
          <a:p>
            <a:pPr marL="717550" indent="-358775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pt-BR" sz="600" dirty="0">
              <a:solidFill>
                <a:srgbClr val="002060"/>
              </a:solidFill>
            </a:endParaRPr>
          </a:p>
          <a:p>
            <a:pPr marL="984250" lvl="1" indent="-2667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02060"/>
                </a:solidFill>
              </a:rPr>
              <a:t>diminuir a liquidez de </a:t>
            </a:r>
            <a:r>
              <a:rPr lang="pt-BR" dirty="0" smtClean="0">
                <a:solidFill>
                  <a:srgbClr val="002060"/>
                </a:solidFill>
              </a:rPr>
              <a:t>mercado</a:t>
            </a:r>
            <a:endParaRPr lang="pt-BR" dirty="0">
              <a:solidFill>
                <a:srgbClr val="002060"/>
              </a:solidFill>
            </a:endParaRPr>
          </a:p>
          <a:p>
            <a:pPr marL="984250" lvl="1" indent="-2667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02060"/>
                </a:solidFill>
              </a:rPr>
              <a:t>diminuir a </a:t>
            </a:r>
            <a:r>
              <a:rPr lang="pt-BR" dirty="0" smtClean="0">
                <a:solidFill>
                  <a:srgbClr val="002060"/>
                </a:solidFill>
              </a:rPr>
              <a:t>competitividade</a:t>
            </a:r>
            <a:endParaRPr lang="pt-BR" dirty="0">
              <a:solidFill>
                <a:srgbClr val="002060"/>
              </a:solidFill>
            </a:endParaRPr>
          </a:p>
          <a:p>
            <a:pPr marL="984250" lvl="1" indent="-2667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02060"/>
                </a:solidFill>
              </a:rPr>
              <a:t>aumentar o poder de </a:t>
            </a:r>
            <a:r>
              <a:rPr lang="pt-BR" dirty="0" smtClean="0">
                <a:solidFill>
                  <a:srgbClr val="002060"/>
                </a:solidFill>
              </a:rPr>
              <a:t>mercado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b="1" dirty="0" smtClean="0">
                <a:solidFill>
                  <a:srgbClr val="002060"/>
                </a:solidFill>
              </a:rPr>
              <a:t>Regras de Comercialização</a:t>
            </a:r>
          </a:p>
          <a:p>
            <a:pPr marL="0" indent="0">
              <a:spcBef>
                <a:spcPts val="0"/>
              </a:spcBef>
              <a:buNone/>
            </a:pPr>
            <a:endParaRPr lang="pt-BR" sz="600" b="1" u="sng" dirty="0" smtClean="0">
              <a:solidFill>
                <a:srgbClr val="002060"/>
              </a:solidFill>
            </a:endParaRPr>
          </a:p>
          <a:p>
            <a:pPr marL="717550" indent="-358775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sz="1800" dirty="0" smtClean="0">
                <a:solidFill>
                  <a:srgbClr val="002060"/>
                </a:solidFill>
              </a:rPr>
              <a:t>As atuais Regras de Comercialização estão formuladas considerando o conceito de Centro de Gravidade de cada Submercado, o que, na hipótese de preços por barra, exigiria alterações substanciais para tratá-la</a:t>
            </a:r>
            <a:endParaRPr lang="pt-BR" sz="1800" dirty="0">
              <a:solidFill>
                <a:srgbClr val="00206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710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eta dobrada 47"/>
          <p:cNvSpPr/>
          <p:nvPr/>
        </p:nvSpPr>
        <p:spPr>
          <a:xfrm rot="10800000" flipH="1">
            <a:off x="4505036" y="2120052"/>
            <a:ext cx="561835" cy="3950612"/>
          </a:xfrm>
          <a:prstGeom prst="bentArrow">
            <a:avLst>
              <a:gd name="adj1" fmla="val 36023"/>
              <a:gd name="adj2" fmla="val 33819"/>
              <a:gd name="adj3" fmla="val 25000"/>
              <a:gd name="adj4" fmla="val 43750"/>
            </a:avLst>
          </a:prstGeom>
          <a:gradFill flip="none" rotWithShape="1">
            <a:gsLst>
              <a:gs pos="0">
                <a:schemeClr val="accent5">
                  <a:lumMod val="50000"/>
                  <a:tint val="66000"/>
                  <a:satMod val="160000"/>
                </a:schemeClr>
              </a:gs>
              <a:gs pos="50000">
                <a:schemeClr val="accent5">
                  <a:lumMod val="50000"/>
                  <a:tint val="44500"/>
                  <a:satMod val="160000"/>
                </a:schemeClr>
              </a:gs>
              <a:gs pos="100000">
                <a:schemeClr val="accent5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3" name="Seta dobrada 22"/>
          <p:cNvSpPr/>
          <p:nvPr/>
        </p:nvSpPr>
        <p:spPr>
          <a:xfrm rot="10800000">
            <a:off x="3395084" y="2036115"/>
            <a:ext cx="534107" cy="4034550"/>
          </a:xfrm>
          <a:prstGeom prst="bentArrow">
            <a:avLst>
              <a:gd name="adj1" fmla="val 36023"/>
              <a:gd name="adj2" fmla="val 33819"/>
              <a:gd name="adj3" fmla="val 25000"/>
              <a:gd name="adj4" fmla="val 43750"/>
            </a:avLst>
          </a:prstGeom>
          <a:gradFill flip="none" rotWithShape="1">
            <a:gsLst>
              <a:gs pos="0">
                <a:srgbClr val="08296C">
                  <a:tint val="66000"/>
                  <a:satMod val="160000"/>
                </a:srgbClr>
              </a:gs>
              <a:gs pos="50000">
                <a:srgbClr val="08296C">
                  <a:tint val="44500"/>
                  <a:satMod val="160000"/>
                </a:srgbClr>
              </a:gs>
              <a:gs pos="100000">
                <a:srgbClr val="08296C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5363" name="Título 4"/>
          <p:cNvSpPr txBox="1">
            <a:spLocks/>
          </p:cNvSpPr>
          <p:nvPr/>
        </p:nvSpPr>
        <p:spPr bwMode="auto">
          <a:xfrm>
            <a:off x="835658" y="855235"/>
            <a:ext cx="7732059" cy="73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rgbClr val="002060"/>
                </a:solidFill>
                <a:latin typeface="+mn-lt"/>
              </a:rPr>
              <a:t>Visando as próximas etapas dos processos de desenvolvimento e validação do modelo DESSEM, deve-se estabelecer primeiramente a sua forma de </a:t>
            </a:r>
            <a:r>
              <a:rPr lang="pt-BR" altLang="pt-BR" sz="1800" dirty="0" smtClean="0">
                <a:solidFill>
                  <a:srgbClr val="002060"/>
                </a:solidFill>
                <a:latin typeface="+mn-lt"/>
              </a:rPr>
              <a:t>uso</a:t>
            </a:r>
            <a:endParaRPr lang="pt-BR" altLang="pt-BR" sz="18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5" name="CaixaDeTexto 44"/>
          <p:cNvSpPr txBox="1">
            <a:spLocks noChangeArrowheads="1"/>
          </p:cNvSpPr>
          <p:nvPr/>
        </p:nvSpPr>
        <p:spPr bwMode="auto">
          <a:xfrm>
            <a:off x="3330147" y="1885359"/>
            <a:ext cx="1793875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 smtClean="0"/>
              <a:t>NEWAVE</a:t>
            </a:r>
          </a:p>
          <a:p>
            <a:pPr algn="ctr"/>
            <a:r>
              <a:rPr lang="pt-BR" altLang="pt-BR" sz="1600" b="1" dirty="0"/>
              <a:t>+</a:t>
            </a:r>
          </a:p>
          <a:p>
            <a:pPr algn="ctr"/>
            <a:r>
              <a:rPr lang="pt-BR" altLang="pt-BR" sz="1600" b="1" dirty="0" smtClean="0"/>
              <a:t>DECOMP</a:t>
            </a:r>
            <a:endParaRPr lang="pt-BR" altLang="pt-BR" sz="1600" b="1" dirty="0"/>
          </a:p>
        </p:txBody>
      </p:sp>
      <p:sp>
        <p:nvSpPr>
          <p:cNvPr id="49" name="CaixaDeTexto 48"/>
          <p:cNvSpPr txBox="1">
            <a:spLocks noChangeArrowheads="1"/>
          </p:cNvSpPr>
          <p:nvPr/>
        </p:nvSpPr>
        <p:spPr bwMode="auto">
          <a:xfrm>
            <a:off x="1324340" y="5473841"/>
            <a:ext cx="1822295" cy="830997"/>
          </a:xfrm>
          <a:prstGeom prst="rect">
            <a:avLst/>
          </a:prstGeom>
          <a:solidFill>
            <a:schemeClr val="bg1"/>
          </a:solidFill>
          <a:ln w="9525">
            <a:solidFill>
              <a:srgbClr val="08296C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rgbClr val="08296C"/>
                </a:solidFill>
              </a:rPr>
              <a:t>CCEE</a:t>
            </a:r>
          </a:p>
          <a:p>
            <a:pPr algn="ctr"/>
            <a:r>
              <a:rPr lang="pt-BR" altLang="pt-BR" sz="1600" b="1" dirty="0">
                <a:solidFill>
                  <a:srgbClr val="08296C"/>
                </a:solidFill>
              </a:rPr>
              <a:t>Cálculo do PLD horário</a:t>
            </a:r>
          </a:p>
        </p:txBody>
      </p:sp>
      <p:sp>
        <p:nvSpPr>
          <p:cNvPr id="51" name="CaixaDeTexto 50"/>
          <p:cNvSpPr txBox="1">
            <a:spLocks noChangeArrowheads="1"/>
          </p:cNvSpPr>
          <p:nvPr/>
        </p:nvSpPr>
        <p:spPr bwMode="auto">
          <a:xfrm>
            <a:off x="5107783" y="5473842"/>
            <a:ext cx="2642578" cy="830997"/>
          </a:xfrm>
          <a:prstGeom prst="rect">
            <a:avLst/>
          </a:prstGeom>
          <a:noFill/>
          <a:ln w="9525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 smtClean="0">
                <a:solidFill>
                  <a:schemeClr val="accent1">
                    <a:lumMod val="50000"/>
                  </a:schemeClr>
                </a:solidFill>
              </a:rPr>
              <a:t>ONS</a:t>
            </a:r>
          </a:p>
          <a:p>
            <a:pPr algn="ctr"/>
            <a:r>
              <a:rPr lang="pt-BR" altLang="pt-BR" sz="1600" b="1" dirty="0" smtClean="0">
                <a:solidFill>
                  <a:schemeClr val="accent1">
                    <a:lumMod val="50000"/>
                  </a:schemeClr>
                </a:solidFill>
              </a:rPr>
              <a:t>Programação Diária</a:t>
            </a:r>
          </a:p>
          <a:p>
            <a:pPr algn="ctr"/>
            <a:r>
              <a:rPr lang="pt-BR" altLang="pt-BR" sz="1600" b="1" dirty="0" smtClean="0">
                <a:solidFill>
                  <a:schemeClr val="accent1">
                    <a:lumMod val="50000"/>
                  </a:schemeClr>
                </a:solidFill>
              </a:rPr>
              <a:t>CMO </a:t>
            </a:r>
            <a:r>
              <a:rPr lang="pt-BR" altLang="pt-BR" sz="1600" b="1" dirty="0" err="1" smtClean="0">
                <a:solidFill>
                  <a:schemeClr val="accent1">
                    <a:lumMod val="50000"/>
                  </a:schemeClr>
                </a:solidFill>
              </a:rPr>
              <a:t>semi-horário</a:t>
            </a:r>
            <a:endParaRPr lang="pt-BR" altLang="pt-BR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3" name="CaixaDeTexto 52"/>
          <p:cNvSpPr txBox="1">
            <a:spLocks noChangeArrowheads="1"/>
          </p:cNvSpPr>
          <p:nvPr/>
        </p:nvSpPr>
        <p:spPr bwMode="auto">
          <a:xfrm>
            <a:off x="3526996" y="4287575"/>
            <a:ext cx="1368425" cy="338554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chemeClr val="bg1"/>
                </a:solidFill>
              </a:rPr>
              <a:t>DESSEM</a:t>
            </a:r>
          </a:p>
        </p:txBody>
      </p:sp>
      <p:sp>
        <p:nvSpPr>
          <p:cNvPr id="54" name="CaixaDeTexto 53"/>
          <p:cNvSpPr txBox="1">
            <a:spLocks noChangeArrowheads="1"/>
          </p:cNvSpPr>
          <p:nvPr/>
        </p:nvSpPr>
        <p:spPr bwMode="auto">
          <a:xfrm>
            <a:off x="3028878" y="2833637"/>
            <a:ext cx="2364659" cy="1323439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>
                <a:solidFill>
                  <a:srgbClr val="0000FF"/>
                </a:solidFill>
              </a:rPr>
              <a:t>Diretrizes Operativas</a:t>
            </a:r>
          </a:p>
          <a:p>
            <a:pPr algn="ctr"/>
            <a:r>
              <a:rPr lang="pt-BR" altLang="pt-BR" sz="1600" dirty="0">
                <a:solidFill>
                  <a:srgbClr val="0000FF"/>
                </a:solidFill>
              </a:rPr>
              <a:t>Política de </a:t>
            </a:r>
            <a:r>
              <a:rPr lang="pt-BR" altLang="pt-BR" sz="1600" dirty="0" smtClean="0">
                <a:solidFill>
                  <a:srgbClr val="0000FF"/>
                </a:solidFill>
              </a:rPr>
              <a:t>Intercâmbio</a:t>
            </a:r>
          </a:p>
          <a:p>
            <a:pPr algn="ctr"/>
            <a:r>
              <a:rPr lang="pt-BR" altLang="pt-BR" sz="1600" dirty="0">
                <a:solidFill>
                  <a:srgbClr val="0000FF"/>
                </a:solidFill>
              </a:rPr>
              <a:t>e</a:t>
            </a:r>
            <a:endParaRPr lang="pt-BR" altLang="pt-BR" sz="1600" dirty="0" smtClean="0">
              <a:solidFill>
                <a:srgbClr val="0000FF"/>
              </a:solidFill>
            </a:endParaRPr>
          </a:p>
          <a:p>
            <a:pPr algn="ctr"/>
            <a:r>
              <a:rPr lang="pt-BR" altLang="pt-BR" sz="1600" u="sng" dirty="0" smtClean="0">
                <a:solidFill>
                  <a:srgbClr val="0000FF"/>
                </a:solidFill>
              </a:rPr>
              <a:t>Função de Custo Futuro do DECOMP</a:t>
            </a:r>
            <a:endParaRPr lang="pt-BR" altLang="pt-BR" sz="1600" u="sng" dirty="0">
              <a:solidFill>
                <a:srgbClr val="0000FF"/>
              </a:solidFill>
            </a:endParaRPr>
          </a:p>
        </p:txBody>
      </p:sp>
      <p:sp>
        <p:nvSpPr>
          <p:cNvPr id="57" name="CaixaDeTexto 56"/>
          <p:cNvSpPr txBox="1"/>
          <p:nvPr/>
        </p:nvSpPr>
        <p:spPr>
          <a:xfrm>
            <a:off x="5525450" y="3263110"/>
            <a:ext cx="3240338" cy="132343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Entrada de Dados: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Previsão de Vazões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Previsão de Carga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Geração das Fontes Intermitentes</a:t>
            </a:r>
          </a:p>
          <a:p>
            <a:pPr marL="228600" indent="-228600">
              <a:buFont typeface="+mj-lt"/>
              <a:buAutoNum type="arabicParenR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Unit </a:t>
            </a:r>
            <a:r>
              <a:rPr lang="pt-BR" sz="1600" b="1" dirty="0" err="1" smtClean="0">
                <a:solidFill>
                  <a:srgbClr val="FF0000"/>
                </a:solidFill>
              </a:rPr>
              <a:t>Commitment</a:t>
            </a:r>
            <a:endParaRPr lang="pt-BR" sz="1600" b="1" dirty="0">
              <a:solidFill>
                <a:srgbClr val="FF0000"/>
              </a:solidFill>
            </a:endParaRPr>
          </a:p>
        </p:txBody>
      </p:sp>
      <p:sp>
        <p:nvSpPr>
          <p:cNvPr id="58" name="Seta para baixo 57"/>
          <p:cNvSpPr/>
          <p:nvPr/>
        </p:nvSpPr>
        <p:spPr>
          <a:xfrm rot="3418790">
            <a:off x="4997742" y="4032982"/>
            <a:ext cx="287338" cy="61912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" name="Texto Explicativo em Elipse 1"/>
          <p:cNvSpPr/>
          <p:nvPr/>
        </p:nvSpPr>
        <p:spPr>
          <a:xfrm>
            <a:off x="1076446" y="4229941"/>
            <a:ext cx="2038000" cy="467468"/>
          </a:xfrm>
          <a:prstGeom prst="wedgeEllipseCallout">
            <a:avLst>
              <a:gd name="adj1" fmla="val 69016"/>
              <a:gd name="adj2" fmla="val 4420"/>
            </a:avLst>
          </a:prstGeom>
          <a:noFill/>
          <a:ln w="127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rgbClr val="FF0000"/>
              </a:solidFill>
            </a:endParaRPr>
          </a:p>
        </p:txBody>
      </p:sp>
      <p:sp>
        <p:nvSpPr>
          <p:cNvPr id="15380" name="CaixaDeTexto 2"/>
          <p:cNvSpPr txBox="1">
            <a:spLocks noChangeArrowheads="1"/>
          </p:cNvSpPr>
          <p:nvPr/>
        </p:nvSpPr>
        <p:spPr bwMode="auto">
          <a:xfrm>
            <a:off x="1425268" y="4273924"/>
            <a:ext cx="12934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 smtClean="0">
                <a:solidFill>
                  <a:srgbClr val="FF0000"/>
                </a:solidFill>
              </a:rPr>
              <a:t>Diariamente</a:t>
            </a:r>
            <a:endParaRPr lang="pt-BR" altLang="pt-BR" sz="1600" dirty="0">
              <a:solidFill>
                <a:srgbClr val="FF0000"/>
              </a:solidFill>
            </a:endParaRPr>
          </a:p>
        </p:txBody>
      </p:sp>
      <p:sp>
        <p:nvSpPr>
          <p:cNvPr id="24" name="Texto Explicativo em Elipse 1"/>
          <p:cNvSpPr/>
          <p:nvPr/>
        </p:nvSpPr>
        <p:spPr>
          <a:xfrm>
            <a:off x="963000" y="1774545"/>
            <a:ext cx="2234590" cy="518759"/>
          </a:xfrm>
          <a:prstGeom prst="wedgeEllipseCallout">
            <a:avLst>
              <a:gd name="adj1" fmla="val 69016"/>
              <a:gd name="adj2" fmla="val 4420"/>
            </a:avLst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5" name="Texto Explicativo em Elipse 1"/>
          <p:cNvSpPr/>
          <p:nvPr/>
        </p:nvSpPr>
        <p:spPr>
          <a:xfrm>
            <a:off x="963000" y="2360685"/>
            <a:ext cx="2234590" cy="484389"/>
          </a:xfrm>
          <a:prstGeom prst="wedgeEllipseCallout">
            <a:avLst>
              <a:gd name="adj1" fmla="val 69016"/>
              <a:gd name="adj2" fmla="val 4420"/>
            </a:avLst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6" name="CaixaDeTexto 2"/>
          <p:cNvSpPr txBox="1">
            <a:spLocks noChangeArrowheads="1"/>
          </p:cNvSpPr>
          <p:nvPr/>
        </p:nvSpPr>
        <p:spPr bwMode="auto">
          <a:xfrm>
            <a:off x="1425268" y="1827696"/>
            <a:ext cx="14200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 smtClean="0"/>
              <a:t>Mensalmente</a:t>
            </a:r>
            <a:endParaRPr lang="pt-BR" altLang="pt-BR" sz="1600" dirty="0"/>
          </a:p>
        </p:txBody>
      </p:sp>
      <p:sp>
        <p:nvSpPr>
          <p:cNvPr id="27" name="CaixaDeTexto 2"/>
          <p:cNvSpPr txBox="1">
            <a:spLocks noChangeArrowheads="1"/>
          </p:cNvSpPr>
          <p:nvPr/>
        </p:nvSpPr>
        <p:spPr bwMode="auto">
          <a:xfrm>
            <a:off x="1324340" y="2411001"/>
            <a:ext cx="16084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dirty="0" smtClean="0"/>
              <a:t>Semanalmente</a:t>
            </a:r>
            <a:endParaRPr lang="pt-BR" altLang="pt-BR" sz="1600" dirty="0"/>
          </a:p>
        </p:txBody>
      </p:sp>
      <p:sp>
        <p:nvSpPr>
          <p:cNvPr id="20" name="Título 1"/>
          <p:cNvSpPr txBox="1">
            <a:spLocks/>
          </p:cNvSpPr>
          <p:nvPr/>
        </p:nvSpPr>
        <p:spPr>
          <a:xfrm>
            <a:off x="642910" y="142852"/>
            <a:ext cx="7500990" cy="42862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08296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Fluxo </a:t>
            </a:r>
            <a:r>
              <a:rPr lang="pt-BR" dirty="0"/>
              <a:t>de programação da operação e formação de </a:t>
            </a:r>
            <a:r>
              <a:rPr lang="pt-BR" dirty="0" smtClean="0"/>
              <a:t>preço</a:t>
            </a:r>
            <a:endParaRPr lang="pt-BR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5515083" y="4769462"/>
            <a:ext cx="2772362" cy="33855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  <a:defRPr/>
            </a:pPr>
            <a:r>
              <a:rPr lang="pt-BR" sz="1600" b="1" dirty="0" smtClean="0">
                <a:solidFill>
                  <a:srgbClr val="FF0000"/>
                </a:solidFill>
              </a:rPr>
              <a:t>Rede elétrica</a:t>
            </a:r>
            <a:endParaRPr lang="pt-BR" sz="1600" b="1" dirty="0">
              <a:solidFill>
                <a:srgbClr val="FF0000"/>
              </a:solidFill>
            </a:endParaRPr>
          </a:p>
        </p:txBody>
      </p:sp>
      <p:sp>
        <p:nvSpPr>
          <p:cNvPr id="28" name="Seta para baixo 27"/>
          <p:cNvSpPr/>
          <p:nvPr/>
        </p:nvSpPr>
        <p:spPr>
          <a:xfrm rot="3418790">
            <a:off x="4980353" y="4798453"/>
            <a:ext cx="287338" cy="61912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33768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Cronograma de implantação do preço horário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8</a:t>
            </a:fld>
            <a:endParaRPr lang="pt-BR" dirty="0"/>
          </a:p>
        </p:txBody>
      </p:sp>
      <p:sp>
        <p:nvSpPr>
          <p:cNvPr id="5" name="Título 4"/>
          <p:cNvSpPr txBox="1">
            <a:spLocks noGrp="1"/>
          </p:cNvSpPr>
          <p:nvPr>
            <p:ph idx="1"/>
          </p:nvPr>
        </p:nvSpPr>
        <p:spPr>
          <a:xfrm>
            <a:off x="1358916" y="817545"/>
            <a:ext cx="6928558" cy="5429288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5188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0373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65563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0751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>
              <a:spcAft>
                <a:spcPts val="300"/>
              </a:spcAft>
              <a:buFont typeface="Wingdings" panose="05000000000000000000" pitchFamily="2" charset="2"/>
              <a:buChar char="q"/>
              <a:defRPr/>
            </a:pPr>
            <a:r>
              <a:rPr lang="pt-BR" sz="1800" b="1" dirty="0" smtClean="0">
                <a:solidFill>
                  <a:srgbClr val="002060"/>
                </a:solidFill>
                <a:latin typeface="+mn-lt"/>
              </a:rPr>
              <a:t>SET/2017 a FEV/2018:</a:t>
            </a:r>
          </a:p>
          <a:p>
            <a:pPr marL="0" lvl="1" indent="0" algn="just">
              <a:spcAft>
                <a:spcPts val="300"/>
              </a:spcAft>
              <a:buNone/>
              <a:defRPr/>
            </a:pPr>
            <a:r>
              <a:rPr lang="pt-BR" sz="1800" dirty="0">
                <a:solidFill>
                  <a:srgbClr val="002060"/>
                </a:solidFill>
                <a:latin typeface="+mn-lt"/>
              </a:rPr>
              <a:t>GT </a:t>
            </a: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Metodologias: Estudo e recomendação da metodologia utilizada pelo modelo DESSEM para programação da operação e formação de preço</a:t>
            </a:r>
          </a:p>
          <a:p>
            <a:pPr lvl="1" algn="just"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endParaRPr lang="pt-BR" sz="800" b="1" dirty="0" smtClean="0">
              <a:solidFill>
                <a:srgbClr val="002060"/>
              </a:solidFill>
              <a:latin typeface="+mn-lt"/>
            </a:endParaRPr>
          </a:p>
          <a:p>
            <a:pPr algn="just">
              <a:spcAft>
                <a:spcPts val="300"/>
              </a:spcAft>
              <a:buFont typeface="Wingdings" panose="05000000000000000000" pitchFamily="2" charset="2"/>
              <a:buChar char="q"/>
              <a:defRPr/>
            </a:pPr>
            <a:r>
              <a:rPr lang="pt-BR" sz="1800" b="1" dirty="0" smtClean="0">
                <a:solidFill>
                  <a:srgbClr val="002060"/>
                </a:solidFill>
                <a:latin typeface="+mn-lt"/>
              </a:rPr>
              <a:t>SET/2017 a MAR/2018:</a:t>
            </a:r>
          </a:p>
          <a:p>
            <a:pPr marL="0" lvl="1" indent="0" algn="just">
              <a:spcAft>
                <a:spcPts val="300"/>
              </a:spcAft>
              <a:buNone/>
              <a:defRPr/>
            </a:pP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FT-DESSEM: Validação do modelo DESSEM junto aos Agentes</a:t>
            </a:r>
          </a:p>
          <a:p>
            <a:pPr marL="355600" lvl="1" algn="just"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endParaRPr lang="pt-BR" sz="800" dirty="0">
              <a:solidFill>
                <a:srgbClr val="002060"/>
              </a:solidFill>
              <a:latin typeface="+mn-lt"/>
              <a:sym typeface="Wingdings" panose="05000000000000000000" pitchFamily="2" charset="2"/>
            </a:endParaRPr>
          </a:p>
          <a:p>
            <a:pPr algn="just">
              <a:spcAft>
                <a:spcPts val="300"/>
              </a:spcAft>
              <a:buFont typeface="Wingdings" panose="05000000000000000000" pitchFamily="2" charset="2"/>
              <a:buChar char="q"/>
              <a:defRPr/>
            </a:pPr>
            <a:r>
              <a:rPr lang="pt-BR" sz="1800" b="1" dirty="0" smtClean="0">
                <a:solidFill>
                  <a:srgbClr val="002060"/>
                </a:solidFill>
                <a:latin typeface="+mn-lt"/>
              </a:rPr>
              <a:t>ABR/2018 a DEZ/2018:</a:t>
            </a:r>
          </a:p>
          <a:p>
            <a:pPr marL="0" lvl="1" indent="0" algn="just">
              <a:spcAft>
                <a:spcPts val="300"/>
              </a:spcAft>
              <a:buNone/>
              <a:defRPr/>
            </a:pP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PLD horário “sombra”</a:t>
            </a:r>
          </a:p>
          <a:p>
            <a:pPr marL="355600" lvl="1" algn="just"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endParaRPr lang="pt-BR" sz="800" dirty="0">
              <a:solidFill>
                <a:srgbClr val="002060"/>
              </a:solidFill>
              <a:latin typeface="+mn-lt"/>
              <a:sym typeface="Wingdings" panose="05000000000000000000" pitchFamily="2" charset="2"/>
            </a:endParaRPr>
          </a:p>
          <a:p>
            <a:pPr algn="just">
              <a:spcAft>
                <a:spcPts val="300"/>
              </a:spcAft>
              <a:buFont typeface="Wingdings" panose="05000000000000000000" pitchFamily="2" charset="2"/>
              <a:buChar char="q"/>
              <a:defRPr/>
            </a:pPr>
            <a:r>
              <a:rPr lang="pt-BR" sz="1800" b="1" dirty="0" smtClean="0">
                <a:solidFill>
                  <a:srgbClr val="002060"/>
                </a:solidFill>
                <a:latin typeface="+mn-lt"/>
              </a:rPr>
              <a:t>JUL/2018</a:t>
            </a:r>
            <a:r>
              <a:rPr lang="pt-BR" sz="1800" b="1" dirty="0">
                <a:solidFill>
                  <a:srgbClr val="002060"/>
                </a:solidFill>
                <a:latin typeface="+mn-lt"/>
              </a:rPr>
              <a:t>:</a:t>
            </a:r>
          </a:p>
          <a:p>
            <a:pPr marL="0" lvl="1" indent="0" algn="just">
              <a:spcAft>
                <a:spcPts val="300"/>
              </a:spcAft>
              <a:buNone/>
              <a:defRPr/>
            </a:pP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CPAMP: Aprovação, após CP do MME, </a:t>
            </a:r>
            <a:r>
              <a:rPr lang="pt-BR" sz="1800" dirty="0">
                <a:solidFill>
                  <a:srgbClr val="002060"/>
                </a:solidFill>
                <a:latin typeface="+mn-lt"/>
              </a:rPr>
              <a:t>da metodologia utilizada pelo modelo DESSEM para programação da operação e formação de </a:t>
            </a: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preço</a:t>
            </a:r>
          </a:p>
          <a:p>
            <a:pPr marL="355600" lvl="1" algn="just"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endParaRPr lang="pt-BR" sz="800" dirty="0" smtClean="0">
              <a:solidFill>
                <a:srgbClr val="002060"/>
              </a:solidFill>
              <a:latin typeface="+mn-lt"/>
            </a:endParaRPr>
          </a:p>
          <a:p>
            <a:pPr algn="just">
              <a:spcAft>
                <a:spcPts val="300"/>
              </a:spcAft>
              <a:buFont typeface="Wingdings" panose="05000000000000000000" pitchFamily="2" charset="2"/>
              <a:buChar char="q"/>
              <a:defRPr/>
            </a:pPr>
            <a:r>
              <a:rPr lang="pt-BR" sz="1800" b="1" dirty="0">
                <a:solidFill>
                  <a:srgbClr val="002060"/>
                </a:solidFill>
                <a:latin typeface="+mn-lt"/>
              </a:rPr>
              <a:t>JUL/2018 </a:t>
            </a:r>
            <a:r>
              <a:rPr lang="pt-BR" sz="1800" b="1" dirty="0" smtClean="0">
                <a:solidFill>
                  <a:srgbClr val="002060"/>
                </a:solidFill>
                <a:latin typeface="+mn-lt"/>
              </a:rPr>
              <a:t> a OUT/2018</a:t>
            </a:r>
            <a:r>
              <a:rPr lang="pt-BR" sz="1800" b="1" dirty="0">
                <a:solidFill>
                  <a:srgbClr val="002060"/>
                </a:solidFill>
                <a:latin typeface="+mn-lt"/>
              </a:rPr>
              <a:t>:</a:t>
            </a:r>
          </a:p>
          <a:p>
            <a:pPr marL="0" lvl="1" indent="0" algn="just">
              <a:spcAft>
                <a:spcPts val="300"/>
              </a:spcAft>
              <a:buNone/>
              <a:defRPr/>
            </a:pP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ANEEL: Aprovação do uso do modelo DESSEM </a:t>
            </a:r>
            <a:r>
              <a:rPr lang="pt-BR" sz="1800" dirty="0">
                <a:solidFill>
                  <a:srgbClr val="002060"/>
                </a:solidFill>
                <a:latin typeface="+mn-lt"/>
              </a:rPr>
              <a:t>para programação da operação e formação de </a:t>
            </a: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preço</a:t>
            </a:r>
          </a:p>
          <a:p>
            <a:pPr marL="355600" lvl="1" algn="just"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endParaRPr lang="pt-BR" sz="800" b="1" dirty="0" smtClean="0">
              <a:solidFill>
                <a:srgbClr val="002060"/>
              </a:solidFill>
              <a:latin typeface="+mn-lt"/>
            </a:endParaRPr>
          </a:p>
          <a:p>
            <a:pPr algn="just">
              <a:spcAft>
                <a:spcPts val="300"/>
              </a:spcAft>
              <a:buFont typeface="Wingdings" panose="05000000000000000000" pitchFamily="2" charset="2"/>
              <a:buChar char="q"/>
              <a:defRPr/>
            </a:pPr>
            <a:r>
              <a:rPr lang="pt-BR" sz="1800" b="1" dirty="0" smtClean="0">
                <a:solidFill>
                  <a:srgbClr val="002060"/>
                </a:solidFill>
                <a:latin typeface="+mn-lt"/>
              </a:rPr>
              <a:t>JAN/2019:</a:t>
            </a:r>
            <a:endParaRPr lang="pt-BR" sz="1800" b="1" dirty="0">
              <a:solidFill>
                <a:srgbClr val="002060"/>
              </a:solidFill>
              <a:latin typeface="+mn-lt"/>
            </a:endParaRPr>
          </a:p>
          <a:p>
            <a:pPr marL="0" lvl="1" indent="0" algn="just">
              <a:spcAft>
                <a:spcPts val="300"/>
              </a:spcAft>
              <a:buNone/>
              <a:defRPr/>
            </a:pP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Início do uso oficial do </a:t>
            </a:r>
            <a:r>
              <a:rPr lang="pt-BR" sz="1800" dirty="0">
                <a:solidFill>
                  <a:srgbClr val="002060"/>
                </a:solidFill>
                <a:latin typeface="+mn-lt"/>
              </a:rPr>
              <a:t>modelo DESSEM para programação da operação e formação de </a:t>
            </a:r>
            <a:r>
              <a:rPr lang="pt-BR" sz="1800" dirty="0" smtClean="0">
                <a:solidFill>
                  <a:srgbClr val="002060"/>
                </a:solidFill>
                <a:latin typeface="+mn-lt"/>
              </a:rPr>
              <a:t>preço</a:t>
            </a:r>
            <a:endParaRPr lang="pt-BR" sz="1800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54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4"/>
          <p:cNvSpPr>
            <a:spLocks noGrp="1"/>
          </p:cNvSpPr>
          <p:nvPr>
            <p:ph type="title"/>
          </p:nvPr>
        </p:nvSpPr>
        <p:spPr>
          <a:xfrm>
            <a:off x="642910" y="142852"/>
            <a:ext cx="5743603" cy="428628"/>
          </a:xfrm>
        </p:spPr>
        <p:txBody>
          <a:bodyPr/>
          <a:lstStyle/>
          <a:p>
            <a:r>
              <a:rPr lang="pt-BR" b="1" dirty="0" smtClean="0"/>
              <a:t>Simulações do modelo DESSEM (Dia 28/06/2017)</a:t>
            </a:r>
            <a:endParaRPr lang="pt-BR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908720"/>
            <a:ext cx="8640000" cy="5565302"/>
          </a:xfrm>
          <a:prstGeom prst="rect">
            <a:avLst/>
          </a:prstGeom>
        </p:spPr>
      </p:pic>
      <p:sp>
        <p:nvSpPr>
          <p:cNvPr id="7" name="Título 4"/>
          <p:cNvSpPr txBox="1">
            <a:spLocks/>
          </p:cNvSpPr>
          <p:nvPr/>
        </p:nvSpPr>
        <p:spPr bwMode="auto">
          <a:xfrm>
            <a:off x="815426" y="6401597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3" name="Conector de seta reta 2"/>
          <p:cNvCxnSpPr/>
          <p:nvPr/>
        </p:nvCxnSpPr>
        <p:spPr>
          <a:xfrm>
            <a:off x="6073541" y="2521819"/>
            <a:ext cx="0" cy="4138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Espaço Reservado para Número de Slid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9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00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908720"/>
            <a:ext cx="8579481" cy="504121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102417" y="2096895"/>
            <a:ext cx="2445068" cy="95410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0000"/>
                </a:solidFill>
              </a:rPr>
              <a:t>0,6% das barras do SE/CO apresentaram CMO elevados, em função de violação dos limites de suas linhas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642910" y="142852"/>
            <a:ext cx="6373907" cy="428628"/>
          </a:xfrm>
        </p:spPr>
        <p:txBody>
          <a:bodyPr/>
          <a:lstStyle/>
          <a:p>
            <a:r>
              <a:rPr lang="pt-BR" b="1" dirty="0" smtClean="0"/>
              <a:t>Simulações do modelo DESSEM (Dia 28/06/2017)</a:t>
            </a:r>
            <a:br>
              <a:rPr lang="pt-BR" b="1" dirty="0" smtClean="0"/>
            </a:br>
            <a:r>
              <a:rPr lang="pt-BR" b="1" dirty="0" smtClean="0"/>
              <a:t>CMO por barra – 15h</a:t>
            </a:r>
            <a:endParaRPr lang="pt-BR" b="1" dirty="0"/>
          </a:p>
        </p:txBody>
      </p:sp>
      <p:sp>
        <p:nvSpPr>
          <p:cNvPr id="8" name="Título 4"/>
          <p:cNvSpPr txBox="1">
            <a:spLocks/>
          </p:cNvSpPr>
          <p:nvPr/>
        </p:nvSpPr>
        <p:spPr bwMode="auto">
          <a:xfrm>
            <a:off x="963262" y="6103619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2" name="Elipse 1"/>
          <p:cNvSpPr/>
          <p:nvPr/>
        </p:nvSpPr>
        <p:spPr>
          <a:xfrm>
            <a:off x="1318661" y="4583575"/>
            <a:ext cx="7584707" cy="642943"/>
          </a:xfrm>
          <a:prstGeom prst="ellipse">
            <a:avLst/>
          </a:prstGeom>
          <a:solidFill>
            <a:srgbClr val="FF0000">
              <a:alpha val="1098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3113064" y="4309585"/>
            <a:ext cx="716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Zoom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829863" y="838480"/>
            <a:ext cx="2069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PLD X CMO Sudeste</a:t>
            </a:r>
            <a:endParaRPr lang="pt-BR" b="1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10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95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908720"/>
            <a:ext cx="8577957" cy="504121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516216" y="4437112"/>
            <a:ext cx="2520280" cy="5232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0000"/>
                </a:solidFill>
              </a:rPr>
              <a:t>8,2% das barras alcançam valores acima de 195 R$/</a:t>
            </a:r>
            <a:r>
              <a:rPr lang="pt-BR" sz="1400" b="1" dirty="0" err="1" smtClean="0">
                <a:solidFill>
                  <a:srgbClr val="FF0000"/>
                </a:solidFill>
              </a:rPr>
              <a:t>MWh</a:t>
            </a:r>
            <a:r>
              <a:rPr lang="pt-BR" sz="14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619672" y="4437112"/>
            <a:ext cx="2592288" cy="5232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0000"/>
                </a:solidFill>
              </a:rPr>
              <a:t>2,9% das barras alcançam valores abaixo de 194 R$/</a:t>
            </a:r>
            <a:r>
              <a:rPr lang="pt-BR" sz="1400" b="1" dirty="0" err="1" smtClean="0">
                <a:solidFill>
                  <a:srgbClr val="FF0000"/>
                </a:solidFill>
              </a:rPr>
              <a:t>MWh</a:t>
            </a:r>
            <a:r>
              <a:rPr lang="pt-BR" sz="14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8" name="Título 4"/>
          <p:cNvSpPr>
            <a:spLocks noGrp="1"/>
          </p:cNvSpPr>
          <p:nvPr>
            <p:ph type="title"/>
          </p:nvPr>
        </p:nvSpPr>
        <p:spPr>
          <a:xfrm>
            <a:off x="642910" y="142852"/>
            <a:ext cx="6373907" cy="428628"/>
          </a:xfrm>
        </p:spPr>
        <p:txBody>
          <a:bodyPr/>
          <a:lstStyle/>
          <a:p>
            <a:r>
              <a:rPr lang="pt-BR" b="1" dirty="0" smtClean="0"/>
              <a:t>Simulações do modelo DESSEM (Dia 28/06/2017)</a:t>
            </a:r>
            <a:br>
              <a:rPr lang="pt-BR" b="1" dirty="0" smtClean="0"/>
            </a:br>
            <a:r>
              <a:rPr lang="pt-BR" b="1" dirty="0" smtClean="0"/>
              <a:t>CMO por barra – 15h</a:t>
            </a:r>
            <a:endParaRPr lang="pt-BR" b="1" dirty="0"/>
          </a:p>
        </p:txBody>
      </p:sp>
      <p:sp>
        <p:nvSpPr>
          <p:cNvPr id="9" name="Título 4"/>
          <p:cNvSpPr txBox="1">
            <a:spLocks/>
          </p:cNvSpPr>
          <p:nvPr/>
        </p:nvSpPr>
        <p:spPr bwMode="auto">
          <a:xfrm>
            <a:off x="949928" y="6125796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829863" y="838480"/>
            <a:ext cx="2069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PLD X CMO Sudeste</a:t>
            </a:r>
            <a:endParaRPr lang="pt-BR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5739173" y="2032241"/>
            <a:ext cx="2808312" cy="30777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0070C0"/>
                </a:solidFill>
              </a:rPr>
              <a:t>UTE </a:t>
            </a:r>
            <a:r>
              <a:rPr lang="pt-BR" sz="1400" b="1" dirty="0" err="1" smtClean="0">
                <a:solidFill>
                  <a:srgbClr val="0070C0"/>
                </a:solidFill>
              </a:rPr>
              <a:t>Termorio</a:t>
            </a:r>
            <a:r>
              <a:rPr lang="pt-BR" sz="1400" b="1" dirty="0" smtClean="0">
                <a:solidFill>
                  <a:srgbClr val="0070C0"/>
                </a:solidFill>
              </a:rPr>
              <a:t> L1 (216,12 R$/</a:t>
            </a:r>
            <a:r>
              <a:rPr lang="pt-BR" sz="1400" b="1" dirty="0" err="1" smtClean="0">
                <a:solidFill>
                  <a:srgbClr val="0070C0"/>
                </a:solidFill>
              </a:rPr>
              <a:t>MWh</a:t>
            </a:r>
            <a:r>
              <a:rPr lang="pt-BR" sz="1400" b="1" dirty="0" smtClean="0">
                <a:solidFill>
                  <a:srgbClr val="0070C0"/>
                </a:solidFill>
              </a:rPr>
              <a:t>)</a:t>
            </a:r>
            <a:endParaRPr lang="pt-BR" sz="1400" b="1" dirty="0">
              <a:solidFill>
                <a:srgbClr val="0070C0"/>
              </a:solidFill>
            </a:endParaRPr>
          </a:p>
        </p:txBody>
      </p:sp>
      <p:cxnSp>
        <p:nvCxnSpPr>
          <p:cNvPr id="4" name="Conector reto 3"/>
          <p:cNvCxnSpPr>
            <a:stCxn id="11" idx="0"/>
          </p:cNvCxnSpPr>
          <p:nvPr/>
        </p:nvCxnSpPr>
        <p:spPr>
          <a:xfrm flipV="1">
            <a:off x="7143329" y="1545052"/>
            <a:ext cx="1538658" cy="4871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11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81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4"/>
          <p:cNvSpPr txBox="1">
            <a:spLocks/>
          </p:cNvSpPr>
          <p:nvPr/>
        </p:nvSpPr>
        <p:spPr>
          <a:xfrm>
            <a:off x="642910" y="142852"/>
            <a:ext cx="5743603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08296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smtClean="0"/>
              <a:t>Simulações do modelo DESSEM (Dia 28/06/2017)</a:t>
            </a:r>
            <a:endParaRPr lang="pt-BR" b="1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908720"/>
            <a:ext cx="8640000" cy="5502773"/>
          </a:xfrm>
          <a:prstGeom prst="rect">
            <a:avLst/>
          </a:prstGeom>
        </p:spPr>
      </p:pic>
      <p:sp>
        <p:nvSpPr>
          <p:cNvPr id="6" name="Título 4"/>
          <p:cNvSpPr txBox="1">
            <a:spLocks/>
          </p:cNvSpPr>
          <p:nvPr/>
        </p:nvSpPr>
        <p:spPr bwMode="auto">
          <a:xfrm>
            <a:off x="815426" y="6401597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8" name="Conector de seta reta 7"/>
          <p:cNvCxnSpPr/>
          <p:nvPr/>
        </p:nvCxnSpPr>
        <p:spPr>
          <a:xfrm>
            <a:off x="7045692" y="2695073"/>
            <a:ext cx="0" cy="4138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12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49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1" y="908720"/>
            <a:ext cx="8577957" cy="5041211"/>
          </a:xfrm>
          <a:prstGeom prst="rect">
            <a:avLst/>
          </a:prstGeom>
        </p:spPr>
      </p:pic>
      <p:sp>
        <p:nvSpPr>
          <p:cNvPr id="4" name="Título 4"/>
          <p:cNvSpPr>
            <a:spLocks noGrp="1"/>
          </p:cNvSpPr>
          <p:nvPr>
            <p:ph type="title"/>
          </p:nvPr>
        </p:nvSpPr>
        <p:spPr>
          <a:xfrm>
            <a:off x="642910" y="142852"/>
            <a:ext cx="6373907" cy="428628"/>
          </a:xfrm>
        </p:spPr>
        <p:txBody>
          <a:bodyPr/>
          <a:lstStyle/>
          <a:p>
            <a:r>
              <a:rPr lang="pt-BR" b="1" dirty="0" smtClean="0"/>
              <a:t>Simulações do modelo DESSEM (Dia 28/06/2017)</a:t>
            </a:r>
            <a:br>
              <a:rPr lang="pt-BR" b="1" dirty="0" smtClean="0"/>
            </a:br>
            <a:r>
              <a:rPr lang="pt-BR" b="1" dirty="0" smtClean="0"/>
              <a:t>CMO por barra – 18h</a:t>
            </a:r>
            <a:endParaRPr lang="pt-BR" b="1" dirty="0"/>
          </a:p>
        </p:txBody>
      </p:sp>
      <p:sp>
        <p:nvSpPr>
          <p:cNvPr id="5" name="Título 4"/>
          <p:cNvSpPr txBox="1">
            <a:spLocks/>
          </p:cNvSpPr>
          <p:nvPr/>
        </p:nvSpPr>
        <p:spPr bwMode="auto">
          <a:xfrm>
            <a:off x="962499" y="6127288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829863" y="838480"/>
            <a:ext cx="1604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PLD X CMO Sul</a:t>
            </a:r>
            <a:endParaRPr lang="pt-BR" b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1648436" y="2391168"/>
            <a:ext cx="2808312" cy="30777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rgbClr val="0070C0"/>
                </a:solidFill>
              </a:rPr>
              <a:t>UTE J. Lacerda C (</a:t>
            </a:r>
            <a:r>
              <a:rPr lang="pt-BR" sz="1400" b="1" dirty="0" smtClean="0">
                <a:solidFill>
                  <a:srgbClr val="0070C0"/>
                </a:solidFill>
              </a:rPr>
              <a:t>178,91 R$/</a:t>
            </a:r>
            <a:r>
              <a:rPr lang="pt-BR" sz="1400" b="1" dirty="0" err="1" smtClean="0">
                <a:solidFill>
                  <a:srgbClr val="0070C0"/>
                </a:solidFill>
              </a:rPr>
              <a:t>MWh</a:t>
            </a:r>
            <a:r>
              <a:rPr lang="pt-BR" sz="1400" b="1" dirty="0" smtClean="0">
                <a:solidFill>
                  <a:srgbClr val="0070C0"/>
                </a:solidFill>
              </a:rPr>
              <a:t>)</a:t>
            </a:r>
            <a:endParaRPr lang="pt-BR" sz="1400" b="1" dirty="0">
              <a:solidFill>
                <a:srgbClr val="0070C0"/>
              </a:solidFill>
            </a:endParaRPr>
          </a:p>
        </p:txBody>
      </p:sp>
      <p:cxnSp>
        <p:nvCxnSpPr>
          <p:cNvPr id="9" name="Conector reto 8"/>
          <p:cNvCxnSpPr>
            <a:stCxn id="8" idx="0"/>
          </p:cNvCxnSpPr>
          <p:nvPr/>
        </p:nvCxnSpPr>
        <p:spPr>
          <a:xfrm flipH="1" flipV="1">
            <a:off x="1434164" y="2213811"/>
            <a:ext cx="1618428" cy="1773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13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20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4"/>
          <p:cNvSpPr txBox="1">
            <a:spLocks/>
          </p:cNvSpPr>
          <p:nvPr/>
        </p:nvSpPr>
        <p:spPr>
          <a:xfrm>
            <a:off x="642910" y="142852"/>
            <a:ext cx="5743603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08296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smtClean="0"/>
              <a:t>Simulações do modelo DESSEM (Dia 28/06/2017)</a:t>
            </a:r>
            <a:endParaRPr lang="pt-BR" b="1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909778"/>
            <a:ext cx="8640000" cy="5501715"/>
          </a:xfrm>
          <a:prstGeom prst="rect">
            <a:avLst/>
          </a:prstGeom>
        </p:spPr>
      </p:pic>
      <p:sp>
        <p:nvSpPr>
          <p:cNvPr id="5" name="Título 4"/>
          <p:cNvSpPr txBox="1">
            <a:spLocks/>
          </p:cNvSpPr>
          <p:nvPr/>
        </p:nvSpPr>
        <p:spPr bwMode="auto">
          <a:xfrm>
            <a:off x="815426" y="6401597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9" name="Conector de seta reta 8"/>
          <p:cNvCxnSpPr/>
          <p:nvPr/>
        </p:nvCxnSpPr>
        <p:spPr>
          <a:xfrm>
            <a:off x="6891688" y="1280160"/>
            <a:ext cx="0" cy="4138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14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51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1" y="908720"/>
            <a:ext cx="8579481" cy="5041211"/>
          </a:xfrm>
          <a:prstGeom prst="rect">
            <a:avLst/>
          </a:prstGeom>
        </p:spPr>
      </p:pic>
      <p:sp>
        <p:nvSpPr>
          <p:cNvPr id="4" name="Título 4"/>
          <p:cNvSpPr>
            <a:spLocks noGrp="1"/>
          </p:cNvSpPr>
          <p:nvPr>
            <p:ph type="title"/>
          </p:nvPr>
        </p:nvSpPr>
        <p:spPr>
          <a:xfrm>
            <a:off x="642910" y="142852"/>
            <a:ext cx="6373907" cy="428628"/>
          </a:xfrm>
        </p:spPr>
        <p:txBody>
          <a:bodyPr/>
          <a:lstStyle/>
          <a:p>
            <a:r>
              <a:rPr lang="pt-BR" b="1" dirty="0" smtClean="0"/>
              <a:t>Simulações do modelo DESSEM (Dia 28/06/2017)</a:t>
            </a:r>
            <a:br>
              <a:rPr lang="pt-BR" b="1" dirty="0" smtClean="0"/>
            </a:br>
            <a:r>
              <a:rPr lang="pt-BR" b="1" dirty="0" smtClean="0"/>
              <a:t>CMO por barra – 17:30h</a:t>
            </a:r>
            <a:endParaRPr lang="pt-BR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3829863" y="838480"/>
            <a:ext cx="2210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PLD X CMO Nordeste</a:t>
            </a:r>
            <a:endParaRPr lang="pt-BR" b="1" dirty="0"/>
          </a:p>
        </p:txBody>
      </p:sp>
      <p:sp>
        <p:nvSpPr>
          <p:cNvPr id="6" name="Título 4"/>
          <p:cNvSpPr txBox="1">
            <a:spLocks/>
          </p:cNvSpPr>
          <p:nvPr/>
        </p:nvSpPr>
        <p:spPr bwMode="auto">
          <a:xfrm>
            <a:off x="873299" y="6100695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187450" y="1874218"/>
            <a:ext cx="2808312" cy="52322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rgbClr val="0070C0"/>
                </a:solidFill>
              </a:rPr>
              <a:t>UTE </a:t>
            </a:r>
            <a:r>
              <a:rPr lang="pt-BR" sz="1400" b="1" dirty="0" err="1">
                <a:solidFill>
                  <a:srgbClr val="0070C0"/>
                </a:solidFill>
              </a:rPr>
              <a:t>Termoceará</a:t>
            </a:r>
            <a:r>
              <a:rPr lang="pt-BR" sz="1400" b="1" dirty="0">
                <a:solidFill>
                  <a:srgbClr val="0070C0"/>
                </a:solidFill>
              </a:rPr>
              <a:t> (318,17 R$/</a:t>
            </a:r>
            <a:r>
              <a:rPr lang="pt-BR" sz="1400" b="1" dirty="0" err="1">
                <a:solidFill>
                  <a:srgbClr val="0070C0"/>
                </a:solidFill>
              </a:rPr>
              <a:t>MWh</a:t>
            </a:r>
            <a:r>
              <a:rPr lang="pt-BR" sz="1400" b="1" dirty="0">
                <a:solidFill>
                  <a:srgbClr val="0070C0"/>
                </a:solidFill>
              </a:rPr>
              <a:t>)</a:t>
            </a:r>
          </a:p>
          <a:p>
            <a:r>
              <a:rPr lang="pt-BR" sz="1400" b="1" dirty="0">
                <a:solidFill>
                  <a:srgbClr val="0070C0"/>
                </a:solidFill>
              </a:rPr>
              <a:t>UTE Vale do Açu (314,63 R$/</a:t>
            </a:r>
            <a:r>
              <a:rPr lang="pt-BR" sz="1400" b="1" dirty="0" err="1">
                <a:solidFill>
                  <a:srgbClr val="0070C0"/>
                </a:solidFill>
              </a:rPr>
              <a:t>MWh</a:t>
            </a:r>
            <a:r>
              <a:rPr lang="pt-BR" sz="1400" b="1" dirty="0" smtClean="0">
                <a:solidFill>
                  <a:srgbClr val="0070C0"/>
                </a:solidFill>
              </a:rPr>
              <a:t>)</a:t>
            </a:r>
            <a:endParaRPr lang="pt-BR" sz="1400" b="1" dirty="0">
              <a:solidFill>
                <a:srgbClr val="0070C0"/>
              </a:solidFill>
            </a:endParaRPr>
          </a:p>
        </p:txBody>
      </p:sp>
      <p:cxnSp>
        <p:nvCxnSpPr>
          <p:cNvPr id="9" name="Conector reto 8"/>
          <p:cNvCxnSpPr/>
          <p:nvPr/>
        </p:nvCxnSpPr>
        <p:spPr>
          <a:xfrm flipH="1" flipV="1">
            <a:off x="2040556" y="1568918"/>
            <a:ext cx="146896" cy="305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>
            <a:stCxn id="8" idx="1"/>
          </p:cNvCxnSpPr>
          <p:nvPr/>
        </p:nvCxnSpPr>
        <p:spPr>
          <a:xfrm flipH="1" flipV="1">
            <a:off x="1424539" y="1645920"/>
            <a:ext cx="762911" cy="489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15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79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4"/>
          <p:cNvSpPr>
            <a:spLocks noGrp="1"/>
          </p:cNvSpPr>
          <p:nvPr>
            <p:ph type="title"/>
          </p:nvPr>
        </p:nvSpPr>
        <p:spPr>
          <a:xfrm>
            <a:off x="642910" y="142852"/>
            <a:ext cx="5743603" cy="428628"/>
          </a:xfrm>
        </p:spPr>
        <p:txBody>
          <a:bodyPr/>
          <a:lstStyle/>
          <a:p>
            <a:r>
              <a:rPr lang="pt-BR" b="1" dirty="0" smtClean="0"/>
              <a:t>Simulações do modelo DESSEM (Dia 28/06/2017)</a:t>
            </a:r>
            <a:endParaRPr lang="pt-BR" b="1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909778"/>
            <a:ext cx="8640000" cy="5501715"/>
          </a:xfrm>
          <a:prstGeom prst="rect">
            <a:avLst/>
          </a:prstGeom>
        </p:spPr>
      </p:pic>
      <p:sp>
        <p:nvSpPr>
          <p:cNvPr id="5" name="Título 4"/>
          <p:cNvSpPr txBox="1">
            <a:spLocks/>
          </p:cNvSpPr>
          <p:nvPr/>
        </p:nvSpPr>
        <p:spPr bwMode="auto">
          <a:xfrm>
            <a:off x="815426" y="6401597"/>
            <a:ext cx="7732059" cy="3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200" i="1" dirty="0" smtClean="0">
                <a:solidFill>
                  <a:srgbClr val="002060"/>
                </a:solidFill>
                <a:latin typeface="+mn-lt"/>
              </a:rPr>
              <a:t>(*) Ressalva: Trata-se de resultados de algumas simulações, cujas conclusões preliminares podem se alterar ao longo dos testes da FT DESSEM e PLD horário “sombra”</a:t>
            </a:r>
            <a:endParaRPr lang="pt-BR" altLang="pt-BR" sz="1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16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20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17</a:t>
            </a:fld>
            <a:endParaRPr lang="pt-BR" dirty="0"/>
          </a:p>
        </p:txBody>
      </p:sp>
      <p:sp>
        <p:nvSpPr>
          <p:cNvPr id="10" name="Título 4"/>
          <p:cNvSpPr txBox="1">
            <a:spLocks/>
          </p:cNvSpPr>
          <p:nvPr/>
        </p:nvSpPr>
        <p:spPr>
          <a:xfrm>
            <a:off x="642910" y="142852"/>
            <a:ext cx="5743603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08296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Simulações do modelo DESSEM (Dia 28/06/2017)</a:t>
            </a:r>
          </a:p>
          <a:p>
            <a:r>
              <a:rPr lang="pt-BR" i="1" dirty="0" smtClean="0"/>
              <a:t>Encargo por Restrição Elétrica</a:t>
            </a:r>
            <a:endParaRPr lang="pt-BR" i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2223436" y="5902247"/>
            <a:ext cx="6622181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002060"/>
                </a:solidFill>
              </a:rPr>
              <a:t>Encargo estimado DESSEM: R$ 66.744 / dia</a:t>
            </a:r>
            <a:r>
              <a:rPr lang="pt-BR" b="1" dirty="0">
                <a:solidFill>
                  <a:srgbClr val="002060"/>
                </a:solidFill>
              </a:rPr>
              <a:t> </a:t>
            </a:r>
            <a:r>
              <a:rPr lang="pt-BR" b="1" dirty="0" smtClean="0">
                <a:solidFill>
                  <a:srgbClr val="002060"/>
                </a:solidFill>
              </a:rPr>
              <a:t>  </a:t>
            </a:r>
            <a:r>
              <a:rPr lang="pt-BR" b="1" dirty="0" smtClean="0">
                <a:solidFill>
                  <a:srgbClr val="002060"/>
                </a:solidFill>
                <a:sym typeface="Wingdings" panose="05000000000000000000" pitchFamily="2" charset="2"/>
              </a:rPr>
              <a:t>       </a:t>
            </a:r>
            <a:r>
              <a:rPr lang="pt-BR" b="1" dirty="0" smtClean="0">
                <a:solidFill>
                  <a:srgbClr val="002060"/>
                </a:solidFill>
              </a:rPr>
              <a:t>R$ 2 MM / mês</a:t>
            </a:r>
            <a:endParaRPr lang="pt-BR" b="1" dirty="0">
              <a:solidFill>
                <a:srgbClr val="00206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536" y="859644"/>
            <a:ext cx="5222481" cy="4892805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312946" y="6336907"/>
            <a:ext cx="4532671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1600" b="1" i="1" dirty="0" smtClean="0">
                <a:solidFill>
                  <a:srgbClr val="002060"/>
                </a:solidFill>
              </a:rPr>
              <a:t>Encargo verificado de </a:t>
            </a:r>
            <a:r>
              <a:rPr lang="pt-BR" sz="1600" b="1" i="1" dirty="0" err="1" smtClean="0">
                <a:solidFill>
                  <a:srgbClr val="002060"/>
                </a:solidFill>
              </a:rPr>
              <a:t>jun</a:t>
            </a:r>
            <a:r>
              <a:rPr lang="pt-BR" sz="1600" b="1" i="1" dirty="0" smtClean="0">
                <a:solidFill>
                  <a:srgbClr val="002060"/>
                </a:solidFill>
              </a:rPr>
              <a:t>/2017: R$ 139 MM / mês</a:t>
            </a:r>
            <a:endParaRPr lang="pt-BR" sz="1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1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Desdobramentos do preço horário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944608" y="889262"/>
            <a:ext cx="7817427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>
                <a:solidFill>
                  <a:srgbClr val="002060"/>
                </a:solidFill>
              </a:rPr>
              <a:t>A CCEE instituiu um grupo de trabalho interno para avaliar os impactos da implantação do preço horário nas operações do mercado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sz="800" dirty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b="1" dirty="0" smtClean="0">
                <a:solidFill>
                  <a:srgbClr val="002060"/>
                </a:solidFill>
              </a:rPr>
              <a:t>Adequação das Regras de Comercialização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pt-BR" sz="600" dirty="0" smtClean="0">
              <a:solidFill>
                <a:srgbClr val="002060"/>
              </a:solidFill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sz="1600" dirty="0" smtClean="0">
                <a:solidFill>
                  <a:srgbClr val="002060"/>
                </a:solidFill>
              </a:rPr>
              <a:t>Levantamento preliminar identificou necessidade de adequação de 11 (de 24) módulos das Regras de Comercialização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sz="800" dirty="0" smtClean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b="1" dirty="0" smtClean="0">
                <a:solidFill>
                  <a:srgbClr val="002060"/>
                </a:solidFill>
              </a:rPr>
              <a:t>Adequação de sistemas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pt-BR" sz="600" b="1" dirty="0" smtClean="0">
              <a:solidFill>
                <a:srgbClr val="002060"/>
              </a:solidFill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sz="1600" dirty="0" smtClean="0">
                <a:solidFill>
                  <a:srgbClr val="002060"/>
                </a:solidFill>
              </a:rPr>
              <a:t>Implantação das regras no </a:t>
            </a:r>
            <a:r>
              <a:rPr lang="pt-BR" sz="1600" dirty="0" err="1" smtClean="0">
                <a:solidFill>
                  <a:srgbClr val="002060"/>
                </a:solidFill>
              </a:rPr>
              <a:t>CliqCCEE</a:t>
            </a:r>
            <a:endParaRPr lang="pt-BR" sz="1600" dirty="0" smtClean="0">
              <a:solidFill>
                <a:srgbClr val="002060"/>
              </a:solidFill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sz="1600" dirty="0" smtClean="0">
                <a:solidFill>
                  <a:srgbClr val="002060"/>
                </a:solidFill>
              </a:rPr>
              <a:t>Nova solução para divulgação de resultados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sz="1600" dirty="0" smtClean="0">
                <a:solidFill>
                  <a:srgbClr val="002060"/>
                </a:solidFill>
              </a:rPr>
              <a:t>Adequações em diversos sistemas e ferramentas de apoio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sz="1600" dirty="0" smtClean="0">
                <a:solidFill>
                  <a:srgbClr val="002060"/>
                </a:solidFill>
              </a:rPr>
              <a:t>Revisão de arquitetura e investimentos em infraestrutura tecnológica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sz="800" dirty="0" smtClean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b="1" dirty="0" smtClean="0">
                <a:solidFill>
                  <a:srgbClr val="002060"/>
                </a:solidFill>
              </a:rPr>
              <a:t>Adequação do Portal da CCEE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pt-BR" sz="600" b="1" dirty="0">
              <a:solidFill>
                <a:srgbClr val="002060"/>
              </a:solidFill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Página de divulgação do PLD e demais conteúdos com referencia ao PLD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sz="800" dirty="0" smtClean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b="1" dirty="0" smtClean="0">
                <a:solidFill>
                  <a:srgbClr val="002060"/>
                </a:solidFill>
              </a:rPr>
              <a:t>Adequação de processos e estrutura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pt-BR" sz="600" b="1" dirty="0" smtClean="0">
              <a:solidFill>
                <a:srgbClr val="002060"/>
              </a:solidFill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Revisão do processo de atendimento aos agentes e suporte de tecnologia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Revisão </a:t>
            </a:r>
            <a:r>
              <a:rPr lang="pt-BR" dirty="0">
                <a:solidFill>
                  <a:srgbClr val="002060"/>
                </a:solidFill>
              </a:rPr>
              <a:t>dos acordos para </a:t>
            </a:r>
            <a:r>
              <a:rPr lang="pt-BR" dirty="0" smtClean="0">
                <a:solidFill>
                  <a:srgbClr val="002060"/>
                </a:solidFill>
              </a:rPr>
              <a:t>troca </a:t>
            </a:r>
            <a:r>
              <a:rPr lang="pt-BR" dirty="0">
                <a:solidFill>
                  <a:srgbClr val="002060"/>
                </a:solidFill>
              </a:rPr>
              <a:t>de informações </a:t>
            </a:r>
            <a:r>
              <a:rPr lang="pt-BR" dirty="0" smtClean="0">
                <a:solidFill>
                  <a:srgbClr val="002060"/>
                </a:solidFill>
              </a:rPr>
              <a:t>com </a:t>
            </a:r>
            <a:r>
              <a:rPr lang="pt-BR" dirty="0">
                <a:solidFill>
                  <a:srgbClr val="002060"/>
                </a:solidFill>
              </a:rPr>
              <a:t>outras </a:t>
            </a:r>
            <a:r>
              <a:rPr lang="pt-BR" dirty="0" smtClean="0">
                <a:solidFill>
                  <a:srgbClr val="002060"/>
                </a:solidFill>
              </a:rPr>
              <a:t>instituições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002060"/>
                </a:solidFill>
              </a:rPr>
              <a:t>Criação de escalas ou turnos</a:t>
            </a:r>
            <a:endParaRPr lang="pt-BR" dirty="0">
              <a:solidFill>
                <a:srgbClr val="002060"/>
              </a:solidFill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pt-BR" sz="800" dirty="0" smtClean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b="1" dirty="0" smtClean="0">
                <a:solidFill>
                  <a:srgbClr val="002060"/>
                </a:solidFill>
              </a:rPr>
              <a:t>Aprimoramento das Garantias Financeiras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z="1400" smtClean="0">
                <a:solidFill>
                  <a:srgbClr val="002060"/>
                </a:solidFill>
              </a:rPr>
              <a:pPr/>
              <a:t>18</a:t>
            </a:fld>
            <a:endParaRPr lang="pt-BR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28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Próximos passos</a:t>
            </a:r>
            <a:endParaRPr lang="pt-BR" i="1" dirty="0"/>
          </a:p>
        </p:txBody>
      </p:sp>
      <p:sp>
        <p:nvSpPr>
          <p:cNvPr id="9" name="Espaço Reservado para Conteúdo 4"/>
          <p:cNvSpPr>
            <a:spLocks noGrp="1"/>
          </p:cNvSpPr>
          <p:nvPr>
            <p:ph idx="1"/>
          </p:nvPr>
        </p:nvSpPr>
        <p:spPr>
          <a:xfrm>
            <a:off x="1151112" y="1250840"/>
            <a:ext cx="7634073" cy="576064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rgbClr val="002060"/>
                </a:solidFill>
              </a:rPr>
              <a:t>Avaliação metodológica do modelo DESSEM pela CPAMP e agentes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1000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rgbClr val="002060"/>
                </a:solidFill>
              </a:rPr>
              <a:t>Processo de validação pela FT DESSEM (coord. ONS e CCEE), com participação dos agentes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1000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rgbClr val="002060"/>
                </a:solidFill>
              </a:rPr>
              <a:t>Definição dos processos para a declaração dos dados e informações necessárias, bem como previsão diária da Carga, Vazões e Geração das Usinas não Simuladas Individualmente (UNSI)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pt-BR" sz="1000" dirty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rgbClr val="002060"/>
                </a:solidFill>
              </a:rPr>
              <a:t>Adequações nas operações do Mercado: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pt-BR" sz="1000" dirty="0" smtClean="0">
              <a:solidFill>
                <a:srgbClr val="002060"/>
              </a:solidFill>
            </a:endParaRPr>
          </a:p>
          <a:p>
            <a:pPr marL="717550" indent="-358775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717550" algn="l"/>
              </a:tabLst>
            </a:pPr>
            <a:r>
              <a:rPr lang="pt-BR" sz="1800" dirty="0" smtClean="0">
                <a:solidFill>
                  <a:srgbClr val="002060"/>
                </a:solidFill>
              </a:rPr>
              <a:t>Regras e Procedimentos de Comercialização</a:t>
            </a:r>
          </a:p>
          <a:p>
            <a:pPr marL="717550" indent="-358775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717550" algn="l"/>
              </a:tabLst>
            </a:pPr>
            <a:r>
              <a:rPr lang="pt-BR" sz="1800" dirty="0" smtClean="0">
                <a:solidFill>
                  <a:srgbClr val="002060"/>
                </a:solidFill>
              </a:rPr>
              <a:t>Processos internos a CCEE</a:t>
            </a:r>
          </a:p>
          <a:p>
            <a:pPr marL="717550" indent="-358775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717550" algn="l"/>
              </a:tabLst>
            </a:pPr>
            <a:r>
              <a:rPr lang="pt-BR" sz="1800" dirty="0" smtClean="0">
                <a:solidFill>
                  <a:srgbClr val="002060"/>
                </a:solidFill>
              </a:rPr>
              <a:t>Sistemas (</a:t>
            </a:r>
            <a:r>
              <a:rPr lang="pt-BR" sz="1800" dirty="0" err="1" smtClean="0">
                <a:solidFill>
                  <a:srgbClr val="002060"/>
                </a:solidFill>
              </a:rPr>
              <a:t>CliqCCEE</a:t>
            </a:r>
            <a:r>
              <a:rPr lang="pt-BR" sz="1800" dirty="0" smtClean="0">
                <a:solidFill>
                  <a:srgbClr val="002060"/>
                </a:solidFill>
              </a:rPr>
              <a:t>) e divulgação de resultados (em base horária)</a:t>
            </a:r>
          </a:p>
          <a:p>
            <a:pPr marL="717550" indent="-358775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717550" algn="l"/>
              </a:tabLst>
            </a:pPr>
            <a:r>
              <a:rPr lang="pt-BR" sz="1800" dirty="0" smtClean="0">
                <a:solidFill>
                  <a:srgbClr val="002060"/>
                </a:solidFill>
              </a:rPr>
              <a:t>Processos dos Agentes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pt-BR" sz="1800" dirty="0" smtClean="0">
              <a:solidFill>
                <a:schemeClr val="tx2"/>
              </a:solidFill>
            </a:endParaRP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4B6A6F6-1F0C-4061-A3E8-E175471B5A14}" type="slidenum">
              <a:rPr lang="pt-BR" smtClean="0"/>
              <a:pPr/>
              <a:t>19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20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384669" y="1196752"/>
            <a:ext cx="24944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002060"/>
                </a:solidFill>
              </a:rPr>
              <a:t>Obrigado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14014" y="4629257"/>
            <a:ext cx="13742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ccee.org.br</a:t>
            </a:r>
            <a:endParaRPr 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481" y="6088940"/>
            <a:ext cx="236109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linkedin.com/company/298493</a:t>
            </a:r>
            <a:endParaRPr lang="en-US" sz="1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88360" y="6077327"/>
            <a:ext cx="24958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slideshare.net/</a:t>
            </a:r>
            <a:r>
              <a:rPr lang="en-US" sz="1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cceeoficial</a:t>
            </a:r>
            <a:endParaRPr lang="en-US" sz="1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6032902"/>
            <a:ext cx="25922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vimeo.com/</a:t>
            </a:r>
            <a:r>
              <a:rPr lang="en-US" sz="1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ccee</a:t>
            </a:r>
            <a:endParaRPr lang="en-US" sz="1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 descr="logo-linkedi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458" y="5760714"/>
            <a:ext cx="999187" cy="314465"/>
          </a:xfrm>
          <a:prstGeom prst="rect">
            <a:avLst/>
          </a:prstGeom>
        </p:spPr>
      </p:pic>
      <p:pic>
        <p:nvPicPr>
          <p:cNvPr id="3" name="Picture 2" descr="logo-slideshar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688706"/>
            <a:ext cx="1582555" cy="407019"/>
          </a:xfrm>
          <a:prstGeom prst="rect">
            <a:avLst/>
          </a:prstGeom>
        </p:spPr>
      </p:pic>
      <p:pic>
        <p:nvPicPr>
          <p:cNvPr id="4" name="Picture 3" descr="logo-viem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148" y="5688706"/>
            <a:ext cx="1369244" cy="360040"/>
          </a:xfrm>
          <a:prstGeom prst="rect">
            <a:avLst/>
          </a:prstGeom>
        </p:spPr>
      </p:pic>
      <p:pic>
        <p:nvPicPr>
          <p:cNvPr id="5" name="Picture 4" descr="CCEE_CMYK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688654"/>
            <a:ext cx="1818877" cy="98633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691680" y="2318656"/>
            <a:ext cx="59046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002060"/>
                </a:solidFill>
              </a:rPr>
              <a:t>Rodrigo </a:t>
            </a:r>
            <a:r>
              <a:rPr lang="en-US" sz="2400" dirty="0" err="1" smtClean="0">
                <a:solidFill>
                  <a:srgbClr val="002060"/>
                </a:solidFill>
              </a:rPr>
              <a:t>Sacchi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dirty="0" err="1" smtClean="0">
                <a:solidFill>
                  <a:srgbClr val="002060"/>
                </a:solidFill>
              </a:rPr>
              <a:t>Gerente</a:t>
            </a:r>
            <a:r>
              <a:rPr lang="en-US" sz="2000" dirty="0" smtClean="0">
                <a:solidFill>
                  <a:srgbClr val="002060"/>
                </a:solidFill>
              </a:rPr>
              <a:t> de </a:t>
            </a:r>
            <a:r>
              <a:rPr lang="en-US" sz="2000" dirty="0" err="1" smtClean="0">
                <a:solidFill>
                  <a:srgbClr val="002060"/>
                </a:solidFill>
              </a:rPr>
              <a:t>Preços</a:t>
            </a:r>
            <a:endParaRPr lang="en-US" sz="2000" dirty="0">
              <a:solidFill>
                <a:srgbClr val="002060"/>
              </a:solidFill>
            </a:endParaRPr>
          </a:p>
        </p:txBody>
      </p:sp>
      <p:pic>
        <p:nvPicPr>
          <p:cNvPr id="13" name="Picture 9" descr="imagem2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93" t="88668" r="24097" b="3729"/>
          <a:stretch/>
        </p:blipFill>
        <p:spPr>
          <a:xfrm>
            <a:off x="4764932" y="4478192"/>
            <a:ext cx="1632238" cy="447597"/>
          </a:xfrm>
          <a:prstGeom prst="rect">
            <a:avLst/>
          </a:prstGeom>
        </p:spPr>
      </p:pic>
      <p:pic>
        <p:nvPicPr>
          <p:cNvPr id="14" name="Picture 9" descr="imagem2.jpg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65" t="88621" r="2187" b="3457"/>
          <a:stretch/>
        </p:blipFill>
        <p:spPr>
          <a:xfrm>
            <a:off x="6508691" y="4475324"/>
            <a:ext cx="1522253" cy="442997"/>
          </a:xfrm>
          <a:prstGeom prst="rect">
            <a:avLst/>
          </a:prstGeom>
        </p:spPr>
      </p:pic>
      <p:sp>
        <p:nvSpPr>
          <p:cNvPr id="15" name="CaixaDeTexto 14"/>
          <p:cNvSpPr txBox="1"/>
          <p:nvPr/>
        </p:nvSpPr>
        <p:spPr>
          <a:xfrm>
            <a:off x="5301205" y="3970117"/>
            <a:ext cx="22247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Aplicativo mobile</a:t>
            </a:r>
            <a:endParaRPr lang="pt-BR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Espaço Reservado para Número de Slide 2"/>
          <p:cNvSpPr>
            <a:spLocks noGrp="1"/>
          </p:cNvSpPr>
          <p:nvPr>
            <p:ph type="sldNum" sz="quarter" idx="4"/>
          </p:nvPr>
        </p:nvSpPr>
        <p:spPr>
          <a:xfrm>
            <a:off x="7010432" y="6492899"/>
            <a:ext cx="2133600" cy="365125"/>
          </a:xfrm>
        </p:spPr>
        <p:txBody>
          <a:bodyPr/>
          <a:lstStyle/>
          <a:p>
            <a:r>
              <a:rPr lang="pt-BR" smtClean="0"/>
              <a:t>20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753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-apresentacao_restrito-20151228" id="{DABD2912-32A9-4050-828D-26017C8AFB5F}" vid="{24944C6C-7696-4E30-A0E8-669020DFF0CB}"/>
    </a:ext>
  </a:extLst>
</a:theme>
</file>

<file path=ppt/theme/theme7.xml><?xml version="1.0" encoding="utf-8"?>
<a:theme xmlns:a="http://schemas.openxmlformats.org/drawingml/2006/main" name="25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5303</TotalTime>
  <Words>1402</Words>
  <Application>Microsoft Office PowerPoint</Application>
  <PresentationFormat>Apresentação na tela (4:3)</PresentationFormat>
  <Paragraphs>232</Paragraphs>
  <Slides>20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8</vt:i4>
      </vt:variant>
      <vt:variant>
        <vt:lpstr>Títulos de slides</vt:lpstr>
      </vt:variant>
      <vt:variant>
        <vt:i4>20</vt:i4>
      </vt:variant>
    </vt:vector>
  </HeadingPairs>
  <TitlesOfParts>
    <vt:vector size="32" baseType="lpstr">
      <vt:lpstr>Arial</vt:lpstr>
      <vt:lpstr>Calibri</vt:lpstr>
      <vt:lpstr>Tahoma</vt:lpstr>
      <vt:lpstr>Wingdings</vt:lpstr>
      <vt:lpstr>1_Personalizar design</vt:lpstr>
      <vt:lpstr>2_Personalizar design</vt:lpstr>
      <vt:lpstr>3_Personalizar design</vt:lpstr>
      <vt:lpstr>4_Personalizar design</vt:lpstr>
      <vt:lpstr>5_Personalizar design</vt:lpstr>
      <vt:lpstr>6_Personalizar design</vt:lpstr>
      <vt:lpstr>25_Personalizar design</vt:lpstr>
      <vt:lpstr>7_Personalizar design</vt:lpstr>
      <vt:lpstr>Fórum de Debates: Preço horário em mercados de energia Conceitos e Práticas</vt:lpstr>
      <vt:lpstr>Evoluções Metodológicas</vt:lpstr>
      <vt:lpstr>Preço horário</vt:lpstr>
      <vt:lpstr>Preço horário na CPAMP</vt:lpstr>
      <vt:lpstr>PLD sem rede elétrica</vt:lpstr>
      <vt:lpstr>PLD sem rede elétrica</vt:lpstr>
      <vt:lpstr>Apresentação do PowerPoint</vt:lpstr>
      <vt:lpstr>Cronograma de implantação do preço horário</vt:lpstr>
      <vt:lpstr>Simulações do modelo DESSEM (Dia 28/06/2017)</vt:lpstr>
      <vt:lpstr>Simulações do modelo DESSEM (Dia 28/06/2017) CMO por barra – 15h</vt:lpstr>
      <vt:lpstr>Simulações do modelo DESSEM (Dia 28/06/2017) CMO por barra – 15h</vt:lpstr>
      <vt:lpstr>Apresentação do PowerPoint</vt:lpstr>
      <vt:lpstr>Simulações do modelo DESSEM (Dia 28/06/2017) CMO por barra – 18h</vt:lpstr>
      <vt:lpstr>Apresentação do PowerPoint</vt:lpstr>
      <vt:lpstr>Simulações do modelo DESSEM (Dia 28/06/2017) CMO por barra – 17:30h</vt:lpstr>
      <vt:lpstr>Simulações do modelo DESSEM (Dia 28/06/2017)</vt:lpstr>
      <vt:lpstr>Apresentação do PowerPoint</vt:lpstr>
      <vt:lpstr>Desdobramentos do preço horário</vt:lpstr>
      <vt:lpstr>Próximos passos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Simulação – Parâmetros da CVaR (PLD médio)</dc:title>
  <dc:creator>Andre Pires</dc:creator>
  <cp:lastModifiedBy>Andre Pires</cp:lastModifiedBy>
  <cp:revision>524</cp:revision>
  <cp:lastPrinted>2017-12-12T18:44:18Z</cp:lastPrinted>
  <dcterms:created xsi:type="dcterms:W3CDTF">2017-06-01T18:53:32Z</dcterms:created>
  <dcterms:modified xsi:type="dcterms:W3CDTF">2017-12-13T13:44:47Z</dcterms:modified>
</cp:coreProperties>
</file>