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311" r:id="rId2"/>
    <p:sldId id="308" r:id="rId3"/>
    <p:sldId id="309" r:id="rId4"/>
    <p:sldId id="312" r:id="rId5"/>
    <p:sldId id="313" r:id="rId6"/>
    <p:sldId id="304" r:id="rId7"/>
    <p:sldId id="305" r:id="rId8"/>
    <p:sldId id="306" r:id="rId9"/>
    <p:sldId id="307" r:id="rId10"/>
    <p:sldId id="31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66CC"/>
    <a:srgbClr val="00809E"/>
    <a:srgbClr val="FF3300"/>
    <a:srgbClr val="004C62"/>
    <a:srgbClr val="9A9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 showGuides="1">
      <p:cViewPr varScale="1">
        <p:scale>
          <a:sx n="95" d="100"/>
          <a:sy n="95" d="100"/>
        </p:scale>
        <p:origin x="-904" y="-12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7" d="100"/>
          <a:sy n="67" d="100"/>
        </p:scale>
        <p:origin x="322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handoutMaster" Target="handoutMasters/handout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wner\Desktop\Apresentacao\Consumo_PLD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wner\Desktop\Apresentacao\Consumo_PL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Plan2!$A$2</c:f>
              <c:strCache>
                <c:ptCount val="1"/>
                <c:pt idx="0">
                  <c:v>Hidraulica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Plan2!$B$1:$Y$1</c:f>
              <c:numCache>
                <c:formatCode>mmm\-yy</c:formatCode>
                <c:ptCount val="24"/>
                <c:pt idx="0">
                  <c:v>38353.0</c:v>
                </c:pt>
                <c:pt idx="1">
                  <c:v>38384.0</c:v>
                </c:pt>
                <c:pt idx="2">
                  <c:v>38412.0</c:v>
                </c:pt>
                <c:pt idx="3">
                  <c:v>38443.0</c:v>
                </c:pt>
                <c:pt idx="4">
                  <c:v>38473.0</c:v>
                </c:pt>
                <c:pt idx="5">
                  <c:v>38504.0</c:v>
                </c:pt>
                <c:pt idx="6">
                  <c:v>38534.0</c:v>
                </c:pt>
                <c:pt idx="7">
                  <c:v>38565.0</c:v>
                </c:pt>
                <c:pt idx="8">
                  <c:v>38596.0</c:v>
                </c:pt>
                <c:pt idx="9">
                  <c:v>38626.0</c:v>
                </c:pt>
                <c:pt idx="10">
                  <c:v>38657.0</c:v>
                </c:pt>
                <c:pt idx="11">
                  <c:v>38687.0</c:v>
                </c:pt>
                <c:pt idx="12">
                  <c:v>38718.0</c:v>
                </c:pt>
                <c:pt idx="13">
                  <c:v>38749.0</c:v>
                </c:pt>
                <c:pt idx="14">
                  <c:v>38777.0</c:v>
                </c:pt>
                <c:pt idx="15">
                  <c:v>38808.0</c:v>
                </c:pt>
                <c:pt idx="16">
                  <c:v>38838.0</c:v>
                </c:pt>
                <c:pt idx="17">
                  <c:v>38869.0</c:v>
                </c:pt>
                <c:pt idx="18">
                  <c:v>38899.0</c:v>
                </c:pt>
                <c:pt idx="19">
                  <c:v>38930.0</c:v>
                </c:pt>
                <c:pt idx="20">
                  <c:v>38961.0</c:v>
                </c:pt>
                <c:pt idx="21">
                  <c:v>38991.0</c:v>
                </c:pt>
                <c:pt idx="22">
                  <c:v>39022.0</c:v>
                </c:pt>
                <c:pt idx="23">
                  <c:v>39052.0</c:v>
                </c:pt>
              </c:numCache>
            </c:numRef>
          </c:cat>
          <c:val>
            <c:numRef>
              <c:f>Plan2!$B$2:$Y$2</c:f>
              <c:numCache>
                <c:formatCode>#,##0.00</c:formatCode>
                <c:ptCount val="24"/>
                <c:pt idx="0">
                  <c:v>5253.7</c:v>
                </c:pt>
                <c:pt idx="1">
                  <c:v>5304.75</c:v>
                </c:pt>
                <c:pt idx="2">
                  <c:v>6186.73</c:v>
                </c:pt>
                <c:pt idx="3">
                  <c:v>6309.6</c:v>
                </c:pt>
                <c:pt idx="4">
                  <c:v>5864.96</c:v>
                </c:pt>
                <c:pt idx="5">
                  <c:v>5483.21</c:v>
                </c:pt>
                <c:pt idx="6">
                  <c:v>5622.22</c:v>
                </c:pt>
                <c:pt idx="7">
                  <c:v>5757.32</c:v>
                </c:pt>
                <c:pt idx="8">
                  <c:v>6062.35</c:v>
                </c:pt>
                <c:pt idx="9">
                  <c:v>6231.26</c:v>
                </c:pt>
                <c:pt idx="10">
                  <c:v>6229.6</c:v>
                </c:pt>
                <c:pt idx="11">
                  <c:v>6102.75</c:v>
                </c:pt>
                <c:pt idx="12">
                  <c:v>5886.4</c:v>
                </c:pt>
                <c:pt idx="13">
                  <c:v>5989.83</c:v>
                </c:pt>
                <c:pt idx="14">
                  <c:v>5553.91</c:v>
                </c:pt>
                <c:pt idx="15">
                  <c:v>5977.93</c:v>
                </c:pt>
                <c:pt idx="16">
                  <c:v>6210.25</c:v>
                </c:pt>
                <c:pt idx="17">
                  <c:v>5842.0</c:v>
                </c:pt>
                <c:pt idx="18">
                  <c:v>6346.15</c:v>
                </c:pt>
                <c:pt idx="19">
                  <c:v>6740.18</c:v>
                </c:pt>
                <c:pt idx="20">
                  <c:v>7072.45</c:v>
                </c:pt>
                <c:pt idx="21">
                  <c:v>7103.31</c:v>
                </c:pt>
                <c:pt idx="22">
                  <c:v>7341.19</c:v>
                </c:pt>
                <c:pt idx="23">
                  <c:v>7478.77</c:v>
                </c:pt>
              </c:numCache>
            </c:numRef>
          </c:val>
        </c:ser>
        <c:ser>
          <c:idx val="1"/>
          <c:order val="1"/>
          <c:tx>
            <c:strRef>
              <c:f>Plan2!$A$3</c:f>
              <c:strCache>
                <c:ptCount val="1"/>
                <c:pt idx="0">
                  <c:v>Termica Convencional</c:v>
                </c:pt>
              </c:strCache>
            </c:strRef>
          </c:tx>
          <c:spPr>
            <a:solidFill>
              <a:srgbClr val="FF0000"/>
            </a:solidFill>
            <a:ln w="25400">
              <a:noFill/>
            </a:ln>
            <a:effectLst/>
          </c:spPr>
          <c:cat>
            <c:numRef>
              <c:f>Plan2!$B$1:$Y$1</c:f>
              <c:numCache>
                <c:formatCode>mmm\-yy</c:formatCode>
                <c:ptCount val="24"/>
                <c:pt idx="0">
                  <c:v>38353.0</c:v>
                </c:pt>
                <c:pt idx="1">
                  <c:v>38384.0</c:v>
                </c:pt>
                <c:pt idx="2">
                  <c:v>38412.0</c:v>
                </c:pt>
                <c:pt idx="3">
                  <c:v>38443.0</c:v>
                </c:pt>
                <c:pt idx="4">
                  <c:v>38473.0</c:v>
                </c:pt>
                <c:pt idx="5">
                  <c:v>38504.0</c:v>
                </c:pt>
                <c:pt idx="6">
                  <c:v>38534.0</c:v>
                </c:pt>
                <c:pt idx="7">
                  <c:v>38565.0</c:v>
                </c:pt>
                <c:pt idx="8">
                  <c:v>38596.0</c:v>
                </c:pt>
                <c:pt idx="9">
                  <c:v>38626.0</c:v>
                </c:pt>
                <c:pt idx="10">
                  <c:v>38657.0</c:v>
                </c:pt>
                <c:pt idx="11">
                  <c:v>38687.0</c:v>
                </c:pt>
                <c:pt idx="12">
                  <c:v>38718.0</c:v>
                </c:pt>
                <c:pt idx="13">
                  <c:v>38749.0</c:v>
                </c:pt>
                <c:pt idx="14">
                  <c:v>38777.0</c:v>
                </c:pt>
                <c:pt idx="15">
                  <c:v>38808.0</c:v>
                </c:pt>
                <c:pt idx="16">
                  <c:v>38838.0</c:v>
                </c:pt>
                <c:pt idx="17">
                  <c:v>38869.0</c:v>
                </c:pt>
                <c:pt idx="18">
                  <c:v>38899.0</c:v>
                </c:pt>
                <c:pt idx="19">
                  <c:v>38930.0</c:v>
                </c:pt>
                <c:pt idx="20">
                  <c:v>38961.0</c:v>
                </c:pt>
                <c:pt idx="21">
                  <c:v>38991.0</c:v>
                </c:pt>
                <c:pt idx="22">
                  <c:v>39022.0</c:v>
                </c:pt>
                <c:pt idx="23">
                  <c:v>39052.0</c:v>
                </c:pt>
              </c:numCache>
            </c:numRef>
          </c:cat>
          <c:val>
            <c:numRef>
              <c:f>Plan2!$B$3:$Y$3</c:f>
              <c:numCache>
                <c:formatCode>#,##0.00</c:formatCode>
                <c:ptCount val="24"/>
                <c:pt idx="0">
                  <c:v>403.21</c:v>
                </c:pt>
                <c:pt idx="1">
                  <c:v>387.95</c:v>
                </c:pt>
                <c:pt idx="2">
                  <c:v>431.16</c:v>
                </c:pt>
                <c:pt idx="3">
                  <c:v>269.5899999999999</c:v>
                </c:pt>
                <c:pt idx="4">
                  <c:v>277.01</c:v>
                </c:pt>
                <c:pt idx="5">
                  <c:v>258.41</c:v>
                </c:pt>
                <c:pt idx="6">
                  <c:v>218.6</c:v>
                </c:pt>
                <c:pt idx="7">
                  <c:v>281.25</c:v>
                </c:pt>
                <c:pt idx="8">
                  <c:v>247.88</c:v>
                </c:pt>
                <c:pt idx="9">
                  <c:v>276.24</c:v>
                </c:pt>
                <c:pt idx="10">
                  <c:v>268.27</c:v>
                </c:pt>
                <c:pt idx="11">
                  <c:v>193.13</c:v>
                </c:pt>
                <c:pt idx="12">
                  <c:v>173.47</c:v>
                </c:pt>
                <c:pt idx="13">
                  <c:v>152.26</c:v>
                </c:pt>
                <c:pt idx="14">
                  <c:v>158.2</c:v>
                </c:pt>
                <c:pt idx="15">
                  <c:v>206.6</c:v>
                </c:pt>
                <c:pt idx="16">
                  <c:v>191.88</c:v>
                </c:pt>
                <c:pt idx="17">
                  <c:v>165.27</c:v>
                </c:pt>
                <c:pt idx="18">
                  <c:v>183.11</c:v>
                </c:pt>
                <c:pt idx="19">
                  <c:v>72.89</c:v>
                </c:pt>
                <c:pt idx="20">
                  <c:v>100.29</c:v>
                </c:pt>
                <c:pt idx="21">
                  <c:v>78.86</c:v>
                </c:pt>
                <c:pt idx="22">
                  <c:v>12.61</c:v>
                </c:pt>
                <c:pt idx="23">
                  <c:v>10.03</c:v>
                </c:pt>
              </c:numCache>
            </c:numRef>
          </c:val>
        </c:ser>
        <c:ser>
          <c:idx val="2"/>
          <c:order val="2"/>
          <c:tx>
            <c:strRef>
              <c:f>Plan2!$A$6</c:f>
              <c:strCache>
                <c:ptCount val="1"/>
                <c:pt idx="0">
                  <c:v>Importação intercâmbio</c:v>
                </c:pt>
              </c:strCache>
            </c:strRef>
          </c:tx>
          <c:spPr>
            <a:solidFill>
              <a:srgbClr val="FFFF00"/>
            </a:solidFill>
            <a:ln w="25400">
              <a:noFill/>
            </a:ln>
            <a:effectLst/>
          </c:spPr>
          <c:cat>
            <c:numRef>
              <c:f>Plan2!$B$1:$Y$1</c:f>
              <c:numCache>
                <c:formatCode>mmm\-yy</c:formatCode>
                <c:ptCount val="24"/>
                <c:pt idx="0">
                  <c:v>38353.0</c:v>
                </c:pt>
                <c:pt idx="1">
                  <c:v>38384.0</c:v>
                </c:pt>
                <c:pt idx="2">
                  <c:v>38412.0</c:v>
                </c:pt>
                <c:pt idx="3">
                  <c:v>38443.0</c:v>
                </c:pt>
                <c:pt idx="4">
                  <c:v>38473.0</c:v>
                </c:pt>
                <c:pt idx="5">
                  <c:v>38504.0</c:v>
                </c:pt>
                <c:pt idx="6">
                  <c:v>38534.0</c:v>
                </c:pt>
                <c:pt idx="7">
                  <c:v>38565.0</c:v>
                </c:pt>
                <c:pt idx="8">
                  <c:v>38596.0</c:v>
                </c:pt>
                <c:pt idx="9">
                  <c:v>38626.0</c:v>
                </c:pt>
                <c:pt idx="10">
                  <c:v>38657.0</c:v>
                </c:pt>
                <c:pt idx="11">
                  <c:v>38687.0</c:v>
                </c:pt>
                <c:pt idx="12">
                  <c:v>38718.0</c:v>
                </c:pt>
                <c:pt idx="13">
                  <c:v>38749.0</c:v>
                </c:pt>
                <c:pt idx="14">
                  <c:v>38777.0</c:v>
                </c:pt>
                <c:pt idx="15">
                  <c:v>38808.0</c:v>
                </c:pt>
                <c:pt idx="16">
                  <c:v>38838.0</c:v>
                </c:pt>
                <c:pt idx="17">
                  <c:v>38869.0</c:v>
                </c:pt>
                <c:pt idx="18">
                  <c:v>38899.0</c:v>
                </c:pt>
                <c:pt idx="19">
                  <c:v>38930.0</c:v>
                </c:pt>
                <c:pt idx="20">
                  <c:v>38961.0</c:v>
                </c:pt>
                <c:pt idx="21">
                  <c:v>38991.0</c:v>
                </c:pt>
                <c:pt idx="22">
                  <c:v>39022.0</c:v>
                </c:pt>
                <c:pt idx="23">
                  <c:v>39052.0</c:v>
                </c:pt>
              </c:numCache>
            </c:numRef>
          </c:cat>
          <c:val>
            <c:numRef>
              <c:f>Plan2!$B$6:$Y$6</c:f>
              <c:numCache>
                <c:formatCode>#,##0.00</c:formatCode>
                <c:ptCount val="24"/>
                <c:pt idx="0">
                  <c:v>1044.12</c:v>
                </c:pt>
                <c:pt idx="1">
                  <c:v>973.51</c:v>
                </c:pt>
                <c:pt idx="2">
                  <c:v>156.17</c:v>
                </c:pt>
                <c:pt idx="3">
                  <c:v>152.36</c:v>
                </c:pt>
                <c:pt idx="4">
                  <c:v>409.32</c:v>
                </c:pt>
                <c:pt idx="5">
                  <c:v>649.8099999999994</c:v>
                </c:pt>
                <c:pt idx="6">
                  <c:v>568.3</c:v>
                </c:pt>
                <c:pt idx="7">
                  <c:v>532.92</c:v>
                </c:pt>
                <c:pt idx="8">
                  <c:v>487.13</c:v>
                </c:pt>
                <c:pt idx="9">
                  <c:v>385.74</c:v>
                </c:pt>
                <c:pt idx="10">
                  <c:v>470.25</c:v>
                </c:pt>
                <c:pt idx="11">
                  <c:v>588.5499999999994</c:v>
                </c:pt>
                <c:pt idx="12">
                  <c:v>872.52</c:v>
                </c:pt>
                <c:pt idx="13">
                  <c:v>878.8</c:v>
                </c:pt>
                <c:pt idx="14">
                  <c:v>1271.8</c:v>
                </c:pt>
                <c:pt idx="15">
                  <c:v>533.4</c:v>
                </c:pt>
                <c:pt idx="16">
                  <c:v>241.0</c:v>
                </c:pt>
                <c:pt idx="17">
                  <c:v>509.77</c:v>
                </c:pt>
                <c:pt idx="18">
                  <c:v>2.089999999999997</c:v>
                </c:pt>
                <c:pt idx="19">
                  <c:v>46.02</c:v>
                </c:pt>
                <c:pt idx="20">
                  <c:v>0.0</c:v>
                </c:pt>
                <c:pt idx="21">
                  <c:v>2.099999999999994</c:v>
                </c:pt>
                <c:pt idx="22">
                  <c:v>0.0</c:v>
                </c:pt>
                <c:pt idx="23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5286120"/>
        <c:axId val="-2111686392"/>
      </c:areaChart>
      <c:dateAx>
        <c:axId val="2125286120"/>
        <c:scaling>
          <c:orientation val="minMax"/>
        </c:scaling>
        <c:delete val="1"/>
        <c:axPos val="b"/>
        <c:numFmt formatCode="mmm\-yy" sourceLinked="1"/>
        <c:majorTickMark val="none"/>
        <c:minorTickMark val="none"/>
        <c:tickLblPos val="nextTo"/>
        <c:crossAx val="-2111686392"/>
        <c:crosses val="autoZero"/>
        <c:auto val="1"/>
        <c:lblOffset val="100"/>
        <c:baseTimeUnit val="months"/>
      </c:dateAx>
      <c:valAx>
        <c:axId val="-211168639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400" dirty="0"/>
                  <a:t>GW</a:t>
                </a:r>
              </a:p>
            </c:rich>
          </c:tx>
          <c:layout>
            <c:manualLayout>
              <c:xMode val="edge"/>
              <c:yMode val="edge"/>
              <c:x val="0.0978699074074074"/>
              <c:y val="0.482659027777778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5286120"/>
        <c:crosses val="autoZero"/>
        <c:crossBetween val="midCat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Plan2!$A$13</c:f>
              <c:strCache>
                <c:ptCount val="1"/>
                <c:pt idx="0">
                  <c:v>Hidraulica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Plan2!$B$12:$Y$12</c:f>
              <c:numCache>
                <c:formatCode>mmm\-yy</c:formatCode>
                <c:ptCount val="24"/>
                <c:pt idx="0">
                  <c:v>42005.0</c:v>
                </c:pt>
                <c:pt idx="1">
                  <c:v>42036.0</c:v>
                </c:pt>
                <c:pt idx="2">
                  <c:v>42064.0</c:v>
                </c:pt>
                <c:pt idx="3">
                  <c:v>42095.0</c:v>
                </c:pt>
                <c:pt idx="4">
                  <c:v>42125.0</c:v>
                </c:pt>
                <c:pt idx="5">
                  <c:v>42156.0</c:v>
                </c:pt>
                <c:pt idx="6">
                  <c:v>42186.0</c:v>
                </c:pt>
                <c:pt idx="7">
                  <c:v>42217.0</c:v>
                </c:pt>
                <c:pt idx="8">
                  <c:v>42248.0</c:v>
                </c:pt>
                <c:pt idx="9">
                  <c:v>42278.0</c:v>
                </c:pt>
                <c:pt idx="10">
                  <c:v>42309.0</c:v>
                </c:pt>
                <c:pt idx="11">
                  <c:v>42339.0</c:v>
                </c:pt>
                <c:pt idx="12">
                  <c:v>42370.0</c:v>
                </c:pt>
                <c:pt idx="13">
                  <c:v>42401.0</c:v>
                </c:pt>
                <c:pt idx="14">
                  <c:v>42430.0</c:v>
                </c:pt>
                <c:pt idx="15">
                  <c:v>42461.0</c:v>
                </c:pt>
                <c:pt idx="16">
                  <c:v>42491.0</c:v>
                </c:pt>
                <c:pt idx="17">
                  <c:v>42522.0</c:v>
                </c:pt>
                <c:pt idx="18">
                  <c:v>42552.0</c:v>
                </c:pt>
                <c:pt idx="19">
                  <c:v>42583.0</c:v>
                </c:pt>
                <c:pt idx="20">
                  <c:v>42614.0</c:v>
                </c:pt>
                <c:pt idx="21">
                  <c:v>42644.0</c:v>
                </c:pt>
                <c:pt idx="22">
                  <c:v>42675.0</c:v>
                </c:pt>
                <c:pt idx="23">
                  <c:v>42705.0</c:v>
                </c:pt>
              </c:numCache>
            </c:numRef>
          </c:cat>
          <c:val>
            <c:numRef>
              <c:f>Plan2!$B$13:$Y$13</c:f>
              <c:numCache>
                <c:formatCode>General</c:formatCode>
                <c:ptCount val="24"/>
                <c:pt idx="0">
                  <c:v>3318.82</c:v>
                </c:pt>
                <c:pt idx="1">
                  <c:v>3301.08</c:v>
                </c:pt>
                <c:pt idx="2">
                  <c:v>3381.54</c:v>
                </c:pt>
                <c:pt idx="3">
                  <c:v>3211.44</c:v>
                </c:pt>
                <c:pt idx="4">
                  <c:v>3383.35</c:v>
                </c:pt>
                <c:pt idx="5">
                  <c:v>2773.37</c:v>
                </c:pt>
                <c:pt idx="6">
                  <c:v>2749.27</c:v>
                </c:pt>
                <c:pt idx="7">
                  <c:v>2828.13</c:v>
                </c:pt>
                <c:pt idx="8">
                  <c:v>2825.77</c:v>
                </c:pt>
                <c:pt idx="9">
                  <c:v>2775.1</c:v>
                </c:pt>
                <c:pt idx="10">
                  <c:v>2688.05</c:v>
                </c:pt>
                <c:pt idx="11">
                  <c:v>2629.86</c:v>
                </c:pt>
                <c:pt idx="12">
                  <c:v>2899.81</c:v>
                </c:pt>
                <c:pt idx="13">
                  <c:v>2745.66</c:v>
                </c:pt>
                <c:pt idx="14">
                  <c:v>2627.13</c:v>
                </c:pt>
                <c:pt idx="15">
                  <c:v>2425.44</c:v>
                </c:pt>
                <c:pt idx="16">
                  <c:v>2473.25</c:v>
                </c:pt>
                <c:pt idx="17">
                  <c:v>2418.73</c:v>
                </c:pt>
                <c:pt idx="18">
                  <c:v>2423.51</c:v>
                </c:pt>
                <c:pt idx="19">
                  <c:v>2432.07</c:v>
                </c:pt>
                <c:pt idx="20">
                  <c:v>2453.79</c:v>
                </c:pt>
                <c:pt idx="21">
                  <c:v>2479.26</c:v>
                </c:pt>
                <c:pt idx="22">
                  <c:v>2467.81</c:v>
                </c:pt>
                <c:pt idx="23">
                  <c:v>2355.16</c:v>
                </c:pt>
              </c:numCache>
            </c:numRef>
          </c:val>
        </c:ser>
        <c:ser>
          <c:idx val="1"/>
          <c:order val="1"/>
          <c:tx>
            <c:strRef>
              <c:f>Plan2!$A$14</c:f>
              <c:strCache>
                <c:ptCount val="1"/>
                <c:pt idx="0">
                  <c:v>Termica Convencional</c:v>
                </c:pt>
              </c:strCache>
            </c:strRef>
          </c:tx>
          <c:spPr>
            <a:solidFill>
              <a:srgbClr val="FF0000"/>
            </a:solidFill>
            <a:ln w="25400">
              <a:noFill/>
            </a:ln>
            <a:effectLst/>
          </c:spPr>
          <c:cat>
            <c:numRef>
              <c:f>Plan2!$B$12:$Y$12</c:f>
              <c:numCache>
                <c:formatCode>mmm\-yy</c:formatCode>
                <c:ptCount val="24"/>
                <c:pt idx="0">
                  <c:v>42005.0</c:v>
                </c:pt>
                <c:pt idx="1">
                  <c:v>42036.0</c:v>
                </c:pt>
                <c:pt idx="2">
                  <c:v>42064.0</c:v>
                </c:pt>
                <c:pt idx="3">
                  <c:v>42095.0</c:v>
                </c:pt>
                <c:pt idx="4">
                  <c:v>42125.0</c:v>
                </c:pt>
                <c:pt idx="5">
                  <c:v>42156.0</c:v>
                </c:pt>
                <c:pt idx="6">
                  <c:v>42186.0</c:v>
                </c:pt>
                <c:pt idx="7">
                  <c:v>42217.0</c:v>
                </c:pt>
                <c:pt idx="8">
                  <c:v>42248.0</c:v>
                </c:pt>
                <c:pt idx="9">
                  <c:v>42278.0</c:v>
                </c:pt>
                <c:pt idx="10">
                  <c:v>42309.0</c:v>
                </c:pt>
                <c:pt idx="11">
                  <c:v>42339.0</c:v>
                </c:pt>
                <c:pt idx="12">
                  <c:v>42370.0</c:v>
                </c:pt>
                <c:pt idx="13">
                  <c:v>42401.0</c:v>
                </c:pt>
                <c:pt idx="14">
                  <c:v>42430.0</c:v>
                </c:pt>
                <c:pt idx="15">
                  <c:v>42461.0</c:v>
                </c:pt>
                <c:pt idx="16">
                  <c:v>42491.0</c:v>
                </c:pt>
                <c:pt idx="17">
                  <c:v>42522.0</c:v>
                </c:pt>
                <c:pt idx="18">
                  <c:v>42552.0</c:v>
                </c:pt>
                <c:pt idx="19">
                  <c:v>42583.0</c:v>
                </c:pt>
                <c:pt idx="20">
                  <c:v>42614.0</c:v>
                </c:pt>
                <c:pt idx="21">
                  <c:v>42644.0</c:v>
                </c:pt>
                <c:pt idx="22">
                  <c:v>42675.0</c:v>
                </c:pt>
                <c:pt idx="23">
                  <c:v>42705.0</c:v>
                </c:pt>
              </c:numCache>
            </c:numRef>
          </c:cat>
          <c:val>
            <c:numRef>
              <c:f>Plan2!$B$14:$Y$14</c:f>
              <c:numCache>
                <c:formatCode>General</c:formatCode>
                <c:ptCount val="24"/>
                <c:pt idx="0">
                  <c:v>4231.79</c:v>
                </c:pt>
                <c:pt idx="1">
                  <c:v>4145.21</c:v>
                </c:pt>
                <c:pt idx="2">
                  <c:v>4169.27</c:v>
                </c:pt>
                <c:pt idx="3">
                  <c:v>3456.19</c:v>
                </c:pt>
                <c:pt idx="4">
                  <c:v>2803.29</c:v>
                </c:pt>
                <c:pt idx="5">
                  <c:v>3457.3</c:v>
                </c:pt>
                <c:pt idx="6">
                  <c:v>2866.11</c:v>
                </c:pt>
                <c:pt idx="7">
                  <c:v>3009.67</c:v>
                </c:pt>
                <c:pt idx="8">
                  <c:v>3397.36</c:v>
                </c:pt>
                <c:pt idx="9">
                  <c:v>3363.61</c:v>
                </c:pt>
                <c:pt idx="10">
                  <c:v>3482.13</c:v>
                </c:pt>
                <c:pt idx="11">
                  <c:v>3324.5</c:v>
                </c:pt>
                <c:pt idx="12">
                  <c:v>3217.84</c:v>
                </c:pt>
                <c:pt idx="13">
                  <c:v>2709.15</c:v>
                </c:pt>
                <c:pt idx="14">
                  <c:v>2652.08</c:v>
                </c:pt>
                <c:pt idx="15">
                  <c:v>3145.99</c:v>
                </c:pt>
                <c:pt idx="16">
                  <c:v>2000.99</c:v>
                </c:pt>
                <c:pt idx="17">
                  <c:v>2265.91</c:v>
                </c:pt>
                <c:pt idx="18">
                  <c:v>1924.05</c:v>
                </c:pt>
                <c:pt idx="19">
                  <c:v>2045.58</c:v>
                </c:pt>
                <c:pt idx="20">
                  <c:v>2474.0</c:v>
                </c:pt>
                <c:pt idx="21">
                  <c:v>2832.33</c:v>
                </c:pt>
                <c:pt idx="22">
                  <c:v>2542.67</c:v>
                </c:pt>
                <c:pt idx="23">
                  <c:v>2232.99</c:v>
                </c:pt>
              </c:numCache>
            </c:numRef>
          </c:val>
        </c:ser>
        <c:ser>
          <c:idx val="3"/>
          <c:order val="2"/>
          <c:tx>
            <c:strRef>
              <c:f>Plan2!$A$15</c:f>
              <c:strCache>
                <c:ptCount val="1"/>
                <c:pt idx="0">
                  <c:v>Eólica</c:v>
                </c:pt>
              </c:strCache>
            </c:strRef>
          </c:tx>
          <c:spPr>
            <a:solidFill>
              <a:srgbClr val="92D050"/>
            </a:solidFill>
            <a:ln w="25400">
              <a:noFill/>
            </a:ln>
            <a:effectLst/>
          </c:spPr>
          <c:cat>
            <c:numRef>
              <c:f>Plan2!$B$12:$Y$12</c:f>
              <c:numCache>
                <c:formatCode>mmm\-yy</c:formatCode>
                <c:ptCount val="24"/>
                <c:pt idx="0">
                  <c:v>42005.0</c:v>
                </c:pt>
                <c:pt idx="1">
                  <c:v>42036.0</c:v>
                </c:pt>
                <c:pt idx="2">
                  <c:v>42064.0</c:v>
                </c:pt>
                <c:pt idx="3">
                  <c:v>42095.0</c:v>
                </c:pt>
                <c:pt idx="4">
                  <c:v>42125.0</c:v>
                </c:pt>
                <c:pt idx="5">
                  <c:v>42156.0</c:v>
                </c:pt>
                <c:pt idx="6">
                  <c:v>42186.0</c:v>
                </c:pt>
                <c:pt idx="7">
                  <c:v>42217.0</c:v>
                </c:pt>
                <c:pt idx="8">
                  <c:v>42248.0</c:v>
                </c:pt>
                <c:pt idx="9">
                  <c:v>42278.0</c:v>
                </c:pt>
                <c:pt idx="10">
                  <c:v>42309.0</c:v>
                </c:pt>
                <c:pt idx="11">
                  <c:v>42339.0</c:v>
                </c:pt>
                <c:pt idx="12">
                  <c:v>42370.0</c:v>
                </c:pt>
                <c:pt idx="13">
                  <c:v>42401.0</c:v>
                </c:pt>
                <c:pt idx="14">
                  <c:v>42430.0</c:v>
                </c:pt>
                <c:pt idx="15">
                  <c:v>42461.0</c:v>
                </c:pt>
                <c:pt idx="16">
                  <c:v>42491.0</c:v>
                </c:pt>
                <c:pt idx="17">
                  <c:v>42522.0</c:v>
                </c:pt>
                <c:pt idx="18">
                  <c:v>42552.0</c:v>
                </c:pt>
                <c:pt idx="19">
                  <c:v>42583.0</c:v>
                </c:pt>
                <c:pt idx="20">
                  <c:v>42614.0</c:v>
                </c:pt>
                <c:pt idx="21">
                  <c:v>42644.0</c:v>
                </c:pt>
                <c:pt idx="22">
                  <c:v>42675.0</c:v>
                </c:pt>
                <c:pt idx="23">
                  <c:v>42705.0</c:v>
                </c:pt>
              </c:numCache>
            </c:numRef>
          </c:cat>
          <c:val>
            <c:numRef>
              <c:f>Plan2!$B$15:$Y$15</c:f>
              <c:numCache>
                <c:formatCode>General</c:formatCode>
                <c:ptCount val="24"/>
                <c:pt idx="0">
                  <c:v>1541.94</c:v>
                </c:pt>
                <c:pt idx="1">
                  <c:v>1299.44</c:v>
                </c:pt>
                <c:pt idx="2">
                  <c:v>1035.77</c:v>
                </c:pt>
                <c:pt idx="3">
                  <c:v>928.91</c:v>
                </c:pt>
                <c:pt idx="4">
                  <c:v>1522.42</c:v>
                </c:pt>
                <c:pt idx="5">
                  <c:v>1631.62</c:v>
                </c:pt>
                <c:pt idx="6">
                  <c:v>1949.61</c:v>
                </c:pt>
                <c:pt idx="7">
                  <c:v>2516.03</c:v>
                </c:pt>
                <c:pt idx="8">
                  <c:v>2321.96</c:v>
                </c:pt>
                <c:pt idx="9">
                  <c:v>2399.29</c:v>
                </c:pt>
                <c:pt idx="10">
                  <c:v>2061.01</c:v>
                </c:pt>
                <c:pt idx="11">
                  <c:v>2237.41</c:v>
                </c:pt>
                <c:pt idx="12">
                  <c:v>1199.24</c:v>
                </c:pt>
                <c:pt idx="13">
                  <c:v>2138.37</c:v>
                </c:pt>
                <c:pt idx="14">
                  <c:v>2104.04</c:v>
                </c:pt>
                <c:pt idx="15">
                  <c:v>2578.18</c:v>
                </c:pt>
                <c:pt idx="16">
                  <c:v>2557.86</c:v>
                </c:pt>
                <c:pt idx="17">
                  <c:v>3076.44</c:v>
                </c:pt>
                <c:pt idx="18">
                  <c:v>3608.36</c:v>
                </c:pt>
                <c:pt idx="19">
                  <c:v>3793.08</c:v>
                </c:pt>
                <c:pt idx="20">
                  <c:v>3999.52</c:v>
                </c:pt>
                <c:pt idx="21">
                  <c:v>3745.79</c:v>
                </c:pt>
                <c:pt idx="22">
                  <c:v>3705.5</c:v>
                </c:pt>
                <c:pt idx="23">
                  <c:v>3116.22</c:v>
                </c:pt>
              </c:numCache>
            </c:numRef>
          </c:val>
        </c:ser>
        <c:ser>
          <c:idx val="2"/>
          <c:order val="3"/>
          <c:tx>
            <c:strRef>
              <c:f>Plan2!$A$17</c:f>
              <c:strCache>
                <c:ptCount val="1"/>
                <c:pt idx="0">
                  <c:v>Importação intercâmbio</c:v>
                </c:pt>
              </c:strCache>
            </c:strRef>
          </c:tx>
          <c:spPr>
            <a:solidFill>
              <a:srgbClr val="FFFF00"/>
            </a:solidFill>
            <a:ln w="25400">
              <a:noFill/>
            </a:ln>
            <a:effectLst/>
          </c:spPr>
          <c:cat>
            <c:numRef>
              <c:f>Plan2!$B$12:$Y$12</c:f>
              <c:numCache>
                <c:formatCode>mmm\-yy</c:formatCode>
                <c:ptCount val="24"/>
                <c:pt idx="0">
                  <c:v>42005.0</c:v>
                </c:pt>
                <c:pt idx="1">
                  <c:v>42036.0</c:v>
                </c:pt>
                <c:pt idx="2">
                  <c:v>42064.0</c:v>
                </c:pt>
                <c:pt idx="3">
                  <c:v>42095.0</c:v>
                </c:pt>
                <c:pt idx="4">
                  <c:v>42125.0</c:v>
                </c:pt>
                <c:pt idx="5">
                  <c:v>42156.0</c:v>
                </c:pt>
                <c:pt idx="6">
                  <c:v>42186.0</c:v>
                </c:pt>
                <c:pt idx="7">
                  <c:v>42217.0</c:v>
                </c:pt>
                <c:pt idx="8">
                  <c:v>42248.0</c:v>
                </c:pt>
                <c:pt idx="9">
                  <c:v>42278.0</c:v>
                </c:pt>
                <c:pt idx="10">
                  <c:v>42309.0</c:v>
                </c:pt>
                <c:pt idx="11">
                  <c:v>42339.0</c:v>
                </c:pt>
                <c:pt idx="12">
                  <c:v>42370.0</c:v>
                </c:pt>
                <c:pt idx="13">
                  <c:v>42401.0</c:v>
                </c:pt>
                <c:pt idx="14">
                  <c:v>42430.0</c:v>
                </c:pt>
                <c:pt idx="15">
                  <c:v>42461.0</c:v>
                </c:pt>
                <c:pt idx="16">
                  <c:v>42491.0</c:v>
                </c:pt>
                <c:pt idx="17">
                  <c:v>42522.0</c:v>
                </c:pt>
                <c:pt idx="18">
                  <c:v>42552.0</c:v>
                </c:pt>
                <c:pt idx="19">
                  <c:v>42583.0</c:v>
                </c:pt>
                <c:pt idx="20">
                  <c:v>42614.0</c:v>
                </c:pt>
                <c:pt idx="21">
                  <c:v>42644.0</c:v>
                </c:pt>
                <c:pt idx="22">
                  <c:v>42675.0</c:v>
                </c:pt>
                <c:pt idx="23">
                  <c:v>42705.0</c:v>
                </c:pt>
              </c:numCache>
            </c:numRef>
          </c:cat>
          <c:val>
            <c:numRef>
              <c:f>Plan2!$B$17:$Y$17</c:f>
              <c:numCache>
                <c:formatCode>General</c:formatCode>
                <c:ptCount val="24"/>
                <c:pt idx="0">
                  <c:v>3318.82</c:v>
                </c:pt>
                <c:pt idx="1">
                  <c:v>3301.08</c:v>
                </c:pt>
                <c:pt idx="2">
                  <c:v>3381.54</c:v>
                </c:pt>
                <c:pt idx="3">
                  <c:v>3211.44</c:v>
                </c:pt>
                <c:pt idx="4">
                  <c:v>3383.35</c:v>
                </c:pt>
                <c:pt idx="5">
                  <c:v>2773.37</c:v>
                </c:pt>
                <c:pt idx="6">
                  <c:v>2749.27</c:v>
                </c:pt>
                <c:pt idx="7">
                  <c:v>2828.13</c:v>
                </c:pt>
                <c:pt idx="8">
                  <c:v>2825.77</c:v>
                </c:pt>
                <c:pt idx="9">
                  <c:v>2775.1</c:v>
                </c:pt>
                <c:pt idx="10">
                  <c:v>2688.05</c:v>
                </c:pt>
                <c:pt idx="11">
                  <c:v>2629.86</c:v>
                </c:pt>
                <c:pt idx="12">
                  <c:v>2899.81</c:v>
                </c:pt>
                <c:pt idx="13">
                  <c:v>2745.66</c:v>
                </c:pt>
                <c:pt idx="14">
                  <c:v>2627.13</c:v>
                </c:pt>
                <c:pt idx="15">
                  <c:v>2425.44</c:v>
                </c:pt>
                <c:pt idx="16">
                  <c:v>2473.25</c:v>
                </c:pt>
                <c:pt idx="17">
                  <c:v>2418.73</c:v>
                </c:pt>
                <c:pt idx="18">
                  <c:v>2423.51</c:v>
                </c:pt>
                <c:pt idx="19">
                  <c:v>2432.07</c:v>
                </c:pt>
                <c:pt idx="20">
                  <c:v>2453.79</c:v>
                </c:pt>
                <c:pt idx="21">
                  <c:v>2479.26</c:v>
                </c:pt>
                <c:pt idx="22">
                  <c:v>2467.81</c:v>
                </c:pt>
                <c:pt idx="23">
                  <c:v>2355.16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09816296"/>
        <c:axId val="-2109813112"/>
      </c:areaChart>
      <c:dateAx>
        <c:axId val="-2109816296"/>
        <c:scaling>
          <c:orientation val="minMax"/>
        </c:scaling>
        <c:delete val="1"/>
        <c:axPos val="b"/>
        <c:numFmt formatCode="mmm\-yy" sourceLinked="1"/>
        <c:majorTickMark val="none"/>
        <c:minorTickMark val="none"/>
        <c:tickLblPos val="nextTo"/>
        <c:crossAx val="-2109813112"/>
        <c:crosses val="autoZero"/>
        <c:auto val="1"/>
        <c:lblOffset val="100"/>
        <c:baseTimeUnit val="months"/>
      </c:dateAx>
      <c:valAx>
        <c:axId val="-210981311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400"/>
                  <a:t>GW</a:t>
                </a:r>
              </a:p>
            </c:rich>
          </c:tx>
          <c:layout>
            <c:manualLayout>
              <c:xMode val="edge"/>
              <c:yMode val="edge"/>
              <c:x val="0.0852546296296296"/>
              <c:y val="0.439972569444445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en-US"/>
          </a:p>
        </c:txPr>
        <c:crossAx val="-2109816296"/>
        <c:crosses val="autoZero"/>
        <c:crossBetween val="midCat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1166F8-5140-4EFB-BCF6-FC1D33AF98AC}" type="datetimeFigureOut">
              <a:rPr lang="pt-BR" smtClean="0"/>
              <a:t>13/12/17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D07D6D-1086-4FE2-ACC7-D8AA4BAF391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371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BA4A1-75DC-BA42-A18F-8319E3093207}" type="datetimeFigureOut">
              <a:rPr lang="en-US" smtClean="0"/>
              <a:t>13/12/17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4A8CF-5BD4-614F-A329-256BF4D276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855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D4A8CF-5BD4-614F-A329-256BF4D2763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388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838200" y="898358"/>
            <a:ext cx="7696200" cy="519614"/>
          </a:xfrm>
        </p:spPr>
        <p:txBody>
          <a:bodyPr/>
          <a:lstStyle>
            <a:lvl1pPr>
              <a:defRPr/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3812">
            <a:off x="556604" y="954755"/>
            <a:ext cx="1658843" cy="725217"/>
          </a:xfrm>
          <a:prstGeom prst="rect">
            <a:avLst/>
          </a:prstGeom>
        </p:spPr>
      </p:pic>
      <p:sp>
        <p:nvSpPr>
          <p:cNvPr id="4" name="Título 1"/>
          <p:cNvSpPr txBox="1">
            <a:spLocks/>
          </p:cNvSpPr>
          <p:nvPr userDrawn="1"/>
        </p:nvSpPr>
        <p:spPr>
          <a:xfrm>
            <a:off x="587352" y="429700"/>
            <a:ext cx="7696200" cy="5196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004C6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0" dirty="0">
                <a:solidFill>
                  <a:srgbClr val="9A9A00"/>
                </a:solidFill>
              </a:rPr>
              <a:t>Texto</a:t>
            </a:r>
          </a:p>
        </p:txBody>
      </p:sp>
      <p:sp>
        <p:nvSpPr>
          <p:cNvPr id="10" name="Espaço Reservado para Conteúdo 6"/>
          <p:cNvSpPr>
            <a:spLocks noGrp="1"/>
          </p:cNvSpPr>
          <p:nvPr>
            <p:ph sz="quarter" idx="10"/>
          </p:nvPr>
        </p:nvSpPr>
        <p:spPr>
          <a:xfrm>
            <a:off x="1592135" y="2850780"/>
            <a:ext cx="9552791" cy="3041131"/>
          </a:xfrm>
        </p:spPr>
        <p:txBody>
          <a:bodyPr>
            <a:normAutofit/>
          </a:bodyPr>
          <a:lstStyle>
            <a:lvl1pPr marL="342900" indent="-342900">
              <a:buClr>
                <a:srgbClr val="9A9A00"/>
              </a:buClr>
              <a:buSzPct val="80000"/>
              <a:buFont typeface="Wingdings" panose="05000000000000000000" pitchFamily="2" charset="2"/>
              <a:buChar char="v"/>
              <a:defRPr sz="2400"/>
            </a:lvl1pPr>
            <a:lvl2pPr marL="6858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2pPr>
            <a:lvl3pPr marL="11430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3pPr>
            <a:lvl4pPr marL="16002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4pPr>
            <a:lvl5pPr marL="20574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  <a:p>
            <a:pPr lvl="0"/>
            <a:endParaRPr lang="pt-BR" dirty="0"/>
          </a:p>
        </p:txBody>
      </p:sp>
      <p:sp>
        <p:nvSpPr>
          <p:cNvPr id="11" name="Espaço Reservado para Texto 6"/>
          <p:cNvSpPr>
            <a:spLocks noGrp="1"/>
          </p:cNvSpPr>
          <p:nvPr>
            <p:ph type="body" sz="quarter" idx="11"/>
          </p:nvPr>
        </p:nvSpPr>
        <p:spPr>
          <a:xfrm>
            <a:off x="1054251" y="2016374"/>
            <a:ext cx="10090672" cy="694557"/>
          </a:xfrm>
        </p:spPr>
        <p:txBody>
          <a:bodyPr/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3906827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yout Personalizad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3625517" y="1973179"/>
            <a:ext cx="7507707" cy="1459832"/>
          </a:xfrm>
        </p:spPr>
        <p:txBody>
          <a:bodyPr/>
          <a:lstStyle>
            <a:lvl1pPr algn="r">
              <a:defRPr/>
            </a:lvl1pPr>
          </a:lstStyle>
          <a:p>
            <a:r>
              <a:rPr lang="pt-BR" dirty="0"/>
              <a:t>SUBTÍTULO</a:t>
            </a:r>
          </a:p>
        </p:txBody>
      </p:sp>
    </p:spTree>
    <p:extLst>
      <p:ext uri="{BB962C8B-B14F-4D97-AF65-F5344CB8AC3E}">
        <p14:creationId xmlns:p14="http://schemas.microsoft.com/office/powerpoint/2010/main" val="4201648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356936" y="561474"/>
            <a:ext cx="7696200" cy="705852"/>
          </a:xfrm>
        </p:spPr>
        <p:txBody>
          <a:bodyPr/>
          <a:lstStyle>
            <a:lvl1pPr>
              <a:defRPr/>
            </a:lvl1pPr>
          </a:lstStyle>
          <a:p>
            <a:r>
              <a:rPr lang="pt-BR" dirty="0"/>
              <a:t>TEXTO</a:t>
            </a:r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11"/>
          </p:nvPr>
        </p:nvSpPr>
        <p:spPr>
          <a:xfrm>
            <a:off x="1043493" y="1493968"/>
            <a:ext cx="10090672" cy="722108"/>
          </a:xfrm>
        </p:spPr>
        <p:txBody>
          <a:bodyPr/>
          <a:lstStyle/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8" name="Espaço Reservado para Conteúdo 6"/>
          <p:cNvSpPr>
            <a:spLocks noGrp="1"/>
          </p:cNvSpPr>
          <p:nvPr>
            <p:ph sz="quarter" idx="10"/>
          </p:nvPr>
        </p:nvSpPr>
        <p:spPr>
          <a:xfrm>
            <a:off x="1592135" y="2442718"/>
            <a:ext cx="9552791" cy="3449190"/>
          </a:xfrm>
        </p:spPr>
        <p:txBody>
          <a:bodyPr>
            <a:normAutofit/>
          </a:bodyPr>
          <a:lstStyle>
            <a:lvl1pPr marL="342900" indent="-342900">
              <a:buClr>
                <a:srgbClr val="9A9A00"/>
              </a:buClr>
              <a:buSzPct val="80000"/>
              <a:buFont typeface="Wingdings" panose="05000000000000000000" pitchFamily="2" charset="2"/>
              <a:buChar char="v"/>
              <a:defRPr sz="2400"/>
            </a:lvl1pPr>
            <a:lvl2pPr marL="6858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2pPr>
            <a:lvl3pPr marL="11430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3pPr>
            <a:lvl4pPr marL="16002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4pPr>
            <a:lvl5pPr marL="2057400" indent="-228600">
              <a:buClr>
                <a:srgbClr val="004C62"/>
              </a:buClr>
              <a:buSzPct val="65000"/>
              <a:buFont typeface="Wingdings" panose="05000000000000000000" pitchFamily="2" charset="2"/>
              <a:buChar char="v"/>
              <a:defRPr sz="2400"/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0675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 Personalizado"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7" y="529389"/>
            <a:ext cx="8009245" cy="2903621"/>
          </a:xfrm>
          <a:prstGeom prst="rect">
            <a:avLst/>
          </a:prstGeom>
        </p:spPr>
      </p:pic>
      <p:sp>
        <p:nvSpPr>
          <p:cNvPr id="4" name="TextBox 13"/>
          <p:cNvSpPr txBox="1"/>
          <p:nvPr userDrawn="1"/>
        </p:nvSpPr>
        <p:spPr>
          <a:xfrm>
            <a:off x="818148" y="5941031"/>
            <a:ext cx="46842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000" spc="300" dirty="0">
                <a:solidFill>
                  <a:srgbClr val="ACAA00"/>
                </a:solidFill>
                <a:latin typeface="Trebuchet MS" panose="020B0603020202020204" pitchFamily="34" charset="0"/>
              </a:rPr>
              <a:t>WWW.ANEEL.GOV.BR</a:t>
            </a:r>
          </a:p>
          <a:p>
            <a:pPr algn="ctr"/>
            <a:r>
              <a:rPr lang="pt-BR" spc="300" dirty="0">
                <a:solidFill>
                  <a:srgbClr val="ACAA00"/>
                </a:solidFill>
                <a:latin typeface="Trebuchet MS" panose="020B0603020202020204" pitchFamily="34" charset="0"/>
              </a:rPr>
              <a:t>www.facebook.com/aneelgovbr</a:t>
            </a:r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549" y="6203483"/>
            <a:ext cx="318403" cy="31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696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7F8FEE85-F005-7440-8ECF-74D1F417611A}" type="datetimeFigureOut">
              <a:rPr lang="en-US" smtClean="0"/>
              <a:t>13/12/17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4C94B9EB-3267-A742-941A-E2C117AAFD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019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Slide de título">
    <p:bg>
      <p:bgPr>
        <a:blipFill dpi="0" rotWithShape="1">
          <a:blip r:embed="rId2">
            <a:lum/>
          </a:blip>
          <a:srcRect/>
          <a:stretch>
            <a:fillRect t="-2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7523748" y="3433011"/>
            <a:ext cx="4459707" cy="2888249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2400" b="1"/>
            </a:lvl1pPr>
          </a:lstStyle>
          <a:p>
            <a:r>
              <a:rPr lang="pt-BR" dirty="0" smtClean="0"/>
              <a:t>TÍTULO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12296" y="4876802"/>
            <a:ext cx="5406189" cy="721895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rgbClr val="00809E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dirty="0" smtClean="0"/>
              <a:t>NOME e Cargo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5" y="325678"/>
            <a:ext cx="8571155" cy="310733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844718" y="6321258"/>
            <a:ext cx="220721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350" dirty="0" smtClean="0">
                <a:solidFill>
                  <a:srgbClr val="00809E"/>
                </a:solidFill>
              </a:rPr>
              <a:t>São Paulo</a:t>
            </a:r>
            <a:r>
              <a:rPr lang="pt-BR" sz="1350" baseline="0" dirty="0" smtClean="0">
                <a:solidFill>
                  <a:srgbClr val="00809E"/>
                </a:solidFill>
              </a:rPr>
              <a:t> </a:t>
            </a:r>
            <a:r>
              <a:rPr lang="pt-BR" sz="1350" dirty="0" smtClean="0">
                <a:solidFill>
                  <a:srgbClr val="00809E"/>
                </a:solidFill>
              </a:rPr>
              <a:t>-</a:t>
            </a:r>
            <a:r>
              <a:rPr lang="pt-BR" sz="1350" baseline="0" dirty="0" smtClean="0">
                <a:solidFill>
                  <a:srgbClr val="00809E"/>
                </a:solidFill>
              </a:rPr>
              <a:t>SP, 13/12/2017</a:t>
            </a:r>
            <a:endParaRPr lang="pt-BR" sz="1350" dirty="0">
              <a:solidFill>
                <a:srgbClr val="00809E"/>
              </a:solidFill>
            </a:endParaRPr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112296" y="5133474"/>
            <a:ext cx="5406189" cy="35188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rgbClr val="00809E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1500" dirty="0" smtClean="0"/>
          </a:p>
        </p:txBody>
      </p:sp>
      <p:sp>
        <p:nvSpPr>
          <p:cNvPr id="10" name="Subtítulo 2"/>
          <p:cNvSpPr txBox="1">
            <a:spLocks/>
          </p:cNvSpPr>
          <p:nvPr/>
        </p:nvSpPr>
        <p:spPr>
          <a:xfrm>
            <a:off x="112295" y="5309417"/>
            <a:ext cx="5406189" cy="901971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rgbClr val="00809E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5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0228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561474"/>
            <a:ext cx="7696200" cy="5196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dirty="0"/>
              <a:t>TEXTO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58780" y="1267330"/>
            <a:ext cx="10074443" cy="4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dirty="0"/>
              <a:t>Conteúdo</a:t>
            </a:r>
          </a:p>
        </p:txBody>
      </p:sp>
    </p:spTree>
    <p:extLst>
      <p:ext uri="{BB962C8B-B14F-4D97-AF65-F5344CB8AC3E}">
        <p14:creationId xmlns:p14="http://schemas.microsoft.com/office/powerpoint/2010/main" val="4222173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3" r:id="rId2"/>
    <p:sldLayoutId id="2147483679" r:id="rId3"/>
    <p:sldLayoutId id="2147483678" r:id="rId4"/>
    <p:sldLayoutId id="2147483680" r:id="rId5"/>
    <p:sldLayoutId id="214748368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004C6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00809E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aneelgovbr" TargetMode="External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2" Type="http://schemas.openxmlformats.org/officeDocument/2006/relationships/hyperlink" Target="http://www.aneel.gov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Preços Horários em Mercado de Energia – Visão Regulatória</a:t>
            </a:r>
            <a:endParaRPr lang="pt-BR" dirty="0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pt-BR" sz="1600" dirty="0" smtClean="0"/>
              <a:t>Christiano Vieira da Silva</a:t>
            </a:r>
          </a:p>
          <a:p>
            <a:pPr algn="ctr"/>
            <a:r>
              <a:rPr lang="pt-BR" sz="1600" dirty="0" smtClean="0"/>
              <a:t>Superintendente de Regulação dos</a:t>
            </a:r>
          </a:p>
          <a:p>
            <a:pPr algn="ctr"/>
            <a:r>
              <a:rPr lang="pt-BR" sz="1600" dirty="0" smtClean="0"/>
              <a:t>Serviços de Geração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3392303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469" y="1780519"/>
            <a:ext cx="5819531" cy="3949793"/>
          </a:xfrm>
          <a:prstGeom prst="rect">
            <a:avLst/>
          </a:prstGeom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11638" y="1823644"/>
            <a:ext cx="5723824" cy="1216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Hidrelétricas a fio d’água</a:t>
            </a:r>
          </a:p>
          <a:p>
            <a:r>
              <a:rPr lang="pt-BR" dirty="0" smtClean="0"/>
              <a:t>Renováveis não hídricas</a:t>
            </a: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06680" y="297180"/>
            <a:ext cx="9151024" cy="819568"/>
          </a:xfrm>
        </p:spPr>
        <p:txBody>
          <a:bodyPr/>
          <a:lstStyle/>
          <a:p>
            <a:r>
              <a:rPr lang="pt-BR" dirty="0" smtClean="0"/>
              <a:t>O SETOR ELÉTRICO PASSA POR UMA TRANSFORMAÇÃO?</a:t>
            </a:r>
            <a:endParaRPr lang="pt-BR" dirty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297380" y="3237893"/>
            <a:ext cx="5723824" cy="24655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Geração Distribuída</a:t>
            </a:r>
          </a:p>
          <a:p>
            <a:r>
              <a:rPr lang="pt-BR" dirty="0" smtClean="0"/>
              <a:t>Redes Inteligentes</a:t>
            </a:r>
          </a:p>
          <a:p>
            <a:r>
              <a:rPr lang="pt-BR" dirty="0" smtClean="0"/>
              <a:t>Armazenamento de Energia</a:t>
            </a:r>
          </a:p>
          <a:p>
            <a:r>
              <a:rPr lang="pt-BR" dirty="0" smtClean="0"/>
              <a:t>Veículos Elétricos</a:t>
            </a:r>
          </a:p>
          <a:p>
            <a:pPr lvl="1"/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104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aixaDeTexto 35"/>
          <p:cNvSpPr txBox="1"/>
          <p:nvPr/>
        </p:nvSpPr>
        <p:spPr>
          <a:xfrm>
            <a:off x="2062588" y="2184296"/>
            <a:ext cx="230267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 Narrow" panose="020B0606020202030204" pitchFamily="34" charset="0"/>
              </a:rPr>
              <a:t>2005-2006</a:t>
            </a:r>
            <a:endParaRPr lang="pt-BR" sz="2800" dirty="0">
              <a:latin typeface="Arial Narrow" panose="020B0606020202030204" pitchFamily="34" charset="0"/>
            </a:endParaRPr>
          </a:p>
        </p:txBody>
      </p:sp>
      <p:sp>
        <p:nvSpPr>
          <p:cNvPr id="37" name="CaixaDeTexto 36"/>
          <p:cNvSpPr txBox="1"/>
          <p:nvPr/>
        </p:nvSpPr>
        <p:spPr>
          <a:xfrm>
            <a:off x="8312239" y="2178305"/>
            <a:ext cx="230267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 Narrow" panose="020B0606020202030204" pitchFamily="34" charset="0"/>
              </a:rPr>
              <a:t>2015-2016</a:t>
            </a:r>
            <a:endParaRPr lang="pt-BR" sz="2800" dirty="0">
              <a:latin typeface="Arial Narrow" panose="020B0606020202030204" pitchFamily="34" charset="0"/>
            </a:endParaRPr>
          </a:p>
        </p:txBody>
      </p:sp>
      <p:graphicFrame>
        <p:nvGraphicFramePr>
          <p:cNvPr id="38" name="Gráfico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086359"/>
              </p:ext>
            </p:extLst>
          </p:nvPr>
        </p:nvGraphicFramePr>
        <p:xfrm>
          <a:off x="-276923" y="2649140"/>
          <a:ext cx="57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9" name="Gráfico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746530"/>
              </p:ext>
            </p:extLst>
          </p:nvPr>
        </p:nvGraphicFramePr>
        <p:xfrm>
          <a:off x="5957539" y="2588101"/>
          <a:ext cx="57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0" name="CaixaDeTexto 39"/>
          <p:cNvSpPr txBox="1"/>
          <p:nvPr/>
        </p:nvSpPr>
        <p:spPr>
          <a:xfrm>
            <a:off x="989301" y="5394465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jan</a:t>
            </a:r>
            <a:endParaRPr lang="pt-BR" sz="1000" dirty="0"/>
          </a:p>
        </p:txBody>
      </p:sp>
      <p:sp>
        <p:nvSpPr>
          <p:cNvPr id="41" name="CaixaDeTexto 40"/>
          <p:cNvSpPr txBox="1"/>
          <p:nvPr/>
        </p:nvSpPr>
        <p:spPr>
          <a:xfrm>
            <a:off x="1991164" y="5381112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jun</a:t>
            </a:r>
            <a:endParaRPr lang="pt-BR" sz="1000" dirty="0"/>
          </a:p>
        </p:txBody>
      </p:sp>
      <p:sp>
        <p:nvSpPr>
          <p:cNvPr id="42" name="CaixaDeTexto 41"/>
          <p:cNvSpPr txBox="1"/>
          <p:nvPr/>
        </p:nvSpPr>
        <p:spPr>
          <a:xfrm>
            <a:off x="2909515" y="5394465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dez</a:t>
            </a:r>
          </a:p>
        </p:txBody>
      </p:sp>
      <p:sp>
        <p:nvSpPr>
          <p:cNvPr id="43" name="CaixaDeTexto 42"/>
          <p:cNvSpPr txBox="1"/>
          <p:nvPr/>
        </p:nvSpPr>
        <p:spPr>
          <a:xfrm>
            <a:off x="3815367" y="5381112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jun</a:t>
            </a:r>
            <a:endParaRPr lang="pt-BR" sz="1000" dirty="0"/>
          </a:p>
        </p:txBody>
      </p:sp>
      <p:sp>
        <p:nvSpPr>
          <p:cNvPr id="44" name="CaixaDeTexto 43"/>
          <p:cNvSpPr txBox="1"/>
          <p:nvPr/>
        </p:nvSpPr>
        <p:spPr>
          <a:xfrm>
            <a:off x="4829728" y="5394465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dez</a:t>
            </a:r>
          </a:p>
        </p:txBody>
      </p:sp>
      <p:sp>
        <p:nvSpPr>
          <p:cNvPr id="45" name="CaixaDeTexto 44"/>
          <p:cNvSpPr txBox="1"/>
          <p:nvPr/>
        </p:nvSpPr>
        <p:spPr>
          <a:xfrm>
            <a:off x="7271709" y="5342723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jan</a:t>
            </a:r>
            <a:endParaRPr lang="pt-BR" sz="1000" dirty="0"/>
          </a:p>
        </p:txBody>
      </p:sp>
      <p:sp>
        <p:nvSpPr>
          <p:cNvPr id="46" name="CaixaDeTexto 45"/>
          <p:cNvSpPr txBox="1"/>
          <p:nvPr/>
        </p:nvSpPr>
        <p:spPr>
          <a:xfrm>
            <a:off x="8273572" y="5371181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jun</a:t>
            </a:r>
            <a:endParaRPr lang="pt-BR" sz="1000" dirty="0"/>
          </a:p>
        </p:txBody>
      </p:sp>
      <p:sp>
        <p:nvSpPr>
          <p:cNvPr id="47" name="CaixaDeTexto 46"/>
          <p:cNvSpPr txBox="1"/>
          <p:nvPr/>
        </p:nvSpPr>
        <p:spPr>
          <a:xfrm>
            <a:off x="9191923" y="538453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dez</a:t>
            </a:r>
          </a:p>
        </p:txBody>
      </p:sp>
      <p:sp>
        <p:nvSpPr>
          <p:cNvPr id="48" name="CaixaDeTexto 47"/>
          <p:cNvSpPr txBox="1"/>
          <p:nvPr/>
        </p:nvSpPr>
        <p:spPr>
          <a:xfrm>
            <a:off x="10097775" y="5371181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jun</a:t>
            </a:r>
            <a:endParaRPr lang="pt-BR" sz="1000" dirty="0"/>
          </a:p>
        </p:txBody>
      </p:sp>
      <p:sp>
        <p:nvSpPr>
          <p:cNvPr id="49" name="CaixaDeTexto 48"/>
          <p:cNvSpPr txBox="1"/>
          <p:nvPr/>
        </p:nvSpPr>
        <p:spPr>
          <a:xfrm>
            <a:off x="11112136" y="5384534"/>
            <a:ext cx="576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dez</a:t>
            </a:r>
          </a:p>
        </p:txBody>
      </p:sp>
      <p:sp>
        <p:nvSpPr>
          <p:cNvPr id="51" name="Retângulo 50"/>
          <p:cNvSpPr/>
          <p:nvPr/>
        </p:nvSpPr>
        <p:spPr>
          <a:xfrm>
            <a:off x="2775593" y="5619258"/>
            <a:ext cx="384043" cy="21602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2" name="CaixaDeTexto 51"/>
          <p:cNvSpPr txBox="1"/>
          <p:nvPr/>
        </p:nvSpPr>
        <p:spPr>
          <a:xfrm>
            <a:off x="3159638" y="5542604"/>
            <a:ext cx="2068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 Narrow" panose="020B0606020202030204" pitchFamily="34" charset="0"/>
              </a:rPr>
              <a:t>Hidroelétrica</a:t>
            </a:r>
            <a:endParaRPr lang="pt-BR" dirty="0">
              <a:latin typeface="Arial Narrow" panose="020B0606020202030204" pitchFamily="34" charset="0"/>
            </a:endParaRPr>
          </a:p>
        </p:txBody>
      </p:sp>
      <p:sp>
        <p:nvSpPr>
          <p:cNvPr id="53" name="Retângulo 52"/>
          <p:cNvSpPr/>
          <p:nvPr/>
        </p:nvSpPr>
        <p:spPr>
          <a:xfrm>
            <a:off x="5227853" y="5619258"/>
            <a:ext cx="384043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4" name="CaixaDeTexto 53"/>
          <p:cNvSpPr txBox="1"/>
          <p:nvPr/>
        </p:nvSpPr>
        <p:spPr>
          <a:xfrm>
            <a:off x="5611897" y="5542604"/>
            <a:ext cx="1536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 Narrow" panose="020B0606020202030204" pitchFamily="34" charset="0"/>
              </a:rPr>
              <a:t>Térmica</a:t>
            </a:r>
            <a:endParaRPr lang="pt-BR" dirty="0">
              <a:latin typeface="Arial Narrow" panose="020B0606020202030204" pitchFamily="34" charset="0"/>
            </a:endParaRPr>
          </a:p>
        </p:txBody>
      </p:sp>
      <p:sp>
        <p:nvSpPr>
          <p:cNvPr id="55" name="Retângulo 54"/>
          <p:cNvSpPr/>
          <p:nvPr/>
        </p:nvSpPr>
        <p:spPr>
          <a:xfrm>
            <a:off x="7055509" y="5619262"/>
            <a:ext cx="384043" cy="21602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6" name="CaixaDeTexto 55"/>
          <p:cNvSpPr txBox="1"/>
          <p:nvPr/>
        </p:nvSpPr>
        <p:spPr>
          <a:xfrm>
            <a:off x="7439549" y="5542608"/>
            <a:ext cx="1536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 Narrow" panose="020B0606020202030204" pitchFamily="34" charset="0"/>
              </a:rPr>
              <a:t>Eólica</a:t>
            </a:r>
            <a:endParaRPr lang="pt-BR" dirty="0">
              <a:latin typeface="Arial Narrow" panose="020B0606020202030204" pitchFamily="34" charset="0"/>
            </a:endParaRPr>
          </a:p>
        </p:txBody>
      </p:sp>
      <p:sp>
        <p:nvSpPr>
          <p:cNvPr id="57" name="Retângulo 56"/>
          <p:cNvSpPr/>
          <p:nvPr/>
        </p:nvSpPr>
        <p:spPr>
          <a:xfrm>
            <a:off x="8873661" y="5619254"/>
            <a:ext cx="384043" cy="21602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8" name="CaixaDeTexto 57"/>
          <p:cNvSpPr txBox="1"/>
          <p:nvPr/>
        </p:nvSpPr>
        <p:spPr>
          <a:xfrm>
            <a:off x="9257704" y="5542600"/>
            <a:ext cx="3060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 Narrow" panose="020B0606020202030204" pitchFamily="34" charset="0"/>
              </a:rPr>
              <a:t>Importação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smtClean="0">
                <a:latin typeface="Arial Narrow" panose="020B0606020202030204" pitchFamily="34" charset="0"/>
              </a:rPr>
              <a:t>N/SE</a:t>
            </a:r>
            <a:endParaRPr lang="pt-BR" dirty="0">
              <a:latin typeface="Arial Narrow" panose="020B0606020202030204" pitchFamily="34" charset="0"/>
            </a:endParaRPr>
          </a:p>
        </p:txBody>
      </p:sp>
      <p:sp>
        <p:nvSpPr>
          <p:cNvPr id="59" name="CaixaDeTexto 58"/>
          <p:cNvSpPr txBox="1"/>
          <p:nvPr/>
        </p:nvSpPr>
        <p:spPr>
          <a:xfrm>
            <a:off x="1565368" y="6008920"/>
            <a:ext cx="278430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 Narrow" panose="020B0606020202030204" pitchFamily="34" charset="0"/>
              </a:rPr>
              <a:t>Fonte: elaboração própria com dados do ONS</a:t>
            </a:r>
            <a:endParaRPr lang="pt-BR" sz="800" dirty="0">
              <a:latin typeface="Arial Narrow" panose="020B0606020202030204" pitchFamily="34" charset="0"/>
            </a:endParaRPr>
          </a:p>
        </p:txBody>
      </p:sp>
      <p:sp>
        <p:nvSpPr>
          <p:cNvPr id="61" name="CaixaDeTexto 60"/>
          <p:cNvSpPr txBox="1"/>
          <p:nvPr/>
        </p:nvSpPr>
        <p:spPr>
          <a:xfrm>
            <a:off x="2458865" y="1285561"/>
            <a:ext cx="7296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rial Narrow" panose="020B0606020202030204" pitchFamily="34" charset="0"/>
              </a:rPr>
              <a:t>Atendimento da carga do Nordeste</a:t>
            </a:r>
            <a:endParaRPr lang="pt-BR" sz="2800" b="1" dirty="0">
              <a:solidFill>
                <a:schemeClr val="tx2">
                  <a:lumMod val="40000"/>
                  <a:lumOff val="6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680" y="297180"/>
            <a:ext cx="9151024" cy="819568"/>
          </a:xfrm>
        </p:spPr>
        <p:txBody>
          <a:bodyPr/>
          <a:lstStyle/>
          <a:p>
            <a:r>
              <a:rPr lang="pt-BR" dirty="0" smtClean="0"/>
              <a:t>O SETOR ELÉTRICO PASSA POR UMA TRANSFORMAÇÃO?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7307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561473"/>
            <a:ext cx="10032619" cy="1009759"/>
          </a:xfrm>
        </p:spPr>
        <p:txBody>
          <a:bodyPr/>
          <a:lstStyle/>
          <a:p>
            <a:r>
              <a:rPr lang="pt-BR" dirty="0" smtClean="0"/>
              <a:t>CP MME 42/2017 - Preço Horário</a:t>
            </a:r>
            <a:br>
              <a:rPr lang="pt-BR" dirty="0" smtClean="0"/>
            </a:br>
            <a:r>
              <a:rPr lang="pt-BR" dirty="0" smtClean="0"/>
              <a:t>Resultados Esperados</a:t>
            </a:r>
            <a:endParaRPr lang="en-US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911427" y="2019404"/>
            <a:ext cx="10965873" cy="2909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M</a:t>
            </a:r>
            <a:r>
              <a:rPr lang="pt-BR" dirty="0" smtClean="0"/>
              <a:t>aior </a:t>
            </a:r>
            <a:r>
              <a:rPr lang="pt-BR" dirty="0"/>
              <a:t>aproximação do preço à realidade </a:t>
            </a:r>
            <a:r>
              <a:rPr lang="pt-BR" dirty="0" smtClean="0"/>
              <a:t>operativa</a:t>
            </a:r>
          </a:p>
          <a:p>
            <a:r>
              <a:rPr lang="pt-BR" dirty="0" smtClean="0"/>
              <a:t>Correta precificação</a:t>
            </a:r>
            <a:r>
              <a:rPr lang="pt-BR" dirty="0"/>
              <a:t> </a:t>
            </a:r>
            <a:r>
              <a:rPr lang="pt-BR" dirty="0" smtClean="0"/>
              <a:t>das fontes </a:t>
            </a:r>
            <a:r>
              <a:rPr lang="pt-BR" dirty="0"/>
              <a:t>que apresentam variabilidade de produção </a:t>
            </a:r>
            <a:r>
              <a:rPr lang="pt-BR" dirty="0" err="1" smtClean="0"/>
              <a:t>intradiária</a:t>
            </a:r>
            <a:endParaRPr lang="pt-BR" dirty="0" smtClean="0"/>
          </a:p>
          <a:p>
            <a:r>
              <a:rPr lang="pt-BR" dirty="0" smtClean="0"/>
              <a:t>Viabilização de </a:t>
            </a:r>
            <a:r>
              <a:rPr lang="pt-BR" dirty="0"/>
              <a:t>novos produtos, negócios e serviços 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019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Pontos para Reflexão</a:t>
            </a:r>
            <a:endParaRPr lang="en-US" dirty="0"/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911427" y="1502833"/>
            <a:ext cx="10965873" cy="401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Implementação dos modelos computacionais</a:t>
            </a:r>
          </a:p>
          <a:p>
            <a:pPr lvl="1"/>
            <a:r>
              <a:rPr lang="pt-BR" dirty="0" smtClean="0"/>
              <a:t>Unit </a:t>
            </a:r>
            <a:r>
              <a:rPr lang="pt-BR" dirty="0" err="1" smtClean="0"/>
              <a:t>Commitment</a:t>
            </a:r>
            <a:endParaRPr lang="pt-BR" dirty="0" smtClean="0"/>
          </a:p>
          <a:p>
            <a:pPr lvl="1"/>
            <a:r>
              <a:rPr lang="pt-BR" dirty="0" smtClean="0"/>
              <a:t>Convergência CMO </a:t>
            </a:r>
            <a:r>
              <a:rPr lang="pt-BR" dirty="0" err="1" smtClean="0"/>
              <a:t>x</a:t>
            </a:r>
            <a:r>
              <a:rPr lang="pt-BR" dirty="0" smtClean="0"/>
              <a:t> PLD</a:t>
            </a:r>
          </a:p>
          <a:p>
            <a:pPr lvl="1"/>
            <a:r>
              <a:rPr lang="pt-BR" dirty="0" smtClean="0"/>
              <a:t>Preço Máximo</a:t>
            </a:r>
          </a:p>
          <a:p>
            <a:r>
              <a:rPr lang="pt-BR" dirty="0" smtClean="0"/>
              <a:t> Adaptação dos sistemas e procedimentos comerciais e operativos 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5129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7459" y="157452"/>
            <a:ext cx="7696200" cy="705852"/>
          </a:xfrm>
        </p:spPr>
        <p:txBody>
          <a:bodyPr/>
          <a:lstStyle/>
          <a:p>
            <a:r>
              <a:rPr lang="pt-BR" dirty="0"/>
              <a:t>Aprimoramentos na formação de preço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1"/>
          </p:nvPr>
        </p:nvSpPr>
        <p:spPr>
          <a:xfrm>
            <a:off x="3" y="803844"/>
            <a:ext cx="9742311" cy="423942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dirty="0"/>
              <a:t>Atividades metodológicas sob competência da ANEEL:</a:t>
            </a:r>
          </a:p>
          <a:p>
            <a:pPr lvl="1" indent="0">
              <a:buClr>
                <a:srgbClr val="9A9A00"/>
              </a:buClr>
              <a:buNone/>
            </a:pPr>
            <a:endParaRPr lang="pt-BR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lvl="1" indent="0">
              <a:buClr>
                <a:srgbClr val="9A9A00"/>
              </a:buClr>
              <a:buNone/>
            </a:pPr>
            <a:endParaRPr lang="pt-BR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036AC2EB-8059-4386-AF58-8BC4A14720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711" t="16392" r="12369" b="12723"/>
          <a:stretch/>
        </p:blipFill>
        <p:spPr>
          <a:xfrm>
            <a:off x="307459" y="1168326"/>
            <a:ext cx="5709520" cy="522770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7459" y="1411111"/>
            <a:ext cx="5709521" cy="666046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625531C9-FB42-4A40-9659-AD418C7BD8E7}"/>
              </a:ext>
            </a:extLst>
          </p:cNvPr>
          <p:cNvSpPr/>
          <p:nvPr/>
        </p:nvSpPr>
        <p:spPr>
          <a:xfrm>
            <a:off x="307459" y="5768622"/>
            <a:ext cx="5709520" cy="627408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have Direita 7">
            <a:extLst>
              <a:ext uri="{FF2B5EF4-FFF2-40B4-BE49-F238E27FC236}">
                <a16:creationId xmlns="" xmlns:a16="http://schemas.microsoft.com/office/drawing/2014/main" id="{10525904-1380-498D-8B5C-E4B5B5D1C118}"/>
              </a:ext>
            </a:extLst>
          </p:cNvPr>
          <p:cNvSpPr/>
          <p:nvPr/>
        </p:nvSpPr>
        <p:spPr>
          <a:xfrm>
            <a:off x="6165256" y="1815126"/>
            <a:ext cx="537381" cy="4267200"/>
          </a:xfrm>
          <a:prstGeom prst="rightBrace">
            <a:avLst>
              <a:gd name="adj1" fmla="val 8333"/>
              <a:gd name="adj2" fmla="val 5057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spaço Reservado para Texto 2">
            <a:extLst>
              <a:ext uri="{FF2B5EF4-FFF2-40B4-BE49-F238E27FC236}">
                <a16:creationId xmlns="" xmlns:a16="http://schemas.microsoft.com/office/drawing/2014/main" id="{00078F73-3370-4864-8462-5120DC5EC81F}"/>
              </a:ext>
            </a:extLst>
          </p:cNvPr>
          <p:cNvSpPr txBox="1">
            <a:spLocks/>
          </p:cNvSpPr>
          <p:nvPr/>
        </p:nvSpPr>
        <p:spPr>
          <a:xfrm>
            <a:off x="7020250" y="3315841"/>
            <a:ext cx="4720137" cy="126577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rgbClr val="00809E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sz="2400" dirty="0"/>
              <a:t>Consulta Pública nº 14/2017</a:t>
            </a:r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sz="1800" dirty="0"/>
              <a:t>Foco Principal: </a:t>
            </a:r>
            <a:r>
              <a:rPr lang="pt-BR" sz="1800" dirty="0" err="1"/>
              <a:t>UHEs</a:t>
            </a:r>
            <a:r>
              <a:rPr lang="pt-BR" sz="1800" dirty="0"/>
              <a:t> rio Madeira</a:t>
            </a:r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sz="1800" dirty="0"/>
              <a:t>Encerramento: 01/11/2017</a:t>
            </a:r>
          </a:p>
          <a:p>
            <a:pPr lvl="1" indent="0">
              <a:buClr>
                <a:srgbClr val="9A9A00"/>
              </a:buClr>
              <a:buFont typeface="Arial" panose="020B0604020202020204" pitchFamily="34" charset="0"/>
              <a:buNone/>
            </a:pPr>
            <a:endParaRPr lang="pt-BR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lvl="1" indent="0">
              <a:buClr>
                <a:srgbClr val="9A9A00"/>
              </a:buClr>
              <a:buNone/>
            </a:pPr>
            <a:endParaRPr lang="pt-BR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lvl="1" indent="0">
              <a:buClr>
                <a:srgbClr val="9A9A00"/>
              </a:buClr>
              <a:buFont typeface="Arial" panose="020B0604020202020204" pitchFamily="34" charset="0"/>
              <a:buNone/>
            </a:pPr>
            <a:endParaRPr lang="pt-BR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7901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7459" y="282010"/>
            <a:ext cx="7696200" cy="705852"/>
          </a:xfrm>
        </p:spPr>
        <p:txBody>
          <a:bodyPr/>
          <a:lstStyle/>
          <a:p>
            <a:r>
              <a:rPr lang="pt-BR" dirty="0"/>
              <a:t>Aprimoramentos na formação de preço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1"/>
          </p:nvPr>
        </p:nvSpPr>
        <p:spPr>
          <a:xfrm>
            <a:off x="102871" y="1015604"/>
            <a:ext cx="11527832" cy="565758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sz="2600" dirty="0"/>
              <a:t>Atividades recentemente concluídas ou em vias de conclusão:</a:t>
            </a:r>
          </a:p>
          <a:p>
            <a:pPr lvl="1" indent="0">
              <a:buClr>
                <a:srgbClr val="9A9A00"/>
              </a:buClr>
              <a:buNone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lvl="1" indent="0">
              <a:buClr>
                <a:srgbClr val="9A9A00"/>
              </a:buClr>
              <a:buNone/>
            </a:pPr>
            <a:endParaRPr lang="pt-BR" sz="2600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="" xmlns:a16="http://schemas.microsoft.com/office/drawing/2014/main" id="{9B870447-2D82-4214-9684-A2A41A47E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05248"/>
              </p:ext>
            </p:extLst>
          </p:nvPr>
        </p:nvGraphicFramePr>
        <p:xfrm>
          <a:off x="503203" y="1725070"/>
          <a:ext cx="10389590" cy="3496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4719">
                  <a:extLst>
                    <a:ext uri="{9D8B030D-6E8A-4147-A177-3AD203B41FA5}">
                      <a16:colId xmlns="" xmlns:a16="http://schemas.microsoft.com/office/drawing/2014/main" val="3639174746"/>
                    </a:ext>
                  </a:extLst>
                </a:gridCol>
                <a:gridCol w="4674871">
                  <a:extLst>
                    <a:ext uri="{9D8B030D-6E8A-4147-A177-3AD203B41FA5}">
                      <a16:colId xmlns="" xmlns:a16="http://schemas.microsoft.com/office/drawing/2014/main" val="674335609"/>
                    </a:ext>
                  </a:extLst>
                </a:gridCol>
              </a:tblGrid>
              <a:tr h="85568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Atividade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Agenda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8920207"/>
                  </a:ext>
                </a:extLst>
              </a:tr>
              <a:tr h="929824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Revisão da REN nº 568/203 (republicação do PLD)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AP nº 25/2017, encerrada 03/07/2017</a:t>
                      </a:r>
                    </a:p>
                    <a:p>
                      <a:pPr algn="ctr"/>
                      <a:r>
                        <a:rPr lang="pt-BR" dirty="0"/>
                        <a:t>Deliberação Diretoria: dez/2017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0844937"/>
                  </a:ext>
                </a:extLst>
              </a:tr>
              <a:tr h="85568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Programa Piloto de resposta da demanda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Concluído: REN nº 792, de 28/11/2017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48220301"/>
                  </a:ext>
                </a:extLst>
              </a:tr>
              <a:tr h="85568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Inserção da reserva de potência operativa no PMO/PLD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Concluído: CP nº 07/2016 e NT nº 74/2017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28894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5034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7459" y="282010"/>
            <a:ext cx="7696200" cy="705852"/>
          </a:xfrm>
        </p:spPr>
        <p:txBody>
          <a:bodyPr/>
          <a:lstStyle/>
          <a:p>
            <a:r>
              <a:rPr lang="pt-BR" dirty="0"/>
              <a:t>Aprimoramentos na formação de preço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1"/>
          </p:nvPr>
        </p:nvSpPr>
        <p:spPr>
          <a:xfrm>
            <a:off x="80011" y="986196"/>
            <a:ext cx="11527832" cy="565758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sz="2600" dirty="0"/>
              <a:t>Atividades da Agenda Regulatória 2018-2019</a:t>
            </a:r>
          </a:p>
          <a:p>
            <a:pPr lvl="1" indent="0">
              <a:buClr>
                <a:srgbClr val="9A9A00"/>
              </a:buClr>
              <a:buNone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lvl="1" indent="0">
              <a:buClr>
                <a:srgbClr val="9A9A00"/>
              </a:buClr>
              <a:buNone/>
            </a:pPr>
            <a:endParaRPr lang="pt-BR" sz="2600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="" xmlns:a16="http://schemas.microsoft.com/office/drawing/2014/main" id="{9B870447-2D82-4214-9684-A2A41A47E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817710"/>
              </p:ext>
            </p:extLst>
          </p:nvPr>
        </p:nvGraphicFramePr>
        <p:xfrm>
          <a:off x="468914" y="1609107"/>
          <a:ext cx="10389590" cy="4479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4719">
                  <a:extLst>
                    <a:ext uri="{9D8B030D-6E8A-4147-A177-3AD203B41FA5}">
                      <a16:colId xmlns="" xmlns:a16="http://schemas.microsoft.com/office/drawing/2014/main" val="3639174746"/>
                    </a:ext>
                  </a:extLst>
                </a:gridCol>
                <a:gridCol w="4674871">
                  <a:extLst>
                    <a:ext uri="{9D8B030D-6E8A-4147-A177-3AD203B41FA5}">
                      <a16:colId xmlns="" xmlns:a16="http://schemas.microsoft.com/office/drawing/2014/main" val="674335609"/>
                    </a:ext>
                  </a:extLst>
                </a:gridCol>
              </a:tblGrid>
              <a:tr h="793582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Atividade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Agenda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8920207"/>
                  </a:ext>
                </a:extLst>
              </a:tr>
              <a:tr h="54442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Governança dos dados do PMO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sem 2018: AP e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0844937"/>
                  </a:ext>
                </a:extLst>
              </a:tr>
              <a:tr h="62469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Metodologia de aprovação de </a:t>
                      </a:r>
                      <a:r>
                        <a:rPr lang="pt-BR" dirty="0" err="1"/>
                        <a:t>CVUs</a:t>
                      </a:r>
                      <a:r>
                        <a:rPr lang="pt-BR" dirty="0"/>
                        <a:t> para </a:t>
                      </a:r>
                      <a:r>
                        <a:rPr lang="pt-BR" dirty="0" err="1"/>
                        <a:t>UTEs</a:t>
                      </a:r>
                      <a:r>
                        <a:rPr lang="pt-BR" dirty="0"/>
                        <a:t> sem CCEAR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sem 2019: AP e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48220301"/>
                  </a:ext>
                </a:extLst>
              </a:tr>
              <a:tr h="892418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Revisão dos critérios de indisponibilidade e de inflexibilidade de </a:t>
                      </a:r>
                      <a:r>
                        <a:rPr lang="pt-BR" dirty="0" err="1"/>
                        <a:t>UTEs</a:t>
                      </a:r>
                      <a:endParaRPr lang="pt-B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2º sem 2018: CP</a:t>
                      </a:r>
                    </a:p>
                    <a:p>
                      <a:pPr algn="ctr"/>
                      <a:r>
                        <a:rPr lang="pt-BR" dirty="0"/>
                        <a:t>1º sem 2019: AP</a:t>
                      </a:r>
                    </a:p>
                    <a:p>
                      <a:pPr algn="ctr"/>
                      <a:r>
                        <a:rPr lang="pt-BR" dirty="0"/>
                        <a:t>2º sem 2019: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28894992"/>
                  </a:ext>
                </a:extLst>
              </a:tr>
              <a:tr h="793582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CVU diferenciado para serviço </a:t>
                      </a:r>
                      <a:r>
                        <a:rPr lang="pt-BR" dirty="0" err="1"/>
                        <a:t>ancilar</a:t>
                      </a:r>
                      <a:r>
                        <a:rPr lang="pt-BR" dirty="0"/>
                        <a:t> por necessidade do SIN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AP nº 71/2017</a:t>
                      </a:r>
                    </a:p>
                    <a:p>
                      <a:pPr algn="ctr"/>
                      <a:r>
                        <a:rPr lang="pt-BR" dirty="0"/>
                        <a:t>1º sem 2018: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7903061"/>
                  </a:ext>
                </a:extLst>
              </a:tr>
              <a:tr h="793582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Revisão REN nº 402/2001 (fronteiras do </a:t>
                      </a:r>
                      <a:r>
                        <a:rPr lang="pt-BR" dirty="0" err="1"/>
                        <a:t>submercados</a:t>
                      </a:r>
                      <a:r>
                        <a:rPr lang="pt-BR" dirty="0"/>
                        <a:t>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1º sem 2019: CP</a:t>
                      </a:r>
                    </a:p>
                    <a:p>
                      <a:pPr algn="ctr"/>
                      <a:r>
                        <a:rPr lang="pt-BR" dirty="0"/>
                        <a:t>2º sem 2019: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71502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3723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7459" y="282010"/>
            <a:ext cx="7696200" cy="705852"/>
          </a:xfrm>
        </p:spPr>
        <p:txBody>
          <a:bodyPr/>
          <a:lstStyle/>
          <a:p>
            <a:r>
              <a:rPr lang="pt-BR" dirty="0"/>
              <a:t>Aprimoramentos na formação de preço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1"/>
          </p:nvPr>
        </p:nvSpPr>
        <p:spPr>
          <a:xfrm>
            <a:off x="80011" y="986196"/>
            <a:ext cx="11527832" cy="565758"/>
          </a:xfrm>
        </p:spPr>
        <p:txBody>
          <a:bodyPr>
            <a:normAutofit/>
          </a:bodyPr>
          <a:lstStyle/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r>
              <a:rPr lang="pt-BR" sz="2600" dirty="0"/>
              <a:t>Atividades da Agenda Regulatória 2018-2019</a:t>
            </a:r>
          </a:p>
          <a:p>
            <a:pPr lvl="1" indent="0">
              <a:buClr>
                <a:srgbClr val="9A9A00"/>
              </a:buClr>
              <a:buNone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143000" lvl="1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lvl="1" indent="0">
              <a:buClr>
                <a:srgbClr val="9A9A00"/>
              </a:buClr>
              <a:buNone/>
            </a:pPr>
            <a:endParaRPr lang="pt-BR" sz="2600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1600200" lvl="2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  <a:p>
            <a:pPr marL="457200" indent="-457200">
              <a:buClr>
                <a:srgbClr val="9A9A00"/>
              </a:buClr>
              <a:buFont typeface="Wingdings" panose="05000000000000000000" pitchFamily="2" charset="2"/>
              <a:buChar char="v"/>
            </a:pPr>
            <a:endParaRPr lang="pt-BR" sz="2600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="" xmlns:a16="http://schemas.microsoft.com/office/drawing/2014/main" id="{9B870447-2D82-4214-9684-A2A41A47E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319533"/>
              </p:ext>
            </p:extLst>
          </p:nvPr>
        </p:nvGraphicFramePr>
        <p:xfrm>
          <a:off x="649134" y="1692048"/>
          <a:ext cx="10389590" cy="4115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4719">
                  <a:extLst>
                    <a:ext uri="{9D8B030D-6E8A-4147-A177-3AD203B41FA5}">
                      <a16:colId xmlns="" xmlns:a16="http://schemas.microsoft.com/office/drawing/2014/main" val="3639174746"/>
                    </a:ext>
                  </a:extLst>
                </a:gridCol>
                <a:gridCol w="4674871">
                  <a:extLst>
                    <a:ext uri="{9D8B030D-6E8A-4147-A177-3AD203B41FA5}">
                      <a16:colId xmlns="" xmlns:a16="http://schemas.microsoft.com/office/drawing/2014/main" val="674335609"/>
                    </a:ext>
                  </a:extLst>
                </a:gridCol>
              </a:tblGrid>
              <a:tr h="793582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Atividade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Agenda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48920207"/>
                  </a:ext>
                </a:extLst>
              </a:tr>
              <a:tr h="817640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Análise do projeto piloto sobre resposta da demanda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2º sem 2019</a:t>
                      </a:r>
                      <a:r>
                        <a:rPr lang="pt-BR"/>
                        <a:t>: CP</a:t>
                      </a:r>
                      <a:endParaRPr lang="pt-B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0844937"/>
                  </a:ext>
                </a:extLst>
              </a:tr>
              <a:tr h="81790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Adequação regulatórias decorrentes do despacho das usinas e do PLD em base horária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sem 2018: CP</a:t>
                      </a:r>
                    </a:p>
                    <a:p>
                      <a:pPr algn="ctr"/>
                      <a:r>
                        <a:rPr lang="pt-BR" dirty="0"/>
                        <a:t>2º sem 2018: AP e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48220301"/>
                  </a:ext>
                </a:extLst>
              </a:tr>
              <a:tr h="892418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Atualização das versões dos programas computacionais utilizados no PMO/PLD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/>
                        <a:t>2º sem 2018: CP e Despacho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28894992"/>
                  </a:ext>
                </a:extLst>
              </a:tr>
              <a:tr h="793582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Reavaliação dos limites mínimo e máximo para o PLD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1º sem 2018: AP</a:t>
                      </a:r>
                    </a:p>
                    <a:p>
                      <a:pPr algn="ctr"/>
                      <a:r>
                        <a:rPr lang="pt-BR" dirty="0"/>
                        <a:t>2º sem 2018: REN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7903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0039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2795367" y="3701932"/>
            <a:ext cx="564116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hlinkClick r:id="rId2"/>
              </a:rPr>
              <a:t>www.aneel.gov.br</a:t>
            </a:r>
            <a:endParaRPr lang="pt-BR" sz="2000" dirty="0" smtClean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  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  <a:hlinkClick r:id="rId3"/>
              </a:rPr>
              <a:t>www.facebook.com/aneelgovbr</a:t>
            </a:r>
            <a:r>
              <a:rPr lang="pt-BR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 </a:t>
            </a:r>
            <a:endParaRPr lang="pt-BR" sz="2000" dirty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  <a:p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  <a:p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Telefone </a:t>
            </a:r>
            <a:r>
              <a:rPr lang="pt-BR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Geral: 0 XX 61 2192 8600</a:t>
            </a:r>
          </a:p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SGAN </a:t>
            </a:r>
            <a:r>
              <a:rPr lang="pt-BR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603 Módulos I e J - Brasília DF</a:t>
            </a:r>
          </a:p>
          <a:p>
            <a:pPr algn="ctr"/>
            <a:r>
              <a:rPr lang="pt-BR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CEP: </a:t>
            </a:r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rebuchet MS" panose="020B0603020202020204" pitchFamily="34" charset="0"/>
              </a:rPr>
              <a:t>70830-110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  <a:latin typeface="Trebuchet MS" panose="020B060302020202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274" y="2001615"/>
            <a:ext cx="3203273" cy="633453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5151" y="1700808"/>
            <a:ext cx="3773244" cy="136815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4601" y="2040732"/>
            <a:ext cx="3570387" cy="559433"/>
          </a:xfrm>
          <a:prstGeom prst="rect">
            <a:avLst/>
          </a:prstGeom>
        </p:spPr>
      </p:pic>
      <p:cxnSp>
        <p:nvCxnSpPr>
          <p:cNvPr id="14" name="Conector reto 13"/>
          <p:cNvCxnSpPr/>
          <p:nvPr/>
        </p:nvCxnSpPr>
        <p:spPr>
          <a:xfrm flipH="1">
            <a:off x="5456570" y="1997879"/>
            <a:ext cx="1" cy="69061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Imagem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7648" y="4149080"/>
            <a:ext cx="288032" cy="216024"/>
          </a:xfrm>
          <a:prstGeom prst="rect">
            <a:avLst/>
          </a:prstGeom>
        </p:spPr>
      </p:pic>
      <p:sp>
        <p:nvSpPr>
          <p:cNvPr id="15" name="Retângulo 14"/>
          <p:cNvSpPr/>
          <p:nvPr/>
        </p:nvSpPr>
        <p:spPr>
          <a:xfrm>
            <a:off x="116" y="6021281"/>
            <a:ext cx="12191645" cy="72011"/>
          </a:xfrm>
          <a:prstGeom prst="rect">
            <a:avLst/>
          </a:prstGeom>
          <a:gradFill flip="none" rotWithShape="1">
            <a:gsLst>
              <a:gs pos="0">
                <a:schemeClr val="dk2">
                  <a:shade val="30000"/>
                  <a:satMod val="115000"/>
                </a:schemeClr>
              </a:gs>
              <a:gs pos="50000">
                <a:schemeClr val="dk2">
                  <a:shade val="67500"/>
                  <a:satMod val="115000"/>
                </a:schemeClr>
              </a:gs>
              <a:gs pos="100000">
                <a:schemeClr val="dk2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Retângulo 15"/>
          <p:cNvSpPr/>
          <p:nvPr/>
        </p:nvSpPr>
        <p:spPr>
          <a:xfrm>
            <a:off x="-48683" y="6021289"/>
            <a:ext cx="12191645" cy="72011"/>
          </a:xfrm>
          <a:prstGeom prst="rect">
            <a:avLst/>
          </a:prstGeom>
          <a:gradFill flip="none" rotWithShape="1">
            <a:gsLst>
              <a:gs pos="0">
                <a:schemeClr val="dk2">
                  <a:shade val="30000"/>
                  <a:satMod val="115000"/>
                </a:schemeClr>
              </a:gs>
              <a:gs pos="50000">
                <a:schemeClr val="dk2">
                  <a:shade val="67500"/>
                  <a:satMod val="115000"/>
                </a:schemeClr>
              </a:gs>
              <a:gs pos="100000">
                <a:schemeClr val="dk2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373034" y="2974474"/>
            <a:ext cx="2188633" cy="519614"/>
          </a:xfrm>
        </p:spPr>
        <p:txBody>
          <a:bodyPr/>
          <a:lstStyle/>
          <a:p>
            <a:r>
              <a:rPr lang="pt-BR" dirty="0" smtClean="0"/>
              <a:t>Obrigado!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644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139 2.22222E-6 L 1.38889E-6 2.22222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92137E-6 L 3.05556E-6 -0.7079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5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 animBg="1"/>
    </p:bldLst>
  </p:timing>
</p:sld>
</file>

<file path=ppt/theme/theme1.xml><?xml version="1.0" encoding="utf-8"?>
<a:theme xmlns:a="http://schemas.openxmlformats.org/drawingml/2006/main" name="Tema1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ersonalizada 3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ema1" id="{5C2E6C2E-653E-4EB6-B0C1-0D74EA24A251}" vid="{845D17D3-6D73-46A2-835B-DDB2793CA1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3800</TotalTime>
  <Words>491</Words>
  <Application>Microsoft Macintosh PowerPoint</Application>
  <PresentationFormat>Custom</PresentationFormat>
  <Paragraphs>139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Tema1</vt:lpstr>
      <vt:lpstr>Preços Horários em Mercado de Energia – Visão Regulatória</vt:lpstr>
      <vt:lpstr>O SETOR ELÉTRICO PASSA POR UMA TRANSFORMAÇÃO?</vt:lpstr>
      <vt:lpstr>O SETOR ELÉTRICO PASSA POR UMA TRANSFORMAÇÃO?</vt:lpstr>
      <vt:lpstr>CP MME 42/2017 - Preço Horário Resultados Esperados</vt:lpstr>
      <vt:lpstr>Pontos para Reflexão</vt:lpstr>
      <vt:lpstr>Aprimoramentos na formação de preço</vt:lpstr>
      <vt:lpstr>Aprimoramentos na formação de preço</vt:lpstr>
      <vt:lpstr>Aprimoramentos na formação de preço</vt:lpstr>
      <vt:lpstr>Aprimoramentos na formação de preço</vt:lpstr>
      <vt:lpstr>Obrigado!</vt:lpstr>
    </vt:vector>
  </TitlesOfParts>
  <Company>ANEEL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Alan dos Santos Santana (PDTI)</dc:creator>
  <cp:lastModifiedBy>Christiano</cp:lastModifiedBy>
  <cp:revision>253</cp:revision>
  <dcterms:created xsi:type="dcterms:W3CDTF">2017-02-10T11:17:19Z</dcterms:created>
  <dcterms:modified xsi:type="dcterms:W3CDTF">2017-12-13T14:06:49Z</dcterms:modified>
</cp:coreProperties>
</file>