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59"/>
  </p:notesMasterIdLst>
  <p:sldIdLst>
    <p:sldId id="257" r:id="rId2"/>
    <p:sldId id="469" r:id="rId3"/>
    <p:sldId id="722" r:id="rId4"/>
    <p:sldId id="683" r:id="rId5"/>
    <p:sldId id="648" r:id="rId6"/>
    <p:sldId id="649" r:id="rId7"/>
    <p:sldId id="650" r:id="rId8"/>
    <p:sldId id="711" r:id="rId9"/>
    <p:sldId id="651" r:id="rId10"/>
    <p:sldId id="713" r:id="rId11"/>
    <p:sldId id="712" r:id="rId12"/>
    <p:sldId id="653" r:id="rId13"/>
    <p:sldId id="640" r:id="rId14"/>
    <p:sldId id="656" r:id="rId15"/>
    <p:sldId id="657" r:id="rId16"/>
    <p:sldId id="695" r:id="rId17"/>
    <p:sldId id="728" r:id="rId18"/>
    <p:sldId id="723" r:id="rId19"/>
    <p:sldId id="591" r:id="rId20"/>
    <p:sldId id="596" r:id="rId21"/>
    <p:sldId id="595" r:id="rId22"/>
    <p:sldId id="664" r:id="rId23"/>
    <p:sldId id="685" r:id="rId24"/>
    <p:sldId id="688" r:id="rId25"/>
    <p:sldId id="689" r:id="rId26"/>
    <p:sldId id="724" r:id="rId27"/>
    <p:sldId id="613" r:id="rId28"/>
    <p:sldId id="621" r:id="rId29"/>
    <p:sldId id="666" r:id="rId30"/>
    <p:sldId id="725" r:id="rId31"/>
    <p:sldId id="633" r:id="rId32"/>
    <p:sldId id="642" r:id="rId33"/>
    <p:sldId id="667" r:id="rId34"/>
    <p:sldId id="726" r:id="rId35"/>
    <p:sldId id="681" r:id="rId36"/>
    <p:sldId id="714" r:id="rId37"/>
    <p:sldId id="715" r:id="rId38"/>
    <p:sldId id="704" r:id="rId39"/>
    <p:sldId id="727" r:id="rId40"/>
    <p:sldId id="717" r:id="rId41"/>
    <p:sldId id="684" r:id="rId42"/>
    <p:sldId id="701" r:id="rId43"/>
    <p:sldId id="702" r:id="rId44"/>
    <p:sldId id="718" r:id="rId45"/>
    <p:sldId id="709" r:id="rId46"/>
    <p:sldId id="703" r:id="rId47"/>
    <p:sldId id="721" r:id="rId48"/>
    <p:sldId id="730" r:id="rId49"/>
    <p:sldId id="731" r:id="rId50"/>
    <p:sldId id="716" r:id="rId51"/>
    <p:sldId id="673" r:id="rId52"/>
    <p:sldId id="705" r:id="rId53"/>
    <p:sldId id="707" r:id="rId54"/>
    <p:sldId id="678" r:id="rId55"/>
    <p:sldId id="710" r:id="rId56"/>
    <p:sldId id="680" r:id="rId57"/>
    <p:sldId id="431" r:id="rId58"/>
  </p:sldIdLst>
  <p:sldSz cx="9144000" cy="6858000" type="screen4x3"/>
  <p:notesSz cx="6797675" cy="9874250"/>
  <p:custDataLst>
    <p:tags r:id="rId60"/>
  </p:custDataLst>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10" userDrawn="1">
          <p15:clr>
            <a:srgbClr val="A4A3A4"/>
          </p15:clr>
        </p15:guide>
        <p15:guide id="2" pos="214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66"/>
    <a:srgbClr val="FEC802"/>
    <a:srgbClr val="FFCC00"/>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15" autoAdjust="0"/>
    <p:restoredTop sz="94356" autoAdjust="0"/>
  </p:normalViewPr>
  <p:slideViewPr>
    <p:cSldViewPr>
      <p:cViewPr varScale="1">
        <p:scale>
          <a:sx n="93" d="100"/>
          <a:sy n="93" d="100"/>
        </p:scale>
        <p:origin x="300"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90" d="100"/>
        <a:sy n="90" d="100"/>
      </p:scale>
      <p:origin x="0" y="0"/>
    </p:cViewPr>
  </p:sorterViewPr>
  <p:notesViewPr>
    <p:cSldViewPr>
      <p:cViewPr varScale="1">
        <p:scale>
          <a:sx n="55" d="100"/>
          <a:sy n="55" d="100"/>
        </p:scale>
        <p:origin x="-2610" y="-96"/>
      </p:cViewPr>
      <p:guideLst>
        <p:guide orient="horz" pos="3110"/>
        <p:guide pos="214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presProps" Target="pres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3" y="1"/>
            <a:ext cx="2945659" cy="493713"/>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idx="1"/>
          </p:nvPr>
        </p:nvSpPr>
        <p:spPr>
          <a:xfrm>
            <a:off x="3850446" y="1"/>
            <a:ext cx="2945659" cy="493713"/>
          </a:xfrm>
          <a:prstGeom prst="rect">
            <a:avLst/>
          </a:prstGeom>
        </p:spPr>
        <p:txBody>
          <a:bodyPr vert="horz" lIns="91440" tIns="45720" rIns="91440" bIns="45720" rtlCol="0"/>
          <a:lstStyle>
            <a:lvl1pPr algn="r">
              <a:defRPr sz="1200"/>
            </a:lvl1pPr>
          </a:lstStyle>
          <a:p>
            <a:fld id="{598F14B3-7BBC-42A5-BD59-FC5671A7D5E5}" type="datetimeFigureOut">
              <a:rPr lang="pt-BR" smtClean="0"/>
              <a:pPr/>
              <a:t>26/09/2013</a:t>
            </a:fld>
            <a:endParaRPr lang="pt-BR"/>
          </a:p>
        </p:txBody>
      </p:sp>
      <p:sp>
        <p:nvSpPr>
          <p:cNvPr id="4" name="Espaço Reservado para Imagem de Slide 3"/>
          <p:cNvSpPr>
            <a:spLocks noGrp="1" noRot="1" noChangeAspect="1"/>
          </p:cNvSpPr>
          <p:nvPr>
            <p:ph type="sldImg" idx="2"/>
          </p:nvPr>
        </p:nvSpPr>
        <p:spPr>
          <a:xfrm>
            <a:off x="930275" y="741363"/>
            <a:ext cx="4937125" cy="3702050"/>
          </a:xfrm>
          <a:prstGeom prst="rect">
            <a:avLst/>
          </a:prstGeom>
          <a:noFill/>
          <a:ln w="12700">
            <a:solidFill>
              <a:prstClr val="black"/>
            </a:solidFill>
          </a:ln>
        </p:spPr>
        <p:txBody>
          <a:bodyPr vert="horz" lIns="91440" tIns="45720" rIns="91440" bIns="45720" rtlCol="0" anchor="ctr"/>
          <a:lstStyle/>
          <a:p>
            <a:endParaRPr lang="pt-BR"/>
          </a:p>
        </p:txBody>
      </p:sp>
      <p:sp>
        <p:nvSpPr>
          <p:cNvPr id="5" name="Espaço Reservado para Anotações 4"/>
          <p:cNvSpPr>
            <a:spLocks noGrp="1"/>
          </p:cNvSpPr>
          <p:nvPr>
            <p:ph type="body" sz="quarter" idx="3"/>
          </p:nvPr>
        </p:nvSpPr>
        <p:spPr>
          <a:xfrm>
            <a:off x="679768" y="4690269"/>
            <a:ext cx="5438140" cy="4443412"/>
          </a:xfrm>
          <a:prstGeom prst="rect">
            <a:avLst/>
          </a:prstGeom>
        </p:spPr>
        <p:txBody>
          <a:bodyPr vert="horz" lIns="91440" tIns="45720" rIns="91440" bIns="45720" rtlCol="0">
            <a:normAutofit/>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6" name="Espaço Reservado para Rodapé 5"/>
          <p:cNvSpPr>
            <a:spLocks noGrp="1"/>
          </p:cNvSpPr>
          <p:nvPr>
            <p:ph type="ftr" sz="quarter" idx="4"/>
          </p:nvPr>
        </p:nvSpPr>
        <p:spPr>
          <a:xfrm>
            <a:off x="3" y="9378823"/>
            <a:ext cx="2945659" cy="493713"/>
          </a:xfrm>
          <a:prstGeom prst="rect">
            <a:avLst/>
          </a:prstGeom>
        </p:spPr>
        <p:txBody>
          <a:bodyPr vert="horz" lIns="91440" tIns="45720" rIns="91440" bIns="45720" rtlCol="0" anchor="b"/>
          <a:lstStyle>
            <a:lvl1pPr algn="l">
              <a:defRPr sz="1200"/>
            </a:lvl1pPr>
          </a:lstStyle>
          <a:p>
            <a:endParaRPr lang="pt-BR"/>
          </a:p>
        </p:txBody>
      </p:sp>
      <p:sp>
        <p:nvSpPr>
          <p:cNvPr id="7" name="Espaço Reservado para Número de Slide 6"/>
          <p:cNvSpPr>
            <a:spLocks noGrp="1"/>
          </p:cNvSpPr>
          <p:nvPr>
            <p:ph type="sldNum" sz="quarter" idx="5"/>
          </p:nvPr>
        </p:nvSpPr>
        <p:spPr>
          <a:xfrm>
            <a:off x="3850446" y="9378823"/>
            <a:ext cx="2945659" cy="493713"/>
          </a:xfrm>
          <a:prstGeom prst="rect">
            <a:avLst/>
          </a:prstGeom>
        </p:spPr>
        <p:txBody>
          <a:bodyPr vert="horz" lIns="91440" tIns="45720" rIns="91440" bIns="45720" rtlCol="0" anchor="b"/>
          <a:lstStyle>
            <a:lvl1pPr algn="r">
              <a:defRPr sz="1200"/>
            </a:lvl1pPr>
          </a:lstStyle>
          <a:p>
            <a:fld id="{AE9A5D90-1405-4B27-9BDD-D505EE6A7185}" type="slidenum">
              <a:rPr lang="pt-BR" smtClean="0"/>
              <a:pPr/>
              <a:t>‹nº›</a:t>
            </a:fld>
            <a:endParaRPr lang="pt-BR"/>
          </a:p>
        </p:txBody>
      </p:sp>
    </p:spTree>
    <p:extLst>
      <p:ext uri="{BB962C8B-B14F-4D97-AF65-F5344CB8AC3E}">
        <p14:creationId xmlns:p14="http://schemas.microsoft.com/office/powerpoint/2010/main" val="1547187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endParaRPr lang="pt-BR" dirty="0"/>
          </a:p>
        </p:txBody>
      </p:sp>
      <p:sp>
        <p:nvSpPr>
          <p:cNvPr id="4" name="Espaço Reservado para Número de Slide 3"/>
          <p:cNvSpPr>
            <a:spLocks noGrp="1"/>
          </p:cNvSpPr>
          <p:nvPr>
            <p:ph type="sldNum" sz="quarter" idx="10"/>
          </p:nvPr>
        </p:nvSpPr>
        <p:spPr/>
        <p:txBody>
          <a:bodyPr/>
          <a:lstStyle/>
          <a:p>
            <a:fld id="{AE9A5D90-1405-4B27-9BDD-D505EE6A7185}" type="slidenum">
              <a:rPr lang="pt-BR" smtClean="0"/>
              <a:pPr/>
              <a:t>1</a:t>
            </a:fld>
            <a:endParaRPr lang="pt-BR"/>
          </a:p>
        </p:txBody>
      </p:sp>
    </p:spTree>
    <p:extLst>
      <p:ext uri="{BB962C8B-B14F-4D97-AF65-F5344CB8AC3E}">
        <p14:creationId xmlns:p14="http://schemas.microsoft.com/office/powerpoint/2010/main" val="20209023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endParaRPr lang="pt-BR"/>
          </a:p>
        </p:txBody>
      </p:sp>
      <p:sp>
        <p:nvSpPr>
          <p:cNvPr id="4" name="Espaço Reservado para Número de Slide 3"/>
          <p:cNvSpPr>
            <a:spLocks noGrp="1"/>
          </p:cNvSpPr>
          <p:nvPr>
            <p:ph type="sldNum" sz="quarter" idx="10"/>
          </p:nvPr>
        </p:nvSpPr>
        <p:spPr/>
        <p:txBody>
          <a:bodyPr/>
          <a:lstStyle/>
          <a:p>
            <a:fld id="{AE9A5D90-1405-4B27-9BDD-D505EE6A7185}" type="slidenum">
              <a:rPr lang="pt-BR" smtClean="0"/>
              <a:pPr/>
              <a:t>2</a:t>
            </a:fld>
            <a:endParaRPr lang="pt-BR"/>
          </a:p>
        </p:txBody>
      </p:sp>
    </p:spTree>
    <p:extLst>
      <p:ext uri="{BB962C8B-B14F-4D97-AF65-F5344CB8AC3E}">
        <p14:creationId xmlns:p14="http://schemas.microsoft.com/office/powerpoint/2010/main" val="4690780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endParaRPr lang="pt-BR"/>
          </a:p>
        </p:txBody>
      </p:sp>
      <p:sp>
        <p:nvSpPr>
          <p:cNvPr id="4" name="Espaço Reservado para Número de Slide 3"/>
          <p:cNvSpPr>
            <a:spLocks noGrp="1"/>
          </p:cNvSpPr>
          <p:nvPr>
            <p:ph type="sldNum" sz="quarter" idx="10"/>
          </p:nvPr>
        </p:nvSpPr>
        <p:spPr/>
        <p:txBody>
          <a:bodyPr/>
          <a:lstStyle/>
          <a:p>
            <a:fld id="{AE9A5D90-1405-4B27-9BDD-D505EE6A7185}" type="slidenum">
              <a:rPr lang="pt-BR" smtClean="0"/>
              <a:pPr/>
              <a:t>3</a:t>
            </a:fld>
            <a:endParaRPr lang="pt-BR"/>
          </a:p>
        </p:txBody>
      </p:sp>
    </p:spTree>
    <p:extLst>
      <p:ext uri="{BB962C8B-B14F-4D97-AF65-F5344CB8AC3E}">
        <p14:creationId xmlns:p14="http://schemas.microsoft.com/office/powerpoint/2010/main" val="18198132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r>
              <a:rPr lang="pt-BR" dirty="0" smtClean="0"/>
              <a:t>Par contratos com disponibilidade haverá</a:t>
            </a:r>
            <a:r>
              <a:rPr lang="pt-BR" baseline="0" dirty="0" smtClean="0"/>
              <a:t> </a:t>
            </a:r>
            <a:r>
              <a:rPr lang="pt-BR" dirty="0" smtClean="0"/>
              <a:t>2 opções.</a:t>
            </a:r>
            <a:endParaRPr lang="pt-BR" dirty="0"/>
          </a:p>
        </p:txBody>
      </p:sp>
      <p:sp>
        <p:nvSpPr>
          <p:cNvPr id="4" name="Espaço Reservado para Número de Slide 3"/>
          <p:cNvSpPr>
            <a:spLocks noGrp="1"/>
          </p:cNvSpPr>
          <p:nvPr>
            <p:ph type="sldNum" sz="quarter" idx="10"/>
          </p:nvPr>
        </p:nvSpPr>
        <p:spPr/>
        <p:txBody>
          <a:bodyPr/>
          <a:lstStyle/>
          <a:p>
            <a:fld id="{AE9A5D90-1405-4B27-9BDD-D505EE6A7185}" type="slidenum">
              <a:rPr lang="pt-BR" smtClean="0"/>
              <a:pPr/>
              <a:t>4</a:t>
            </a:fld>
            <a:endParaRPr lang="pt-BR"/>
          </a:p>
        </p:txBody>
      </p:sp>
    </p:spTree>
    <p:extLst>
      <p:ext uri="{BB962C8B-B14F-4D97-AF65-F5344CB8AC3E}">
        <p14:creationId xmlns:p14="http://schemas.microsoft.com/office/powerpoint/2010/main" val="28933376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r>
              <a:rPr lang="pt-BR" dirty="0" smtClean="0"/>
              <a:t>Par contratos com disponibilidade haverá</a:t>
            </a:r>
            <a:r>
              <a:rPr lang="pt-BR" baseline="0" dirty="0" smtClean="0"/>
              <a:t> </a:t>
            </a:r>
            <a:r>
              <a:rPr lang="pt-BR" dirty="0" smtClean="0"/>
              <a:t>2 opções.</a:t>
            </a:r>
            <a:endParaRPr lang="pt-BR" dirty="0"/>
          </a:p>
        </p:txBody>
      </p:sp>
      <p:sp>
        <p:nvSpPr>
          <p:cNvPr id="4" name="Espaço Reservado para Número de Slide 3"/>
          <p:cNvSpPr>
            <a:spLocks noGrp="1"/>
          </p:cNvSpPr>
          <p:nvPr>
            <p:ph type="sldNum" sz="quarter" idx="10"/>
          </p:nvPr>
        </p:nvSpPr>
        <p:spPr/>
        <p:txBody>
          <a:bodyPr/>
          <a:lstStyle/>
          <a:p>
            <a:fld id="{AE9A5D90-1405-4B27-9BDD-D505EE6A7185}" type="slidenum">
              <a:rPr lang="pt-BR" smtClean="0"/>
              <a:pPr/>
              <a:t>5</a:t>
            </a:fld>
            <a:endParaRPr lang="pt-BR"/>
          </a:p>
        </p:txBody>
      </p:sp>
    </p:spTree>
    <p:extLst>
      <p:ext uri="{BB962C8B-B14F-4D97-AF65-F5344CB8AC3E}">
        <p14:creationId xmlns:p14="http://schemas.microsoft.com/office/powerpoint/2010/main" val="17718134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endParaRPr lang="pt-BR" dirty="0"/>
          </a:p>
        </p:txBody>
      </p:sp>
      <p:sp>
        <p:nvSpPr>
          <p:cNvPr id="4" name="Espaço Reservado para Número de Slide 3"/>
          <p:cNvSpPr>
            <a:spLocks noGrp="1"/>
          </p:cNvSpPr>
          <p:nvPr>
            <p:ph type="sldNum" sz="quarter" idx="10"/>
          </p:nvPr>
        </p:nvSpPr>
        <p:spPr/>
        <p:txBody>
          <a:bodyPr/>
          <a:lstStyle/>
          <a:p>
            <a:fld id="{AE9A5D90-1405-4B27-9BDD-D505EE6A7185}" type="slidenum">
              <a:rPr lang="pt-BR" smtClean="0"/>
              <a:pPr/>
              <a:t>6</a:t>
            </a:fld>
            <a:endParaRPr lang="pt-BR"/>
          </a:p>
        </p:txBody>
      </p:sp>
    </p:spTree>
    <p:extLst>
      <p:ext uri="{BB962C8B-B14F-4D97-AF65-F5344CB8AC3E}">
        <p14:creationId xmlns:p14="http://schemas.microsoft.com/office/powerpoint/2010/main" val="24015783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endParaRPr lang="pt-BR" dirty="0"/>
          </a:p>
        </p:txBody>
      </p:sp>
      <p:sp>
        <p:nvSpPr>
          <p:cNvPr id="4" name="Espaço Reservado para Número de Slide 3"/>
          <p:cNvSpPr>
            <a:spLocks noGrp="1"/>
          </p:cNvSpPr>
          <p:nvPr>
            <p:ph type="sldNum" sz="quarter" idx="10"/>
          </p:nvPr>
        </p:nvSpPr>
        <p:spPr/>
        <p:txBody>
          <a:bodyPr/>
          <a:lstStyle/>
          <a:p>
            <a:fld id="{AE9A5D90-1405-4B27-9BDD-D505EE6A7185}" type="slidenum">
              <a:rPr lang="pt-BR" smtClean="0"/>
              <a:pPr/>
              <a:t>7</a:t>
            </a:fld>
            <a:endParaRPr lang="pt-BR"/>
          </a:p>
        </p:txBody>
      </p:sp>
    </p:spTree>
    <p:extLst>
      <p:ext uri="{BB962C8B-B14F-4D97-AF65-F5344CB8AC3E}">
        <p14:creationId xmlns:p14="http://schemas.microsoft.com/office/powerpoint/2010/main" val="693175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endParaRPr lang="pt-BR" dirty="0"/>
          </a:p>
        </p:txBody>
      </p:sp>
      <p:sp>
        <p:nvSpPr>
          <p:cNvPr id="4" name="Espaço Reservado para Número de Slide 3"/>
          <p:cNvSpPr>
            <a:spLocks noGrp="1"/>
          </p:cNvSpPr>
          <p:nvPr>
            <p:ph type="sldNum" sz="quarter" idx="10"/>
          </p:nvPr>
        </p:nvSpPr>
        <p:spPr/>
        <p:txBody>
          <a:bodyPr/>
          <a:lstStyle/>
          <a:p>
            <a:fld id="{AE9A5D90-1405-4B27-9BDD-D505EE6A7185}" type="slidenum">
              <a:rPr lang="pt-BR" smtClean="0"/>
              <a:pPr/>
              <a:t>8</a:t>
            </a:fld>
            <a:endParaRPr lang="pt-BR"/>
          </a:p>
        </p:txBody>
      </p:sp>
    </p:spTree>
    <p:extLst>
      <p:ext uri="{BB962C8B-B14F-4D97-AF65-F5344CB8AC3E}">
        <p14:creationId xmlns:p14="http://schemas.microsoft.com/office/powerpoint/2010/main" val="27382440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endParaRPr lang="pt-BR" dirty="0"/>
          </a:p>
        </p:txBody>
      </p:sp>
      <p:sp>
        <p:nvSpPr>
          <p:cNvPr id="4" name="Espaço Reservado para Número de Slide 3"/>
          <p:cNvSpPr>
            <a:spLocks noGrp="1"/>
          </p:cNvSpPr>
          <p:nvPr>
            <p:ph type="sldNum" sz="quarter" idx="10"/>
          </p:nvPr>
        </p:nvSpPr>
        <p:spPr/>
        <p:txBody>
          <a:bodyPr/>
          <a:lstStyle/>
          <a:p>
            <a:fld id="{AE9A5D90-1405-4B27-9BDD-D505EE6A7185}" type="slidenum">
              <a:rPr lang="pt-BR" smtClean="0"/>
              <a:pPr/>
              <a:t>9</a:t>
            </a:fld>
            <a:endParaRPr lang="pt-BR"/>
          </a:p>
        </p:txBody>
      </p:sp>
    </p:spTree>
    <p:extLst>
      <p:ext uri="{BB962C8B-B14F-4D97-AF65-F5344CB8AC3E}">
        <p14:creationId xmlns:p14="http://schemas.microsoft.com/office/powerpoint/2010/main" val="23521012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endParaRPr lang="pt-BR" dirty="0"/>
          </a:p>
        </p:txBody>
      </p:sp>
      <p:sp>
        <p:nvSpPr>
          <p:cNvPr id="4" name="Espaço Reservado para Número de Slide 3"/>
          <p:cNvSpPr>
            <a:spLocks noGrp="1"/>
          </p:cNvSpPr>
          <p:nvPr>
            <p:ph type="sldNum" sz="quarter" idx="10"/>
          </p:nvPr>
        </p:nvSpPr>
        <p:spPr/>
        <p:txBody>
          <a:bodyPr/>
          <a:lstStyle/>
          <a:p>
            <a:fld id="{AE9A5D90-1405-4B27-9BDD-D505EE6A7185}" type="slidenum">
              <a:rPr lang="pt-BR" smtClean="0"/>
              <a:pPr/>
              <a:t>10</a:t>
            </a:fld>
            <a:endParaRPr lang="pt-BR" dirty="0"/>
          </a:p>
        </p:txBody>
      </p:sp>
    </p:spTree>
    <p:extLst>
      <p:ext uri="{BB962C8B-B14F-4D97-AF65-F5344CB8AC3E}">
        <p14:creationId xmlns:p14="http://schemas.microsoft.com/office/powerpoint/2010/main" val="12189812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endParaRPr lang="pt-BR" dirty="0"/>
          </a:p>
        </p:txBody>
      </p:sp>
      <p:sp>
        <p:nvSpPr>
          <p:cNvPr id="4" name="Espaço Reservado para Número de Slide 3"/>
          <p:cNvSpPr>
            <a:spLocks noGrp="1"/>
          </p:cNvSpPr>
          <p:nvPr>
            <p:ph type="sldNum" sz="quarter" idx="10"/>
          </p:nvPr>
        </p:nvSpPr>
        <p:spPr/>
        <p:txBody>
          <a:bodyPr/>
          <a:lstStyle/>
          <a:p>
            <a:fld id="{AE9A5D90-1405-4B27-9BDD-D505EE6A7185}" type="slidenum">
              <a:rPr lang="pt-BR" smtClean="0"/>
              <a:pPr/>
              <a:t>11</a:t>
            </a:fld>
            <a:endParaRPr lang="pt-BR"/>
          </a:p>
        </p:txBody>
      </p:sp>
    </p:spTree>
    <p:extLst>
      <p:ext uri="{BB962C8B-B14F-4D97-AF65-F5344CB8AC3E}">
        <p14:creationId xmlns:p14="http://schemas.microsoft.com/office/powerpoint/2010/main" val="304034484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endParaRPr lang="pt-BR" dirty="0"/>
          </a:p>
        </p:txBody>
      </p:sp>
      <p:sp>
        <p:nvSpPr>
          <p:cNvPr id="4" name="Espaço Reservado para Número de Slide 3"/>
          <p:cNvSpPr>
            <a:spLocks noGrp="1"/>
          </p:cNvSpPr>
          <p:nvPr>
            <p:ph type="sldNum" sz="quarter" idx="10"/>
          </p:nvPr>
        </p:nvSpPr>
        <p:spPr/>
        <p:txBody>
          <a:bodyPr/>
          <a:lstStyle/>
          <a:p>
            <a:fld id="{AE9A5D90-1405-4B27-9BDD-D505EE6A7185}" type="slidenum">
              <a:rPr lang="pt-BR" smtClean="0"/>
              <a:pPr/>
              <a:t>12</a:t>
            </a:fld>
            <a:endParaRPr lang="pt-BR"/>
          </a:p>
        </p:txBody>
      </p:sp>
    </p:spTree>
    <p:extLst>
      <p:ext uri="{BB962C8B-B14F-4D97-AF65-F5344CB8AC3E}">
        <p14:creationId xmlns:p14="http://schemas.microsoft.com/office/powerpoint/2010/main" val="21767002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endParaRPr lang="pt-BR"/>
          </a:p>
        </p:txBody>
      </p:sp>
      <p:sp>
        <p:nvSpPr>
          <p:cNvPr id="4" name="Espaço Reservado para Número de Slide 3"/>
          <p:cNvSpPr>
            <a:spLocks noGrp="1"/>
          </p:cNvSpPr>
          <p:nvPr>
            <p:ph type="sldNum" sz="quarter" idx="10"/>
          </p:nvPr>
        </p:nvSpPr>
        <p:spPr/>
        <p:txBody>
          <a:bodyPr/>
          <a:lstStyle/>
          <a:p>
            <a:fld id="{AE9A5D90-1405-4B27-9BDD-D505EE6A7185}" type="slidenum">
              <a:rPr lang="pt-BR" smtClean="0"/>
              <a:pPr/>
              <a:t>13</a:t>
            </a:fld>
            <a:endParaRPr lang="pt-BR"/>
          </a:p>
        </p:txBody>
      </p:sp>
    </p:spTree>
    <p:extLst>
      <p:ext uri="{BB962C8B-B14F-4D97-AF65-F5344CB8AC3E}">
        <p14:creationId xmlns:p14="http://schemas.microsoft.com/office/powerpoint/2010/main" val="15309160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endParaRPr lang="pt-BR" dirty="0"/>
          </a:p>
        </p:txBody>
      </p:sp>
      <p:sp>
        <p:nvSpPr>
          <p:cNvPr id="4" name="Espaço Reservado para Número de Slide 3"/>
          <p:cNvSpPr>
            <a:spLocks noGrp="1"/>
          </p:cNvSpPr>
          <p:nvPr>
            <p:ph type="sldNum" sz="quarter" idx="10"/>
          </p:nvPr>
        </p:nvSpPr>
        <p:spPr/>
        <p:txBody>
          <a:bodyPr/>
          <a:lstStyle/>
          <a:p>
            <a:fld id="{AE9A5D90-1405-4B27-9BDD-D505EE6A7185}" type="slidenum">
              <a:rPr lang="pt-BR" smtClean="0"/>
              <a:pPr/>
              <a:t>14</a:t>
            </a:fld>
            <a:endParaRPr lang="pt-BR"/>
          </a:p>
        </p:txBody>
      </p:sp>
    </p:spTree>
    <p:extLst>
      <p:ext uri="{BB962C8B-B14F-4D97-AF65-F5344CB8AC3E}">
        <p14:creationId xmlns:p14="http://schemas.microsoft.com/office/powerpoint/2010/main" val="258014241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endParaRPr lang="pt-BR" dirty="0"/>
          </a:p>
        </p:txBody>
      </p:sp>
      <p:sp>
        <p:nvSpPr>
          <p:cNvPr id="4" name="Espaço Reservado para Número de Slide 3"/>
          <p:cNvSpPr>
            <a:spLocks noGrp="1"/>
          </p:cNvSpPr>
          <p:nvPr>
            <p:ph type="sldNum" sz="quarter" idx="10"/>
          </p:nvPr>
        </p:nvSpPr>
        <p:spPr/>
        <p:txBody>
          <a:bodyPr/>
          <a:lstStyle/>
          <a:p>
            <a:fld id="{AE9A5D90-1405-4B27-9BDD-D505EE6A7185}" type="slidenum">
              <a:rPr lang="pt-BR" smtClean="0"/>
              <a:pPr/>
              <a:t>15</a:t>
            </a:fld>
            <a:endParaRPr lang="pt-BR"/>
          </a:p>
        </p:txBody>
      </p:sp>
    </p:spTree>
    <p:extLst>
      <p:ext uri="{BB962C8B-B14F-4D97-AF65-F5344CB8AC3E}">
        <p14:creationId xmlns:p14="http://schemas.microsoft.com/office/powerpoint/2010/main" val="86903329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endParaRPr lang="pt-BR" dirty="0"/>
          </a:p>
        </p:txBody>
      </p:sp>
      <p:sp>
        <p:nvSpPr>
          <p:cNvPr id="4" name="Espaço Reservado para Número de Slide 3"/>
          <p:cNvSpPr>
            <a:spLocks noGrp="1"/>
          </p:cNvSpPr>
          <p:nvPr>
            <p:ph type="sldNum" sz="quarter" idx="10"/>
          </p:nvPr>
        </p:nvSpPr>
        <p:spPr/>
        <p:txBody>
          <a:bodyPr/>
          <a:lstStyle/>
          <a:p>
            <a:fld id="{AE9A5D90-1405-4B27-9BDD-D505EE6A7185}" type="slidenum">
              <a:rPr lang="pt-BR" smtClean="0"/>
              <a:pPr/>
              <a:t>16</a:t>
            </a:fld>
            <a:endParaRPr lang="pt-BR"/>
          </a:p>
        </p:txBody>
      </p:sp>
    </p:spTree>
    <p:extLst>
      <p:ext uri="{BB962C8B-B14F-4D97-AF65-F5344CB8AC3E}">
        <p14:creationId xmlns:p14="http://schemas.microsoft.com/office/powerpoint/2010/main" val="79506693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r>
              <a:rPr lang="pt-BR" dirty="0" smtClean="0"/>
              <a:t>Par contratos com disponibilidade haverá</a:t>
            </a:r>
            <a:r>
              <a:rPr lang="pt-BR" baseline="0" dirty="0" smtClean="0"/>
              <a:t> </a:t>
            </a:r>
            <a:r>
              <a:rPr lang="pt-BR" dirty="0" smtClean="0"/>
              <a:t>2 opções.</a:t>
            </a:r>
            <a:endParaRPr lang="pt-BR" dirty="0"/>
          </a:p>
        </p:txBody>
      </p:sp>
      <p:sp>
        <p:nvSpPr>
          <p:cNvPr id="4" name="Espaço Reservado para Número de Slide 3"/>
          <p:cNvSpPr>
            <a:spLocks noGrp="1"/>
          </p:cNvSpPr>
          <p:nvPr>
            <p:ph type="sldNum" sz="quarter" idx="10"/>
          </p:nvPr>
        </p:nvSpPr>
        <p:spPr/>
        <p:txBody>
          <a:bodyPr/>
          <a:lstStyle/>
          <a:p>
            <a:fld id="{AE9A5D90-1405-4B27-9BDD-D505EE6A7185}" type="slidenum">
              <a:rPr lang="pt-BR" smtClean="0"/>
              <a:pPr/>
              <a:t>17</a:t>
            </a:fld>
            <a:endParaRPr lang="pt-BR"/>
          </a:p>
        </p:txBody>
      </p:sp>
    </p:spTree>
    <p:extLst>
      <p:ext uri="{BB962C8B-B14F-4D97-AF65-F5344CB8AC3E}">
        <p14:creationId xmlns:p14="http://schemas.microsoft.com/office/powerpoint/2010/main" val="309674060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endParaRPr lang="pt-BR"/>
          </a:p>
        </p:txBody>
      </p:sp>
      <p:sp>
        <p:nvSpPr>
          <p:cNvPr id="4" name="Espaço Reservado para Número de Slide 3"/>
          <p:cNvSpPr>
            <a:spLocks noGrp="1"/>
          </p:cNvSpPr>
          <p:nvPr>
            <p:ph type="sldNum" sz="quarter" idx="10"/>
          </p:nvPr>
        </p:nvSpPr>
        <p:spPr/>
        <p:txBody>
          <a:bodyPr/>
          <a:lstStyle/>
          <a:p>
            <a:fld id="{AE9A5D90-1405-4B27-9BDD-D505EE6A7185}" type="slidenum">
              <a:rPr lang="pt-BR" smtClean="0"/>
              <a:pPr/>
              <a:t>18</a:t>
            </a:fld>
            <a:endParaRPr lang="pt-BR"/>
          </a:p>
        </p:txBody>
      </p:sp>
    </p:spTree>
    <p:extLst>
      <p:ext uri="{BB962C8B-B14F-4D97-AF65-F5344CB8AC3E}">
        <p14:creationId xmlns:p14="http://schemas.microsoft.com/office/powerpoint/2010/main" val="334263236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endParaRPr lang="pt-BR"/>
          </a:p>
        </p:txBody>
      </p:sp>
      <p:sp>
        <p:nvSpPr>
          <p:cNvPr id="4" name="Espaço Reservado para Número de Slide 3"/>
          <p:cNvSpPr>
            <a:spLocks noGrp="1"/>
          </p:cNvSpPr>
          <p:nvPr>
            <p:ph type="sldNum" sz="quarter" idx="10"/>
          </p:nvPr>
        </p:nvSpPr>
        <p:spPr/>
        <p:txBody>
          <a:bodyPr/>
          <a:lstStyle/>
          <a:p>
            <a:fld id="{AE9A5D90-1405-4B27-9BDD-D505EE6A7185}" type="slidenum">
              <a:rPr lang="pt-BR" smtClean="0"/>
              <a:pPr/>
              <a:t>19</a:t>
            </a:fld>
            <a:endParaRPr lang="pt-BR"/>
          </a:p>
        </p:txBody>
      </p:sp>
    </p:spTree>
    <p:extLst>
      <p:ext uri="{BB962C8B-B14F-4D97-AF65-F5344CB8AC3E}">
        <p14:creationId xmlns:p14="http://schemas.microsoft.com/office/powerpoint/2010/main" val="184433060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endParaRPr lang="pt-BR"/>
          </a:p>
        </p:txBody>
      </p:sp>
      <p:sp>
        <p:nvSpPr>
          <p:cNvPr id="4" name="Espaço Reservado para Número de Slide 3"/>
          <p:cNvSpPr>
            <a:spLocks noGrp="1"/>
          </p:cNvSpPr>
          <p:nvPr>
            <p:ph type="sldNum" sz="quarter" idx="10"/>
          </p:nvPr>
        </p:nvSpPr>
        <p:spPr/>
        <p:txBody>
          <a:bodyPr/>
          <a:lstStyle/>
          <a:p>
            <a:fld id="{AE9A5D90-1405-4B27-9BDD-D505EE6A7185}" type="slidenum">
              <a:rPr lang="pt-BR" smtClean="0"/>
              <a:pPr/>
              <a:t>20</a:t>
            </a:fld>
            <a:endParaRPr lang="pt-BR"/>
          </a:p>
        </p:txBody>
      </p:sp>
    </p:spTree>
    <p:extLst>
      <p:ext uri="{BB962C8B-B14F-4D97-AF65-F5344CB8AC3E}">
        <p14:creationId xmlns:p14="http://schemas.microsoft.com/office/powerpoint/2010/main" val="26753564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endParaRPr lang="pt-BR"/>
          </a:p>
        </p:txBody>
      </p:sp>
      <p:sp>
        <p:nvSpPr>
          <p:cNvPr id="4" name="Espaço Reservado para Número de Slide 3"/>
          <p:cNvSpPr>
            <a:spLocks noGrp="1"/>
          </p:cNvSpPr>
          <p:nvPr>
            <p:ph type="sldNum" sz="quarter" idx="10"/>
          </p:nvPr>
        </p:nvSpPr>
        <p:spPr/>
        <p:txBody>
          <a:bodyPr/>
          <a:lstStyle/>
          <a:p>
            <a:fld id="{AE9A5D90-1405-4B27-9BDD-D505EE6A7185}" type="slidenum">
              <a:rPr lang="pt-BR" smtClean="0"/>
              <a:pPr/>
              <a:t>21</a:t>
            </a:fld>
            <a:endParaRPr lang="pt-BR"/>
          </a:p>
        </p:txBody>
      </p:sp>
    </p:spTree>
    <p:extLst>
      <p:ext uri="{BB962C8B-B14F-4D97-AF65-F5344CB8AC3E}">
        <p14:creationId xmlns:p14="http://schemas.microsoft.com/office/powerpoint/2010/main" val="180220335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endParaRPr lang="pt-BR" dirty="0"/>
          </a:p>
        </p:txBody>
      </p:sp>
      <p:sp>
        <p:nvSpPr>
          <p:cNvPr id="4" name="Espaço Reservado para Número de Slide 3"/>
          <p:cNvSpPr>
            <a:spLocks noGrp="1"/>
          </p:cNvSpPr>
          <p:nvPr>
            <p:ph type="sldNum" sz="quarter" idx="10"/>
          </p:nvPr>
        </p:nvSpPr>
        <p:spPr/>
        <p:txBody>
          <a:bodyPr/>
          <a:lstStyle/>
          <a:p>
            <a:fld id="{AE9A5D90-1405-4B27-9BDD-D505EE6A7185}" type="slidenum">
              <a:rPr lang="pt-BR" smtClean="0"/>
              <a:pPr/>
              <a:t>22</a:t>
            </a:fld>
            <a:endParaRPr lang="pt-BR" dirty="0"/>
          </a:p>
        </p:txBody>
      </p:sp>
    </p:spTree>
    <p:extLst>
      <p:ext uri="{BB962C8B-B14F-4D97-AF65-F5344CB8AC3E}">
        <p14:creationId xmlns:p14="http://schemas.microsoft.com/office/powerpoint/2010/main" val="243895194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endParaRPr lang="pt-BR"/>
          </a:p>
        </p:txBody>
      </p:sp>
      <p:sp>
        <p:nvSpPr>
          <p:cNvPr id="4" name="Espaço Reservado para Número de Slide 3"/>
          <p:cNvSpPr>
            <a:spLocks noGrp="1"/>
          </p:cNvSpPr>
          <p:nvPr>
            <p:ph type="sldNum" sz="quarter" idx="10"/>
          </p:nvPr>
        </p:nvSpPr>
        <p:spPr/>
        <p:txBody>
          <a:bodyPr/>
          <a:lstStyle/>
          <a:p>
            <a:fld id="{AE9A5D90-1405-4B27-9BDD-D505EE6A7185}" type="slidenum">
              <a:rPr lang="pt-BR" smtClean="0"/>
              <a:pPr/>
              <a:t>23</a:t>
            </a:fld>
            <a:endParaRPr lang="pt-BR"/>
          </a:p>
        </p:txBody>
      </p:sp>
    </p:spTree>
    <p:extLst>
      <p:ext uri="{BB962C8B-B14F-4D97-AF65-F5344CB8AC3E}">
        <p14:creationId xmlns:p14="http://schemas.microsoft.com/office/powerpoint/2010/main" val="344521720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endParaRPr lang="pt-BR"/>
          </a:p>
        </p:txBody>
      </p:sp>
      <p:sp>
        <p:nvSpPr>
          <p:cNvPr id="4" name="Espaço Reservado para Número de Slide 3"/>
          <p:cNvSpPr>
            <a:spLocks noGrp="1"/>
          </p:cNvSpPr>
          <p:nvPr>
            <p:ph type="sldNum" sz="quarter" idx="10"/>
          </p:nvPr>
        </p:nvSpPr>
        <p:spPr/>
        <p:txBody>
          <a:bodyPr/>
          <a:lstStyle/>
          <a:p>
            <a:fld id="{AE9A5D90-1405-4B27-9BDD-D505EE6A7185}" type="slidenum">
              <a:rPr lang="pt-BR" smtClean="0"/>
              <a:pPr/>
              <a:t>24</a:t>
            </a:fld>
            <a:endParaRPr lang="pt-BR"/>
          </a:p>
        </p:txBody>
      </p:sp>
    </p:spTree>
    <p:extLst>
      <p:ext uri="{BB962C8B-B14F-4D97-AF65-F5344CB8AC3E}">
        <p14:creationId xmlns:p14="http://schemas.microsoft.com/office/powerpoint/2010/main" val="220800811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endParaRPr lang="pt-BR" dirty="0"/>
          </a:p>
        </p:txBody>
      </p:sp>
      <p:sp>
        <p:nvSpPr>
          <p:cNvPr id="4" name="Espaço Reservado para Número de Slide 3"/>
          <p:cNvSpPr>
            <a:spLocks noGrp="1"/>
          </p:cNvSpPr>
          <p:nvPr>
            <p:ph type="sldNum" sz="quarter" idx="10"/>
          </p:nvPr>
        </p:nvSpPr>
        <p:spPr/>
        <p:txBody>
          <a:bodyPr/>
          <a:lstStyle/>
          <a:p>
            <a:fld id="{AE9A5D90-1405-4B27-9BDD-D505EE6A7185}" type="slidenum">
              <a:rPr lang="pt-BR" smtClean="0"/>
              <a:pPr/>
              <a:t>25</a:t>
            </a:fld>
            <a:endParaRPr lang="pt-BR" dirty="0"/>
          </a:p>
        </p:txBody>
      </p:sp>
    </p:spTree>
    <p:extLst>
      <p:ext uri="{BB962C8B-B14F-4D97-AF65-F5344CB8AC3E}">
        <p14:creationId xmlns:p14="http://schemas.microsoft.com/office/powerpoint/2010/main" val="94302913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endParaRPr lang="pt-BR"/>
          </a:p>
        </p:txBody>
      </p:sp>
      <p:sp>
        <p:nvSpPr>
          <p:cNvPr id="4" name="Espaço Reservado para Número de Slide 3"/>
          <p:cNvSpPr>
            <a:spLocks noGrp="1"/>
          </p:cNvSpPr>
          <p:nvPr>
            <p:ph type="sldNum" sz="quarter" idx="10"/>
          </p:nvPr>
        </p:nvSpPr>
        <p:spPr/>
        <p:txBody>
          <a:bodyPr/>
          <a:lstStyle/>
          <a:p>
            <a:fld id="{AE9A5D90-1405-4B27-9BDD-D505EE6A7185}" type="slidenum">
              <a:rPr lang="pt-BR" smtClean="0"/>
              <a:pPr/>
              <a:t>26</a:t>
            </a:fld>
            <a:endParaRPr lang="pt-BR"/>
          </a:p>
        </p:txBody>
      </p:sp>
    </p:spTree>
    <p:extLst>
      <p:ext uri="{BB962C8B-B14F-4D97-AF65-F5344CB8AC3E}">
        <p14:creationId xmlns:p14="http://schemas.microsoft.com/office/powerpoint/2010/main" val="19744779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endParaRPr lang="pt-BR"/>
          </a:p>
        </p:txBody>
      </p:sp>
      <p:sp>
        <p:nvSpPr>
          <p:cNvPr id="4" name="Espaço Reservado para Número de Slide 3"/>
          <p:cNvSpPr>
            <a:spLocks noGrp="1"/>
          </p:cNvSpPr>
          <p:nvPr>
            <p:ph type="sldNum" sz="quarter" idx="10"/>
          </p:nvPr>
        </p:nvSpPr>
        <p:spPr/>
        <p:txBody>
          <a:bodyPr/>
          <a:lstStyle/>
          <a:p>
            <a:fld id="{AE9A5D90-1405-4B27-9BDD-D505EE6A7185}" type="slidenum">
              <a:rPr lang="pt-BR" smtClean="0"/>
              <a:pPr/>
              <a:t>27</a:t>
            </a:fld>
            <a:endParaRPr lang="pt-BR"/>
          </a:p>
        </p:txBody>
      </p:sp>
    </p:spTree>
    <p:extLst>
      <p:ext uri="{BB962C8B-B14F-4D97-AF65-F5344CB8AC3E}">
        <p14:creationId xmlns:p14="http://schemas.microsoft.com/office/powerpoint/2010/main" val="236902234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endParaRPr lang="pt-BR"/>
          </a:p>
        </p:txBody>
      </p:sp>
      <p:sp>
        <p:nvSpPr>
          <p:cNvPr id="4" name="Espaço Reservado para Número de Slide 3"/>
          <p:cNvSpPr>
            <a:spLocks noGrp="1"/>
          </p:cNvSpPr>
          <p:nvPr>
            <p:ph type="sldNum" sz="quarter" idx="10"/>
          </p:nvPr>
        </p:nvSpPr>
        <p:spPr/>
        <p:txBody>
          <a:bodyPr/>
          <a:lstStyle/>
          <a:p>
            <a:fld id="{AE9A5D90-1405-4B27-9BDD-D505EE6A7185}" type="slidenum">
              <a:rPr lang="pt-BR" smtClean="0"/>
              <a:pPr/>
              <a:t>28</a:t>
            </a:fld>
            <a:endParaRPr lang="pt-BR"/>
          </a:p>
        </p:txBody>
      </p:sp>
    </p:spTree>
    <p:extLst>
      <p:ext uri="{BB962C8B-B14F-4D97-AF65-F5344CB8AC3E}">
        <p14:creationId xmlns:p14="http://schemas.microsoft.com/office/powerpoint/2010/main" val="255790675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endParaRPr lang="pt-BR" dirty="0"/>
          </a:p>
        </p:txBody>
      </p:sp>
      <p:sp>
        <p:nvSpPr>
          <p:cNvPr id="4" name="Espaço Reservado para Número de Slide 3"/>
          <p:cNvSpPr>
            <a:spLocks noGrp="1"/>
          </p:cNvSpPr>
          <p:nvPr>
            <p:ph type="sldNum" sz="quarter" idx="10"/>
          </p:nvPr>
        </p:nvSpPr>
        <p:spPr/>
        <p:txBody>
          <a:bodyPr/>
          <a:lstStyle/>
          <a:p>
            <a:fld id="{AE9A5D90-1405-4B27-9BDD-D505EE6A7185}" type="slidenum">
              <a:rPr lang="pt-BR" smtClean="0"/>
              <a:pPr/>
              <a:t>29</a:t>
            </a:fld>
            <a:endParaRPr lang="pt-BR" dirty="0"/>
          </a:p>
        </p:txBody>
      </p:sp>
    </p:spTree>
    <p:extLst>
      <p:ext uri="{BB962C8B-B14F-4D97-AF65-F5344CB8AC3E}">
        <p14:creationId xmlns:p14="http://schemas.microsoft.com/office/powerpoint/2010/main" val="263918367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endParaRPr lang="pt-BR"/>
          </a:p>
        </p:txBody>
      </p:sp>
      <p:sp>
        <p:nvSpPr>
          <p:cNvPr id="4" name="Espaço Reservado para Número de Slide 3"/>
          <p:cNvSpPr>
            <a:spLocks noGrp="1"/>
          </p:cNvSpPr>
          <p:nvPr>
            <p:ph type="sldNum" sz="quarter" idx="10"/>
          </p:nvPr>
        </p:nvSpPr>
        <p:spPr/>
        <p:txBody>
          <a:bodyPr/>
          <a:lstStyle/>
          <a:p>
            <a:fld id="{AE9A5D90-1405-4B27-9BDD-D505EE6A7185}" type="slidenum">
              <a:rPr lang="pt-BR" smtClean="0"/>
              <a:pPr/>
              <a:t>30</a:t>
            </a:fld>
            <a:endParaRPr lang="pt-BR"/>
          </a:p>
        </p:txBody>
      </p:sp>
    </p:spTree>
    <p:extLst>
      <p:ext uri="{BB962C8B-B14F-4D97-AF65-F5344CB8AC3E}">
        <p14:creationId xmlns:p14="http://schemas.microsoft.com/office/powerpoint/2010/main" val="239374793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endParaRPr lang="pt-BR" dirty="0"/>
          </a:p>
        </p:txBody>
      </p:sp>
      <p:sp>
        <p:nvSpPr>
          <p:cNvPr id="4" name="Espaço Reservado para Número de Slide 3"/>
          <p:cNvSpPr>
            <a:spLocks noGrp="1"/>
          </p:cNvSpPr>
          <p:nvPr>
            <p:ph type="sldNum" sz="quarter" idx="10"/>
          </p:nvPr>
        </p:nvSpPr>
        <p:spPr/>
        <p:txBody>
          <a:bodyPr/>
          <a:lstStyle/>
          <a:p>
            <a:fld id="{AE9A5D90-1405-4B27-9BDD-D505EE6A7185}" type="slidenum">
              <a:rPr lang="pt-BR" smtClean="0"/>
              <a:pPr/>
              <a:t>31</a:t>
            </a:fld>
            <a:endParaRPr lang="pt-BR"/>
          </a:p>
        </p:txBody>
      </p:sp>
    </p:spTree>
    <p:extLst>
      <p:ext uri="{BB962C8B-B14F-4D97-AF65-F5344CB8AC3E}">
        <p14:creationId xmlns:p14="http://schemas.microsoft.com/office/powerpoint/2010/main" val="135138709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endParaRPr lang="pt-BR" dirty="0"/>
          </a:p>
        </p:txBody>
      </p:sp>
      <p:sp>
        <p:nvSpPr>
          <p:cNvPr id="4" name="Espaço Reservado para Número de Slide 3"/>
          <p:cNvSpPr>
            <a:spLocks noGrp="1"/>
          </p:cNvSpPr>
          <p:nvPr>
            <p:ph type="sldNum" sz="quarter" idx="10"/>
          </p:nvPr>
        </p:nvSpPr>
        <p:spPr/>
        <p:txBody>
          <a:bodyPr/>
          <a:lstStyle/>
          <a:p>
            <a:fld id="{AE9A5D90-1405-4B27-9BDD-D505EE6A7185}" type="slidenum">
              <a:rPr lang="pt-BR" smtClean="0"/>
              <a:pPr/>
              <a:t>32</a:t>
            </a:fld>
            <a:endParaRPr lang="pt-BR"/>
          </a:p>
        </p:txBody>
      </p:sp>
    </p:spTree>
    <p:extLst>
      <p:ext uri="{BB962C8B-B14F-4D97-AF65-F5344CB8AC3E}">
        <p14:creationId xmlns:p14="http://schemas.microsoft.com/office/powerpoint/2010/main" val="210986166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endParaRPr lang="pt-BR" dirty="0"/>
          </a:p>
        </p:txBody>
      </p:sp>
      <p:sp>
        <p:nvSpPr>
          <p:cNvPr id="4" name="Espaço Reservado para Número de Slide 3"/>
          <p:cNvSpPr>
            <a:spLocks noGrp="1"/>
          </p:cNvSpPr>
          <p:nvPr>
            <p:ph type="sldNum" sz="quarter" idx="10"/>
          </p:nvPr>
        </p:nvSpPr>
        <p:spPr/>
        <p:txBody>
          <a:bodyPr/>
          <a:lstStyle/>
          <a:p>
            <a:fld id="{AE9A5D90-1405-4B27-9BDD-D505EE6A7185}" type="slidenum">
              <a:rPr lang="pt-BR" smtClean="0"/>
              <a:pPr/>
              <a:t>33</a:t>
            </a:fld>
            <a:endParaRPr lang="pt-BR" dirty="0"/>
          </a:p>
        </p:txBody>
      </p:sp>
    </p:spTree>
    <p:extLst>
      <p:ext uri="{BB962C8B-B14F-4D97-AF65-F5344CB8AC3E}">
        <p14:creationId xmlns:p14="http://schemas.microsoft.com/office/powerpoint/2010/main" val="169614041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endParaRPr lang="pt-BR"/>
          </a:p>
        </p:txBody>
      </p:sp>
      <p:sp>
        <p:nvSpPr>
          <p:cNvPr id="4" name="Espaço Reservado para Número de Slide 3"/>
          <p:cNvSpPr>
            <a:spLocks noGrp="1"/>
          </p:cNvSpPr>
          <p:nvPr>
            <p:ph type="sldNum" sz="quarter" idx="10"/>
          </p:nvPr>
        </p:nvSpPr>
        <p:spPr/>
        <p:txBody>
          <a:bodyPr/>
          <a:lstStyle/>
          <a:p>
            <a:fld id="{AE9A5D90-1405-4B27-9BDD-D505EE6A7185}" type="slidenum">
              <a:rPr lang="pt-BR" smtClean="0"/>
              <a:pPr/>
              <a:t>34</a:t>
            </a:fld>
            <a:endParaRPr lang="pt-BR"/>
          </a:p>
        </p:txBody>
      </p:sp>
    </p:spTree>
    <p:extLst>
      <p:ext uri="{BB962C8B-B14F-4D97-AF65-F5344CB8AC3E}">
        <p14:creationId xmlns:p14="http://schemas.microsoft.com/office/powerpoint/2010/main" val="223215907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r>
              <a:rPr lang="pt-BR" dirty="0" smtClean="0"/>
              <a:t>Verificar registros</a:t>
            </a:r>
            <a:r>
              <a:rPr lang="pt-BR" baseline="0" dirty="0" smtClean="0"/>
              <a:t> e </a:t>
            </a:r>
            <a:r>
              <a:rPr lang="pt-BR" dirty="0" smtClean="0"/>
              <a:t>validações</a:t>
            </a:r>
            <a:r>
              <a:rPr lang="pt-BR" baseline="0" dirty="0" smtClean="0"/>
              <a:t>, na prática.</a:t>
            </a:r>
            <a:endParaRPr lang="pt-BR" dirty="0"/>
          </a:p>
        </p:txBody>
      </p:sp>
      <p:sp>
        <p:nvSpPr>
          <p:cNvPr id="4" name="Espaço Reservado para Número de Slide 3"/>
          <p:cNvSpPr>
            <a:spLocks noGrp="1"/>
          </p:cNvSpPr>
          <p:nvPr>
            <p:ph type="sldNum" sz="quarter" idx="10"/>
          </p:nvPr>
        </p:nvSpPr>
        <p:spPr/>
        <p:txBody>
          <a:bodyPr/>
          <a:lstStyle/>
          <a:p>
            <a:fld id="{AE9A5D90-1405-4B27-9BDD-D505EE6A7185}" type="slidenum">
              <a:rPr lang="pt-BR" smtClean="0"/>
              <a:pPr/>
              <a:t>35</a:t>
            </a:fld>
            <a:endParaRPr lang="pt-BR"/>
          </a:p>
        </p:txBody>
      </p:sp>
    </p:spTree>
    <p:extLst>
      <p:ext uri="{BB962C8B-B14F-4D97-AF65-F5344CB8AC3E}">
        <p14:creationId xmlns:p14="http://schemas.microsoft.com/office/powerpoint/2010/main" val="230753707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r>
              <a:rPr lang="pt-BR" dirty="0" smtClean="0"/>
              <a:t>Verificar registros</a:t>
            </a:r>
            <a:r>
              <a:rPr lang="pt-BR" baseline="0" dirty="0" smtClean="0"/>
              <a:t> e </a:t>
            </a:r>
            <a:r>
              <a:rPr lang="pt-BR" dirty="0" smtClean="0"/>
              <a:t>validações</a:t>
            </a:r>
            <a:r>
              <a:rPr lang="pt-BR" baseline="0" dirty="0" smtClean="0"/>
              <a:t>, na prática.</a:t>
            </a:r>
            <a:endParaRPr lang="pt-BR" dirty="0"/>
          </a:p>
        </p:txBody>
      </p:sp>
      <p:sp>
        <p:nvSpPr>
          <p:cNvPr id="4" name="Espaço Reservado para Número de Slide 3"/>
          <p:cNvSpPr>
            <a:spLocks noGrp="1"/>
          </p:cNvSpPr>
          <p:nvPr>
            <p:ph type="sldNum" sz="quarter" idx="10"/>
          </p:nvPr>
        </p:nvSpPr>
        <p:spPr/>
        <p:txBody>
          <a:bodyPr/>
          <a:lstStyle/>
          <a:p>
            <a:fld id="{AE9A5D90-1405-4B27-9BDD-D505EE6A7185}" type="slidenum">
              <a:rPr lang="pt-BR" smtClean="0"/>
              <a:pPr/>
              <a:t>36</a:t>
            </a:fld>
            <a:endParaRPr lang="pt-BR"/>
          </a:p>
        </p:txBody>
      </p:sp>
    </p:spTree>
    <p:extLst>
      <p:ext uri="{BB962C8B-B14F-4D97-AF65-F5344CB8AC3E}">
        <p14:creationId xmlns:p14="http://schemas.microsoft.com/office/powerpoint/2010/main" val="202923968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r>
              <a:rPr lang="pt-BR" dirty="0" smtClean="0"/>
              <a:t>Verificar registros</a:t>
            </a:r>
            <a:r>
              <a:rPr lang="pt-BR" baseline="0" dirty="0" smtClean="0"/>
              <a:t> e </a:t>
            </a:r>
            <a:r>
              <a:rPr lang="pt-BR" dirty="0" smtClean="0"/>
              <a:t>validações</a:t>
            </a:r>
            <a:r>
              <a:rPr lang="pt-BR" baseline="0" dirty="0" smtClean="0"/>
              <a:t>, na prática.</a:t>
            </a:r>
            <a:endParaRPr lang="pt-BR" dirty="0"/>
          </a:p>
        </p:txBody>
      </p:sp>
      <p:sp>
        <p:nvSpPr>
          <p:cNvPr id="4" name="Espaço Reservado para Número de Slide 3"/>
          <p:cNvSpPr>
            <a:spLocks noGrp="1"/>
          </p:cNvSpPr>
          <p:nvPr>
            <p:ph type="sldNum" sz="quarter" idx="10"/>
          </p:nvPr>
        </p:nvSpPr>
        <p:spPr/>
        <p:txBody>
          <a:bodyPr/>
          <a:lstStyle/>
          <a:p>
            <a:fld id="{AE9A5D90-1405-4B27-9BDD-D505EE6A7185}" type="slidenum">
              <a:rPr lang="pt-BR" smtClean="0"/>
              <a:pPr/>
              <a:t>37</a:t>
            </a:fld>
            <a:endParaRPr lang="pt-BR"/>
          </a:p>
        </p:txBody>
      </p:sp>
    </p:spTree>
    <p:extLst>
      <p:ext uri="{BB962C8B-B14F-4D97-AF65-F5344CB8AC3E}">
        <p14:creationId xmlns:p14="http://schemas.microsoft.com/office/powerpoint/2010/main" val="327590240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r>
              <a:rPr lang="pt-BR" dirty="0" smtClean="0"/>
              <a:t>Verificar registros</a:t>
            </a:r>
            <a:r>
              <a:rPr lang="pt-BR" baseline="0" dirty="0" smtClean="0"/>
              <a:t> e </a:t>
            </a:r>
            <a:r>
              <a:rPr lang="pt-BR" dirty="0" smtClean="0"/>
              <a:t>validações</a:t>
            </a:r>
            <a:r>
              <a:rPr lang="pt-BR" baseline="0" dirty="0" smtClean="0"/>
              <a:t>, na prática.</a:t>
            </a:r>
            <a:endParaRPr lang="pt-BR" dirty="0"/>
          </a:p>
        </p:txBody>
      </p:sp>
      <p:sp>
        <p:nvSpPr>
          <p:cNvPr id="4" name="Espaço Reservado para Número de Slide 3"/>
          <p:cNvSpPr>
            <a:spLocks noGrp="1"/>
          </p:cNvSpPr>
          <p:nvPr>
            <p:ph type="sldNum" sz="quarter" idx="10"/>
          </p:nvPr>
        </p:nvSpPr>
        <p:spPr/>
        <p:txBody>
          <a:bodyPr/>
          <a:lstStyle/>
          <a:p>
            <a:fld id="{AE9A5D90-1405-4B27-9BDD-D505EE6A7185}" type="slidenum">
              <a:rPr lang="pt-BR" smtClean="0"/>
              <a:pPr/>
              <a:t>38</a:t>
            </a:fld>
            <a:endParaRPr lang="pt-BR"/>
          </a:p>
        </p:txBody>
      </p:sp>
    </p:spTree>
    <p:extLst>
      <p:ext uri="{BB962C8B-B14F-4D97-AF65-F5344CB8AC3E}">
        <p14:creationId xmlns:p14="http://schemas.microsoft.com/office/powerpoint/2010/main" val="52557090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endParaRPr lang="pt-BR"/>
          </a:p>
        </p:txBody>
      </p:sp>
      <p:sp>
        <p:nvSpPr>
          <p:cNvPr id="4" name="Espaço Reservado para Número de Slide 3"/>
          <p:cNvSpPr>
            <a:spLocks noGrp="1"/>
          </p:cNvSpPr>
          <p:nvPr>
            <p:ph type="sldNum" sz="quarter" idx="10"/>
          </p:nvPr>
        </p:nvSpPr>
        <p:spPr/>
        <p:txBody>
          <a:bodyPr/>
          <a:lstStyle/>
          <a:p>
            <a:fld id="{AE9A5D90-1405-4B27-9BDD-D505EE6A7185}" type="slidenum">
              <a:rPr lang="pt-BR" smtClean="0"/>
              <a:pPr/>
              <a:t>39</a:t>
            </a:fld>
            <a:endParaRPr lang="pt-BR"/>
          </a:p>
        </p:txBody>
      </p:sp>
    </p:spTree>
    <p:extLst>
      <p:ext uri="{BB962C8B-B14F-4D97-AF65-F5344CB8AC3E}">
        <p14:creationId xmlns:p14="http://schemas.microsoft.com/office/powerpoint/2010/main" val="209895062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endParaRPr lang="pt-BR" dirty="0"/>
          </a:p>
        </p:txBody>
      </p:sp>
      <p:sp>
        <p:nvSpPr>
          <p:cNvPr id="4" name="Espaço Reservado para Número de Slide 3"/>
          <p:cNvSpPr>
            <a:spLocks noGrp="1"/>
          </p:cNvSpPr>
          <p:nvPr>
            <p:ph type="sldNum" sz="quarter" idx="10"/>
          </p:nvPr>
        </p:nvSpPr>
        <p:spPr/>
        <p:txBody>
          <a:bodyPr/>
          <a:lstStyle/>
          <a:p>
            <a:fld id="{AE9A5D90-1405-4B27-9BDD-D505EE6A7185}" type="slidenum">
              <a:rPr lang="pt-BR" smtClean="0"/>
              <a:pPr/>
              <a:t>40</a:t>
            </a:fld>
            <a:endParaRPr lang="pt-BR" dirty="0"/>
          </a:p>
        </p:txBody>
      </p:sp>
    </p:spTree>
    <p:extLst>
      <p:ext uri="{BB962C8B-B14F-4D97-AF65-F5344CB8AC3E}">
        <p14:creationId xmlns:p14="http://schemas.microsoft.com/office/powerpoint/2010/main" val="337423890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endParaRPr lang="pt-BR" dirty="0"/>
          </a:p>
        </p:txBody>
      </p:sp>
      <p:sp>
        <p:nvSpPr>
          <p:cNvPr id="4" name="Espaço Reservado para Número de Slide 3"/>
          <p:cNvSpPr>
            <a:spLocks noGrp="1"/>
          </p:cNvSpPr>
          <p:nvPr>
            <p:ph type="sldNum" sz="quarter" idx="10"/>
          </p:nvPr>
        </p:nvSpPr>
        <p:spPr/>
        <p:txBody>
          <a:bodyPr/>
          <a:lstStyle/>
          <a:p>
            <a:fld id="{AE9A5D90-1405-4B27-9BDD-D505EE6A7185}" type="slidenum">
              <a:rPr lang="pt-BR" smtClean="0"/>
              <a:pPr/>
              <a:t>41</a:t>
            </a:fld>
            <a:endParaRPr lang="pt-BR" dirty="0"/>
          </a:p>
        </p:txBody>
      </p:sp>
    </p:spTree>
    <p:extLst>
      <p:ext uri="{BB962C8B-B14F-4D97-AF65-F5344CB8AC3E}">
        <p14:creationId xmlns:p14="http://schemas.microsoft.com/office/powerpoint/2010/main" val="299154969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endParaRPr lang="pt-BR" dirty="0"/>
          </a:p>
        </p:txBody>
      </p:sp>
      <p:sp>
        <p:nvSpPr>
          <p:cNvPr id="4" name="Espaço Reservado para Número de Slide 3"/>
          <p:cNvSpPr>
            <a:spLocks noGrp="1"/>
          </p:cNvSpPr>
          <p:nvPr>
            <p:ph type="sldNum" sz="quarter" idx="10"/>
          </p:nvPr>
        </p:nvSpPr>
        <p:spPr/>
        <p:txBody>
          <a:bodyPr/>
          <a:lstStyle/>
          <a:p>
            <a:fld id="{AE9A5D90-1405-4B27-9BDD-D505EE6A7185}" type="slidenum">
              <a:rPr lang="pt-BR" smtClean="0"/>
              <a:pPr/>
              <a:t>42</a:t>
            </a:fld>
            <a:endParaRPr lang="pt-BR" dirty="0"/>
          </a:p>
        </p:txBody>
      </p:sp>
    </p:spTree>
    <p:extLst>
      <p:ext uri="{BB962C8B-B14F-4D97-AF65-F5344CB8AC3E}">
        <p14:creationId xmlns:p14="http://schemas.microsoft.com/office/powerpoint/2010/main" val="272133066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endParaRPr lang="pt-BR" dirty="0"/>
          </a:p>
        </p:txBody>
      </p:sp>
      <p:sp>
        <p:nvSpPr>
          <p:cNvPr id="4" name="Espaço Reservado para Número de Slide 3"/>
          <p:cNvSpPr>
            <a:spLocks noGrp="1"/>
          </p:cNvSpPr>
          <p:nvPr>
            <p:ph type="sldNum" sz="quarter" idx="10"/>
          </p:nvPr>
        </p:nvSpPr>
        <p:spPr/>
        <p:txBody>
          <a:bodyPr/>
          <a:lstStyle/>
          <a:p>
            <a:fld id="{AE9A5D90-1405-4B27-9BDD-D505EE6A7185}" type="slidenum">
              <a:rPr lang="pt-BR" smtClean="0"/>
              <a:pPr/>
              <a:t>43</a:t>
            </a:fld>
            <a:endParaRPr lang="pt-BR" dirty="0"/>
          </a:p>
        </p:txBody>
      </p:sp>
    </p:spTree>
    <p:extLst>
      <p:ext uri="{BB962C8B-B14F-4D97-AF65-F5344CB8AC3E}">
        <p14:creationId xmlns:p14="http://schemas.microsoft.com/office/powerpoint/2010/main" val="206335145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endParaRPr lang="pt-BR" dirty="0"/>
          </a:p>
        </p:txBody>
      </p:sp>
      <p:sp>
        <p:nvSpPr>
          <p:cNvPr id="4" name="Espaço Reservado para Número de Slide 3"/>
          <p:cNvSpPr>
            <a:spLocks noGrp="1"/>
          </p:cNvSpPr>
          <p:nvPr>
            <p:ph type="sldNum" sz="quarter" idx="10"/>
          </p:nvPr>
        </p:nvSpPr>
        <p:spPr/>
        <p:txBody>
          <a:bodyPr/>
          <a:lstStyle/>
          <a:p>
            <a:fld id="{AE9A5D90-1405-4B27-9BDD-D505EE6A7185}" type="slidenum">
              <a:rPr lang="pt-BR" smtClean="0"/>
              <a:pPr/>
              <a:t>44</a:t>
            </a:fld>
            <a:endParaRPr lang="pt-BR" dirty="0"/>
          </a:p>
        </p:txBody>
      </p:sp>
    </p:spTree>
    <p:extLst>
      <p:ext uri="{BB962C8B-B14F-4D97-AF65-F5344CB8AC3E}">
        <p14:creationId xmlns:p14="http://schemas.microsoft.com/office/powerpoint/2010/main" val="278366405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endParaRPr lang="pt-BR" dirty="0"/>
          </a:p>
        </p:txBody>
      </p:sp>
      <p:sp>
        <p:nvSpPr>
          <p:cNvPr id="4" name="Espaço Reservado para Número de Slide 3"/>
          <p:cNvSpPr>
            <a:spLocks noGrp="1"/>
          </p:cNvSpPr>
          <p:nvPr>
            <p:ph type="sldNum" sz="quarter" idx="10"/>
          </p:nvPr>
        </p:nvSpPr>
        <p:spPr/>
        <p:txBody>
          <a:bodyPr/>
          <a:lstStyle/>
          <a:p>
            <a:fld id="{AE9A5D90-1405-4B27-9BDD-D505EE6A7185}" type="slidenum">
              <a:rPr lang="pt-BR" smtClean="0"/>
              <a:pPr/>
              <a:t>45</a:t>
            </a:fld>
            <a:endParaRPr lang="pt-BR" dirty="0"/>
          </a:p>
        </p:txBody>
      </p:sp>
    </p:spTree>
    <p:extLst>
      <p:ext uri="{BB962C8B-B14F-4D97-AF65-F5344CB8AC3E}">
        <p14:creationId xmlns:p14="http://schemas.microsoft.com/office/powerpoint/2010/main" val="65317895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endParaRPr lang="pt-BR" dirty="0"/>
          </a:p>
        </p:txBody>
      </p:sp>
      <p:sp>
        <p:nvSpPr>
          <p:cNvPr id="4" name="Espaço Reservado para Número de Slide 3"/>
          <p:cNvSpPr>
            <a:spLocks noGrp="1"/>
          </p:cNvSpPr>
          <p:nvPr>
            <p:ph type="sldNum" sz="quarter" idx="10"/>
          </p:nvPr>
        </p:nvSpPr>
        <p:spPr/>
        <p:txBody>
          <a:bodyPr/>
          <a:lstStyle/>
          <a:p>
            <a:fld id="{AE9A5D90-1405-4B27-9BDD-D505EE6A7185}" type="slidenum">
              <a:rPr lang="pt-BR" smtClean="0"/>
              <a:pPr/>
              <a:t>46</a:t>
            </a:fld>
            <a:endParaRPr lang="pt-BR" dirty="0"/>
          </a:p>
        </p:txBody>
      </p:sp>
    </p:spTree>
    <p:extLst>
      <p:ext uri="{BB962C8B-B14F-4D97-AF65-F5344CB8AC3E}">
        <p14:creationId xmlns:p14="http://schemas.microsoft.com/office/powerpoint/2010/main" val="1229859368"/>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endParaRPr lang="pt-BR" dirty="0"/>
          </a:p>
        </p:txBody>
      </p:sp>
      <p:sp>
        <p:nvSpPr>
          <p:cNvPr id="4" name="Espaço Reservado para Número de Slide 3"/>
          <p:cNvSpPr>
            <a:spLocks noGrp="1"/>
          </p:cNvSpPr>
          <p:nvPr>
            <p:ph type="sldNum" sz="quarter" idx="10"/>
          </p:nvPr>
        </p:nvSpPr>
        <p:spPr/>
        <p:txBody>
          <a:bodyPr/>
          <a:lstStyle/>
          <a:p>
            <a:fld id="{AE9A5D90-1405-4B27-9BDD-D505EE6A7185}" type="slidenum">
              <a:rPr lang="pt-BR" smtClean="0"/>
              <a:pPr/>
              <a:t>47</a:t>
            </a:fld>
            <a:endParaRPr lang="pt-BR" dirty="0"/>
          </a:p>
        </p:txBody>
      </p:sp>
    </p:spTree>
    <p:extLst>
      <p:ext uri="{BB962C8B-B14F-4D97-AF65-F5344CB8AC3E}">
        <p14:creationId xmlns:p14="http://schemas.microsoft.com/office/powerpoint/2010/main" val="2803625300"/>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endParaRPr lang="pt-BR" dirty="0"/>
          </a:p>
        </p:txBody>
      </p:sp>
      <p:sp>
        <p:nvSpPr>
          <p:cNvPr id="4" name="Espaço Reservado para Número de Slide 3"/>
          <p:cNvSpPr>
            <a:spLocks noGrp="1"/>
          </p:cNvSpPr>
          <p:nvPr>
            <p:ph type="sldNum" sz="quarter" idx="10"/>
          </p:nvPr>
        </p:nvSpPr>
        <p:spPr/>
        <p:txBody>
          <a:bodyPr/>
          <a:lstStyle/>
          <a:p>
            <a:fld id="{AE9A5D90-1405-4B27-9BDD-D505EE6A7185}" type="slidenum">
              <a:rPr lang="pt-BR" smtClean="0"/>
              <a:pPr/>
              <a:t>48</a:t>
            </a:fld>
            <a:endParaRPr lang="pt-BR" dirty="0"/>
          </a:p>
        </p:txBody>
      </p:sp>
    </p:spTree>
    <p:extLst>
      <p:ext uri="{BB962C8B-B14F-4D97-AF65-F5344CB8AC3E}">
        <p14:creationId xmlns:p14="http://schemas.microsoft.com/office/powerpoint/2010/main" val="12160958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endParaRPr lang="pt-BR" dirty="0"/>
          </a:p>
        </p:txBody>
      </p:sp>
      <p:sp>
        <p:nvSpPr>
          <p:cNvPr id="4" name="Espaço Reservado para Número de Slide 3"/>
          <p:cNvSpPr>
            <a:spLocks noGrp="1"/>
          </p:cNvSpPr>
          <p:nvPr>
            <p:ph type="sldNum" sz="quarter" idx="10"/>
          </p:nvPr>
        </p:nvSpPr>
        <p:spPr/>
        <p:txBody>
          <a:bodyPr/>
          <a:lstStyle/>
          <a:p>
            <a:fld id="{AE9A5D90-1405-4B27-9BDD-D505EE6A7185}" type="slidenum">
              <a:rPr lang="pt-BR" smtClean="0"/>
              <a:pPr/>
              <a:t>49</a:t>
            </a:fld>
            <a:endParaRPr lang="pt-BR" dirty="0"/>
          </a:p>
        </p:txBody>
      </p:sp>
    </p:spTree>
    <p:extLst>
      <p:ext uri="{BB962C8B-B14F-4D97-AF65-F5344CB8AC3E}">
        <p14:creationId xmlns:p14="http://schemas.microsoft.com/office/powerpoint/2010/main" val="331634284"/>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endParaRPr lang="pt-BR" dirty="0"/>
          </a:p>
        </p:txBody>
      </p:sp>
      <p:sp>
        <p:nvSpPr>
          <p:cNvPr id="4" name="Espaço Reservado para Número de Slide 3"/>
          <p:cNvSpPr>
            <a:spLocks noGrp="1"/>
          </p:cNvSpPr>
          <p:nvPr>
            <p:ph type="sldNum" sz="quarter" idx="10"/>
          </p:nvPr>
        </p:nvSpPr>
        <p:spPr/>
        <p:txBody>
          <a:bodyPr/>
          <a:lstStyle/>
          <a:p>
            <a:fld id="{AE9A5D90-1405-4B27-9BDD-D505EE6A7185}" type="slidenum">
              <a:rPr lang="pt-BR" smtClean="0"/>
              <a:pPr/>
              <a:t>50</a:t>
            </a:fld>
            <a:endParaRPr lang="pt-BR"/>
          </a:p>
        </p:txBody>
      </p:sp>
    </p:spTree>
    <p:extLst>
      <p:ext uri="{BB962C8B-B14F-4D97-AF65-F5344CB8AC3E}">
        <p14:creationId xmlns:p14="http://schemas.microsoft.com/office/powerpoint/2010/main" val="3737423337"/>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endParaRPr lang="pt-BR" dirty="0"/>
          </a:p>
        </p:txBody>
      </p:sp>
      <p:sp>
        <p:nvSpPr>
          <p:cNvPr id="4" name="Espaço Reservado para Número de Slide 3"/>
          <p:cNvSpPr>
            <a:spLocks noGrp="1"/>
          </p:cNvSpPr>
          <p:nvPr>
            <p:ph type="sldNum" sz="quarter" idx="10"/>
          </p:nvPr>
        </p:nvSpPr>
        <p:spPr/>
        <p:txBody>
          <a:bodyPr/>
          <a:lstStyle/>
          <a:p>
            <a:fld id="{AE9A5D90-1405-4B27-9BDD-D505EE6A7185}" type="slidenum">
              <a:rPr lang="pt-BR" smtClean="0"/>
              <a:pPr/>
              <a:t>51</a:t>
            </a:fld>
            <a:endParaRPr lang="pt-BR"/>
          </a:p>
        </p:txBody>
      </p:sp>
    </p:spTree>
    <p:extLst>
      <p:ext uri="{BB962C8B-B14F-4D97-AF65-F5344CB8AC3E}">
        <p14:creationId xmlns:p14="http://schemas.microsoft.com/office/powerpoint/2010/main" val="315298294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endParaRPr lang="pt-BR" dirty="0"/>
          </a:p>
        </p:txBody>
      </p:sp>
      <p:sp>
        <p:nvSpPr>
          <p:cNvPr id="4" name="Espaço Reservado para Número de Slide 3"/>
          <p:cNvSpPr>
            <a:spLocks noGrp="1"/>
          </p:cNvSpPr>
          <p:nvPr>
            <p:ph type="sldNum" sz="quarter" idx="10"/>
          </p:nvPr>
        </p:nvSpPr>
        <p:spPr/>
        <p:txBody>
          <a:bodyPr/>
          <a:lstStyle/>
          <a:p>
            <a:fld id="{AE9A5D90-1405-4B27-9BDD-D505EE6A7185}" type="slidenum">
              <a:rPr lang="pt-BR" smtClean="0"/>
              <a:pPr/>
              <a:t>52</a:t>
            </a:fld>
            <a:endParaRPr lang="pt-BR"/>
          </a:p>
        </p:txBody>
      </p:sp>
    </p:spTree>
    <p:extLst>
      <p:ext uri="{BB962C8B-B14F-4D97-AF65-F5344CB8AC3E}">
        <p14:creationId xmlns:p14="http://schemas.microsoft.com/office/powerpoint/2010/main" val="1381658445"/>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endParaRPr lang="pt-BR" dirty="0"/>
          </a:p>
        </p:txBody>
      </p:sp>
      <p:sp>
        <p:nvSpPr>
          <p:cNvPr id="4" name="Espaço Reservado para Número de Slide 3"/>
          <p:cNvSpPr>
            <a:spLocks noGrp="1"/>
          </p:cNvSpPr>
          <p:nvPr>
            <p:ph type="sldNum" sz="quarter" idx="10"/>
          </p:nvPr>
        </p:nvSpPr>
        <p:spPr/>
        <p:txBody>
          <a:bodyPr/>
          <a:lstStyle/>
          <a:p>
            <a:fld id="{AE9A5D90-1405-4B27-9BDD-D505EE6A7185}" type="slidenum">
              <a:rPr lang="pt-BR" smtClean="0"/>
              <a:pPr/>
              <a:t>53</a:t>
            </a:fld>
            <a:endParaRPr lang="pt-BR"/>
          </a:p>
        </p:txBody>
      </p:sp>
    </p:spTree>
    <p:extLst>
      <p:ext uri="{BB962C8B-B14F-4D97-AF65-F5344CB8AC3E}">
        <p14:creationId xmlns:p14="http://schemas.microsoft.com/office/powerpoint/2010/main" val="828852916"/>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endParaRPr lang="pt-BR" dirty="0"/>
          </a:p>
        </p:txBody>
      </p:sp>
      <p:sp>
        <p:nvSpPr>
          <p:cNvPr id="4" name="Espaço Reservado para Número de Slide 3"/>
          <p:cNvSpPr>
            <a:spLocks noGrp="1"/>
          </p:cNvSpPr>
          <p:nvPr>
            <p:ph type="sldNum" sz="quarter" idx="10"/>
          </p:nvPr>
        </p:nvSpPr>
        <p:spPr/>
        <p:txBody>
          <a:bodyPr/>
          <a:lstStyle/>
          <a:p>
            <a:fld id="{AE9A5D90-1405-4B27-9BDD-D505EE6A7185}" type="slidenum">
              <a:rPr lang="pt-BR" smtClean="0"/>
              <a:pPr/>
              <a:t>54</a:t>
            </a:fld>
            <a:endParaRPr lang="pt-BR"/>
          </a:p>
        </p:txBody>
      </p:sp>
    </p:spTree>
    <p:extLst>
      <p:ext uri="{BB962C8B-B14F-4D97-AF65-F5344CB8AC3E}">
        <p14:creationId xmlns:p14="http://schemas.microsoft.com/office/powerpoint/2010/main" val="3993437699"/>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endParaRPr lang="pt-BR" dirty="0"/>
          </a:p>
        </p:txBody>
      </p:sp>
      <p:sp>
        <p:nvSpPr>
          <p:cNvPr id="4" name="Espaço Reservado para Número de Slide 3"/>
          <p:cNvSpPr>
            <a:spLocks noGrp="1"/>
          </p:cNvSpPr>
          <p:nvPr>
            <p:ph type="sldNum" sz="quarter" idx="10"/>
          </p:nvPr>
        </p:nvSpPr>
        <p:spPr/>
        <p:txBody>
          <a:bodyPr/>
          <a:lstStyle/>
          <a:p>
            <a:fld id="{AE9A5D90-1405-4B27-9BDD-D505EE6A7185}" type="slidenum">
              <a:rPr lang="pt-BR" smtClean="0"/>
              <a:pPr/>
              <a:t>55</a:t>
            </a:fld>
            <a:endParaRPr lang="pt-BR"/>
          </a:p>
        </p:txBody>
      </p:sp>
    </p:spTree>
    <p:extLst>
      <p:ext uri="{BB962C8B-B14F-4D97-AF65-F5344CB8AC3E}">
        <p14:creationId xmlns:p14="http://schemas.microsoft.com/office/powerpoint/2010/main" val="255383957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endParaRPr lang="pt-BR" dirty="0"/>
          </a:p>
        </p:txBody>
      </p:sp>
      <p:sp>
        <p:nvSpPr>
          <p:cNvPr id="4" name="Espaço Reservado para Número de Slide 3"/>
          <p:cNvSpPr>
            <a:spLocks noGrp="1"/>
          </p:cNvSpPr>
          <p:nvPr>
            <p:ph type="sldNum" sz="quarter" idx="10"/>
          </p:nvPr>
        </p:nvSpPr>
        <p:spPr/>
        <p:txBody>
          <a:bodyPr/>
          <a:lstStyle/>
          <a:p>
            <a:fld id="{AE9A5D90-1405-4B27-9BDD-D505EE6A7185}" type="slidenum">
              <a:rPr lang="pt-BR" smtClean="0"/>
              <a:pPr/>
              <a:t>56</a:t>
            </a:fld>
            <a:endParaRPr lang="pt-BR"/>
          </a:p>
        </p:txBody>
      </p:sp>
    </p:spTree>
    <p:extLst>
      <p:ext uri="{BB962C8B-B14F-4D97-AF65-F5344CB8AC3E}">
        <p14:creationId xmlns:p14="http://schemas.microsoft.com/office/powerpoint/2010/main" val="2650175464"/>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endParaRPr lang="pt-BR" dirty="0"/>
          </a:p>
        </p:txBody>
      </p:sp>
      <p:sp>
        <p:nvSpPr>
          <p:cNvPr id="4" name="Espaço Reservado para Número de Slide 3"/>
          <p:cNvSpPr>
            <a:spLocks noGrp="1"/>
          </p:cNvSpPr>
          <p:nvPr>
            <p:ph type="sldNum" sz="quarter" idx="10"/>
          </p:nvPr>
        </p:nvSpPr>
        <p:spPr/>
        <p:txBody>
          <a:bodyPr/>
          <a:lstStyle/>
          <a:p>
            <a:fld id="{AE9A5D90-1405-4B27-9BDD-D505EE6A7185}" type="slidenum">
              <a:rPr lang="pt-BR" smtClean="0"/>
              <a:pPr/>
              <a:t>57</a:t>
            </a:fld>
            <a:endParaRPr lang="pt-BR"/>
          </a:p>
        </p:txBody>
      </p:sp>
    </p:spTree>
    <p:extLst>
      <p:ext uri="{BB962C8B-B14F-4D97-AF65-F5344CB8AC3E}">
        <p14:creationId xmlns:p14="http://schemas.microsoft.com/office/powerpoint/2010/main" val="278364159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lide de título">
    <p:spTree>
      <p:nvGrpSpPr>
        <p:cNvPr id="1" name=""/>
        <p:cNvGrpSpPr/>
        <p:nvPr/>
      </p:nvGrpSpPr>
      <p:grpSpPr>
        <a:xfrm>
          <a:off x="0" y="0"/>
          <a:ext cx="0" cy="0"/>
          <a:chOff x="0" y="0"/>
          <a:chExt cx="0" cy="0"/>
        </a:xfrm>
      </p:grpSpPr>
      <p:pic>
        <p:nvPicPr>
          <p:cNvPr id="4" name="Imagem 6" descr="back_capa_v02.jpg"/>
          <p:cNvPicPr>
            <a:picLocks noChangeAspect="1"/>
          </p:cNvPicPr>
          <p:nvPr userDrawn="1"/>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5" name="Imagem 7" descr="logo_fundo_azul.png"/>
          <p:cNvPicPr>
            <a:picLocks noChangeAspect="1"/>
          </p:cNvPicPr>
          <p:nvPr userDrawn="1"/>
        </p:nvPicPr>
        <p:blipFill>
          <a:blip r:embed="rId3"/>
          <a:srcRect/>
          <a:stretch>
            <a:fillRect/>
          </a:stretch>
        </p:blipFill>
        <p:spPr bwMode="auto">
          <a:xfrm>
            <a:off x="7902575" y="5500688"/>
            <a:ext cx="911225" cy="1008062"/>
          </a:xfrm>
          <a:prstGeom prst="rect">
            <a:avLst/>
          </a:prstGeom>
          <a:noFill/>
          <a:ln w="9525">
            <a:noFill/>
            <a:miter lim="800000"/>
            <a:headEnd/>
            <a:tailEnd/>
          </a:ln>
        </p:spPr>
      </p:pic>
      <p:sp>
        <p:nvSpPr>
          <p:cNvPr id="13" name="Título 12"/>
          <p:cNvSpPr>
            <a:spLocks noGrp="1"/>
          </p:cNvSpPr>
          <p:nvPr>
            <p:ph type="title"/>
          </p:nvPr>
        </p:nvSpPr>
        <p:spPr>
          <a:xfrm>
            <a:off x="4357686" y="2928934"/>
            <a:ext cx="4357718" cy="1000132"/>
          </a:xfrm>
        </p:spPr>
        <p:txBody>
          <a:bodyPr>
            <a:normAutofit/>
          </a:bodyPr>
          <a:lstStyle>
            <a:lvl1pPr algn="ctr">
              <a:defRPr sz="3000" b="0">
                <a:solidFill>
                  <a:schemeClr val="bg1"/>
                </a:solidFill>
                <a:latin typeface="+mj-lt"/>
              </a:defRPr>
            </a:lvl1pPr>
          </a:lstStyle>
          <a:p>
            <a:r>
              <a:rPr lang="pt-BR" dirty="0" smtClean="0"/>
              <a:t>Clique para editar o estilo do título mestre</a:t>
            </a:r>
            <a:endParaRPr lang="pt-BR" dirty="0"/>
          </a:p>
        </p:txBody>
      </p:sp>
      <p:sp>
        <p:nvSpPr>
          <p:cNvPr id="27" name="Espaço Reservado para Texto 26"/>
          <p:cNvSpPr>
            <a:spLocks noGrp="1"/>
          </p:cNvSpPr>
          <p:nvPr>
            <p:ph type="body" sz="quarter" idx="10"/>
          </p:nvPr>
        </p:nvSpPr>
        <p:spPr>
          <a:xfrm>
            <a:off x="4357688" y="4000500"/>
            <a:ext cx="4357687" cy="857250"/>
          </a:xfrm>
        </p:spPr>
        <p:txBody>
          <a:bodyPr>
            <a:normAutofit/>
          </a:bodyPr>
          <a:lstStyle>
            <a:lvl1pPr algn="ctr">
              <a:buFontTx/>
              <a:buNone/>
              <a:defRPr sz="2000">
                <a:solidFill>
                  <a:srgbClr val="00B0F0"/>
                </a:solidFill>
              </a:defRPr>
            </a:lvl1pPr>
          </a:lstStyle>
          <a:p>
            <a:pPr lvl="0"/>
            <a:r>
              <a:rPr lang="pt-BR" dirty="0" smtClean="0"/>
              <a:t>Clique para editar os estilos do texto mestre</a:t>
            </a:r>
          </a:p>
        </p:txBody>
      </p:sp>
    </p:spTree>
  </p:cSld>
  <p:clrMapOvr>
    <a:masterClrMapping/>
  </p:clrMapOvr>
  <p:hf sldNum="0" hdr="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pic>
        <p:nvPicPr>
          <p:cNvPr id="4" name="Imagem 6" descr="back_miolo.jpg"/>
          <p:cNvPicPr>
            <a:picLocks noChangeAspect="1"/>
          </p:cNvPicPr>
          <p:nvPr userDrawn="1"/>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5" name="Imagem 7" descr="logo_bco.png"/>
          <p:cNvPicPr>
            <a:picLocks noChangeAspect="1"/>
          </p:cNvPicPr>
          <p:nvPr userDrawn="1"/>
        </p:nvPicPr>
        <p:blipFill>
          <a:blip r:embed="rId3"/>
          <a:srcRect/>
          <a:stretch>
            <a:fillRect/>
          </a:stretch>
        </p:blipFill>
        <p:spPr bwMode="auto">
          <a:xfrm>
            <a:off x="8572500" y="214313"/>
            <a:ext cx="323850" cy="428625"/>
          </a:xfrm>
          <a:prstGeom prst="rect">
            <a:avLst/>
          </a:prstGeom>
          <a:noFill/>
          <a:ln w="9525">
            <a:noFill/>
            <a:miter lim="800000"/>
            <a:headEnd/>
            <a:tailEnd/>
          </a:ln>
        </p:spPr>
      </p:pic>
      <p:sp>
        <p:nvSpPr>
          <p:cNvPr id="2" name="Título 1"/>
          <p:cNvSpPr>
            <a:spLocks noGrp="1"/>
          </p:cNvSpPr>
          <p:nvPr>
            <p:ph type="title"/>
          </p:nvPr>
        </p:nvSpPr>
        <p:spPr>
          <a:xfrm>
            <a:off x="2928926" y="214290"/>
            <a:ext cx="5072098" cy="571504"/>
          </a:xfrm>
        </p:spPr>
        <p:txBody>
          <a:bodyPr>
            <a:noAutofit/>
          </a:bodyPr>
          <a:lstStyle>
            <a:lvl1pPr algn="l">
              <a:defRPr sz="1800" b="1">
                <a:solidFill>
                  <a:schemeClr val="bg1"/>
                </a:solidFill>
                <a:latin typeface="+mj-lt"/>
              </a:defRPr>
            </a:lvl1pPr>
          </a:lstStyle>
          <a:p>
            <a:r>
              <a:rPr lang="pt-BR" dirty="0" smtClean="0"/>
              <a:t>Clique para editar o estilo do título mestre</a:t>
            </a:r>
            <a:endParaRPr lang="pt-BR" dirty="0"/>
          </a:p>
        </p:txBody>
      </p:sp>
      <p:sp>
        <p:nvSpPr>
          <p:cNvPr id="3" name="Espaço Reservado para Conteúdo 2"/>
          <p:cNvSpPr>
            <a:spLocks noGrp="1"/>
          </p:cNvSpPr>
          <p:nvPr>
            <p:ph idx="1"/>
          </p:nvPr>
        </p:nvSpPr>
        <p:spPr>
          <a:xfrm>
            <a:off x="457200" y="1357298"/>
            <a:ext cx="8229600" cy="4768865"/>
          </a:xfrm>
        </p:spPr>
        <p:txBody>
          <a:bodyPr>
            <a:normAutofit/>
          </a:bodyPr>
          <a:lstStyle>
            <a:lvl1pPr>
              <a:defRPr sz="1600">
                <a:solidFill>
                  <a:schemeClr val="tx1">
                    <a:lumMod val="65000"/>
                    <a:lumOff val="35000"/>
                  </a:schemeClr>
                </a:solidFill>
              </a:defRPr>
            </a:lvl1pPr>
            <a:lvl2pPr>
              <a:defRPr sz="1600">
                <a:solidFill>
                  <a:schemeClr val="tx1">
                    <a:lumMod val="65000"/>
                    <a:lumOff val="35000"/>
                  </a:schemeClr>
                </a:solidFill>
              </a:defRPr>
            </a:lvl2pPr>
            <a:lvl3pPr>
              <a:defRPr sz="1600">
                <a:solidFill>
                  <a:schemeClr val="tx1">
                    <a:lumMod val="65000"/>
                    <a:lumOff val="35000"/>
                  </a:schemeClr>
                </a:solidFill>
              </a:defRPr>
            </a:lvl3pPr>
            <a:lvl4pPr>
              <a:defRPr sz="1600">
                <a:solidFill>
                  <a:schemeClr val="tx1">
                    <a:lumMod val="65000"/>
                    <a:lumOff val="35000"/>
                  </a:schemeClr>
                </a:solidFill>
              </a:defRPr>
            </a:lvl4pPr>
            <a:lvl5pPr>
              <a:defRPr sz="1600">
                <a:solidFill>
                  <a:schemeClr val="tx1">
                    <a:lumMod val="65000"/>
                    <a:lumOff val="35000"/>
                  </a:schemeClr>
                </a:solidFill>
              </a:defRPr>
            </a:lvl5pPr>
          </a:lstStyle>
          <a:p>
            <a:pPr lvl="0"/>
            <a:r>
              <a:rPr lang="pt-BR" dirty="0" smtClean="0"/>
              <a:t>Clique para editar os estilos do texto mestre</a:t>
            </a:r>
          </a:p>
          <a:p>
            <a:pPr lvl="1"/>
            <a:r>
              <a:rPr lang="pt-BR" dirty="0" smtClean="0"/>
              <a:t>Segundo nível</a:t>
            </a:r>
          </a:p>
          <a:p>
            <a:pPr lvl="2"/>
            <a:r>
              <a:rPr lang="pt-BR" dirty="0" smtClean="0"/>
              <a:t>Terceiro nível</a:t>
            </a:r>
          </a:p>
          <a:p>
            <a:pPr lvl="3"/>
            <a:r>
              <a:rPr lang="pt-BR" dirty="0" smtClean="0"/>
              <a:t>Quarto nível</a:t>
            </a:r>
          </a:p>
          <a:p>
            <a:pPr lvl="4"/>
            <a:r>
              <a:rPr lang="pt-BR" dirty="0" smtClean="0"/>
              <a:t>Quinto nível</a:t>
            </a:r>
            <a:endParaRPr lang="pt-BR" dirty="0"/>
          </a:p>
        </p:txBody>
      </p:sp>
      <p:sp>
        <p:nvSpPr>
          <p:cNvPr id="6" name="Espaço Reservado para Data 3"/>
          <p:cNvSpPr>
            <a:spLocks noGrp="1"/>
          </p:cNvSpPr>
          <p:nvPr>
            <p:ph type="dt" sz="half" idx="10"/>
          </p:nvPr>
        </p:nvSpPr>
        <p:spPr>
          <a:xfrm>
            <a:off x="457200" y="6356350"/>
            <a:ext cx="1023938" cy="365125"/>
          </a:xfrm>
        </p:spPr>
        <p:txBody>
          <a:bodyPr/>
          <a:lstStyle>
            <a:lvl1pPr>
              <a:defRPr>
                <a:solidFill>
                  <a:schemeClr val="tx1">
                    <a:lumMod val="50000"/>
                    <a:lumOff val="50000"/>
                  </a:schemeClr>
                </a:solidFill>
              </a:defRPr>
            </a:lvl1pPr>
          </a:lstStyle>
          <a:p>
            <a:pPr>
              <a:defRPr/>
            </a:pPr>
            <a:fld id="{52C2C106-FF5F-4590-B303-2A536B81BC9C}" type="datetimeFigureOut">
              <a:rPr lang="pt-BR"/>
              <a:pPr>
                <a:defRPr/>
              </a:pPr>
              <a:t>26/09/2013</a:t>
            </a:fld>
            <a:endParaRPr lang="pt-BR" dirty="0"/>
          </a:p>
        </p:txBody>
      </p:sp>
      <p:sp>
        <p:nvSpPr>
          <p:cNvPr id="7" name="Espaço Reservado para Rodapé 4"/>
          <p:cNvSpPr>
            <a:spLocks noGrp="1"/>
          </p:cNvSpPr>
          <p:nvPr>
            <p:ph type="ftr" sz="quarter" idx="11"/>
          </p:nvPr>
        </p:nvSpPr>
        <p:spPr>
          <a:xfrm>
            <a:off x="1481137" y="6356350"/>
            <a:ext cx="5859735" cy="365125"/>
          </a:xfrm>
        </p:spPr>
        <p:txBody>
          <a:bodyPr/>
          <a:lstStyle>
            <a:lvl1pPr algn="l">
              <a:defRPr>
                <a:solidFill>
                  <a:schemeClr val="tx1">
                    <a:lumMod val="50000"/>
                    <a:lumOff val="50000"/>
                  </a:schemeClr>
                </a:solidFill>
              </a:defRPr>
            </a:lvl1pPr>
          </a:lstStyle>
          <a:p>
            <a:pPr>
              <a:defRPr/>
            </a:pPr>
            <a:endParaRPr lang="pt-BR" dirty="0"/>
          </a:p>
        </p:txBody>
      </p:sp>
      <p:sp>
        <p:nvSpPr>
          <p:cNvPr id="8" name="Espaço Reservado para Número de Slide 5"/>
          <p:cNvSpPr>
            <a:spLocks noGrp="1"/>
          </p:cNvSpPr>
          <p:nvPr>
            <p:ph type="sldNum" sz="quarter" idx="12"/>
          </p:nvPr>
        </p:nvSpPr>
        <p:spPr>
          <a:xfrm>
            <a:off x="7340873" y="6356350"/>
            <a:ext cx="471487" cy="365125"/>
          </a:xfrm>
        </p:spPr>
        <p:txBody>
          <a:bodyPr/>
          <a:lstStyle>
            <a:lvl1pPr>
              <a:defRPr>
                <a:solidFill>
                  <a:schemeClr val="tx1">
                    <a:lumMod val="50000"/>
                    <a:lumOff val="50000"/>
                  </a:schemeClr>
                </a:solidFill>
              </a:defRPr>
            </a:lvl1pPr>
          </a:lstStyle>
          <a:p>
            <a:pPr>
              <a:defRPr/>
            </a:pPr>
            <a:fld id="{8E9B66CA-C7CF-44C9-8A76-098AECE2BA6C}" type="slidenum">
              <a:rPr lang="pt-BR"/>
              <a:pPr>
                <a:defRPr/>
              </a:pPr>
              <a:t>‹nº›</a:t>
            </a:fld>
            <a:endParaRPr lang="pt-B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Layout Personalizado">
    <p:spTree>
      <p:nvGrpSpPr>
        <p:cNvPr id="1" name=""/>
        <p:cNvGrpSpPr/>
        <p:nvPr/>
      </p:nvGrpSpPr>
      <p:grpSpPr>
        <a:xfrm>
          <a:off x="0" y="0"/>
          <a:ext cx="0" cy="0"/>
          <a:chOff x="0" y="0"/>
          <a:chExt cx="0" cy="0"/>
        </a:xfrm>
      </p:grpSpPr>
      <p:pic>
        <p:nvPicPr>
          <p:cNvPr id="2" name="Imagem 6" descr="back_capa_v02.jpg"/>
          <p:cNvPicPr>
            <a:picLocks noChangeAspect="1"/>
          </p:cNvPicPr>
          <p:nvPr userDrawn="1"/>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pic>
        <p:nvPicPr>
          <p:cNvPr id="4" name="Imagem 6" descr="back_capa_v02.jpg"/>
          <p:cNvPicPr>
            <a:picLocks noChangeAspect="1"/>
          </p:cNvPicPr>
          <p:nvPr userDrawn="1"/>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2" name="Título 1"/>
          <p:cNvSpPr>
            <a:spLocks noGrp="1"/>
          </p:cNvSpPr>
          <p:nvPr>
            <p:ph type="title"/>
          </p:nvPr>
        </p:nvSpPr>
        <p:spPr>
          <a:xfrm>
            <a:off x="2428861" y="4000504"/>
            <a:ext cx="6065852" cy="1768471"/>
          </a:xfrm>
        </p:spPr>
        <p:txBody>
          <a:bodyPr anchor="t"/>
          <a:lstStyle>
            <a:lvl1pPr algn="l">
              <a:defRPr sz="3000" b="0" cap="all">
                <a:solidFill>
                  <a:schemeClr val="bg1"/>
                </a:solidFill>
              </a:defRPr>
            </a:lvl1pPr>
          </a:lstStyle>
          <a:p>
            <a:r>
              <a:rPr lang="pt-BR" dirty="0" smtClean="0"/>
              <a:t>Clique para editar o estilo do título mestre</a:t>
            </a:r>
            <a:endParaRPr lang="pt-BR" dirty="0"/>
          </a:p>
        </p:txBody>
      </p:sp>
      <p:sp>
        <p:nvSpPr>
          <p:cNvPr id="3" name="Espaço Reservado para Texto 2"/>
          <p:cNvSpPr>
            <a:spLocks noGrp="1"/>
          </p:cNvSpPr>
          <p:nvPr>
            <p:ph type="body" idx="1"/>
          </p:nvPr>
        </p:nvSpPr>
        <p:spPr>
          <a:xfrm>
            <a:off x="2428859" y="2906713"/>
            <a:ext cx="6065853" cy="1093791"/>
          </a:xfrm>
        </p:spPr>
        <p:txBody>
          <a:bodyPr anchor="b"/>
          <a:lstStyle>
            <a:lvl1pPr marL="0" indent="0">
              <a:buNone/>
              <a:defRPr sz="2000">
                <a:solidFill>
                  <a:srgbClr val="00B0F0"/>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dirty="0" smtClean="0"/>
              <a:t>Clique para editar os estilos do texto mestre</a:t>
            </a:r>
          </a:p>
        </p:txBody>
      </p:sp>
      <p:sp>
        <p:nvSpPr>
          <p:cNvPr id="5" name="Espaço Reservado para Data 3"/>
          <p:cNvSpPr>
            <a:spLocks noGrp="1"/>
          </p:cNvSpPr>
          <p:nvPr>
            <p:ph type="dt" sz="half" idx="10"/>
          </p:nvPr>
        </p:nvSpPr>
        <p:spPr/>
        <p:txBody>
          <a:bodyPr/>
          <a:lstStyle>
            <a:lvl1pPr>
              <a:defRPr>
                <a:solidFill>
                  <a:schemeClr val="bg1"/>
                </a:solidFill>
              </a:defRPr>
            </a:lvl1pPr>
          </a:lstStyle>
          <a:p>
            <a:pPr>
              <a:defRPr/>
            </a:pPr>
            <a:fld id="{7A8D73E3-67E2-4748-9D16-2D9F2D6F8F2D}" type="datetimeFigureOut">
              <a:rPr lang="pt-BR"/>
              <a:pPr>
                <a:defRPr/>
              </a:pPr>
              <a:t>26/09/2013</a:t>
            </a:fld>
            <a:endParaRPr lang="pt-BR" dirty="0"/>
          </a:p>
        </p:txBody>
      </p:sp>
      <p:sp>
        <p:nvSpPr>
          <p:cNvPr id="6" name="Espaço Reservado para Rodapé 4"/>
          <p:cNvSpPr>
            <a:spLocks noGrp="1"/>
          </p:cNvSpPr>
          <p:nvPr>
            <p:ph type="ftr" sz="quarter" idx="11"/>
          </p:nvPr>
        </p:nvSpPr>
        <p:spPr/>
        <p:txBody>
          <a:bodyPr/>
          <a:lstStyle>
            <a:lvl1pPr>
              <a:defRPr>
                <a:solidFill>
                  <a:schemeClr val="bg1"/>
                </a:solidFill>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solidFill>
                  <a:schemeClr val="bg1"/>
                </a:solidFill>
              </a:defRPr>
            </a:lvl1pPr>
          </a:lstStyle>
          <a:p>
            <a:pPr>
              <a:defRPr/>
            </a:pPr>
            <a:fld id="{D01EE2DE-FE9A-4D69-A6E4-DC7BD22E917C}" type="slidenum">
              <a:rPr lang="pt-BR"/>
              <a:pPr>
                <a:defRPr/>
              </a:pPr>
              <a:t>‹nº›</a:t>
            </a:fld>
            <a:endParaRPr lang="pt-B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Duas Partes de Conteúdo">
    <p:spTree>
      <p:nvGrpSpPr>
        <p:cNvPr id="1" name=""/>
        <p:cNvGrpSpPr/>
        <p:nvPr/>
      </p:nvGrpSpPr>
      <p:grpSpPr>
        <a:xfrm>
          <a:off x="0" y="0"/>
          <a:ext cx="0" cy="0"/>
          <a:chOff x="0" y="0"/>
          <a:chExt cx="0" cy="0"/>
        </a:xfrm>
      </p:grpSpPr>
      <p:pic>
        <p:nvPicPr>
          <p:cNvPr id="5" name="Imagem 6" descr="back_miolo.jpg"/>
          <p:cNvPicPr>
            <a:picLocks noChangeAspect="1"/>
          </p:cNvPicPr>
          <p:nvPr userDrawn="1"/>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6" name="Picture 3" descr="C:\Documents and Settings\psampaio\Desktop\CCEE\LOGOS\CCEE\logo_bco.png"/>
          <p:cNvPicPr>
            <a:picLocks noChangeAspect="1" noChangeArrowheads="1"/>
          </p:cNvPicPr>
          <p:nvPr userDrawn="1"/>
        </p:nvPicPr>
        <p:blipFill>
          <a:blip r:embed="rId3"/>
          <a:srcRect/>
          <a:stretch>
            <a:fillRect/>
          </a:stretch>
        </p:blipFill>
        <p:spPr bwMode="auto">
          <a:xfrm>
            <a:off x="8501063" y="214313"/>
            <a:ext cx="392112" cy="500062"/>
          </a:xfrm>
          <a:prstGeom prst="rect">
            <a:avLst/>
          </a:prstGeom>
          <a:noFill/>
          <a:ln w="9525">
            <a:noFill/>
            <a:miter lim="800000"/>
            <a:headEnd/>
            <a:tailEnd/>
          </a:ln>
        </p:spPr>
      </p:pic>
      <p:sp>
        <p:nvSpPr>
          <p:cNvPr id="3" name="Espaço Reservado para Conteúdo 2"/>
          <p:cNvSpPr>
            <a:spLocks noGrp="1"/>
          </p:cNvSpPr>
          <p:nvPr>
            <p:ph sz="half" idx="1"/>
          </p:nvPr>
        </p:nvSpPr>
        <p:spPr>
          <a:xfrm>
            <a:off x="457200" y="1600200"/>
            <a:ext cx="4038600" cy="4525963"/>
          </a:xfrm>
        </p:spPr>
        <p:txBody>
          <a:bodyPr/>
          <a:lstStyle>
            <a:lvl1pPr>
              <a:defRPr sz="1600">
                <a:solidFill>
                  <a:schemeClr val="tx1">
                    <a:lumMod val="65000"/>
                    <a:lumOff val="35000"/>
                  </a:schemeClr>
                </a:solidFill>
              </a:defRPr>
            </a:lvl1pPr>
            <a:lvl2pPr>
              <a:defRPr sz="1600">
                <a:solidFill>
                  <a:schemeClr val="tx1">
                    <a:lumMod val="65000"/>
                    <a:lumOff val="35000"/>
                  </a:schemeClr>
                </a:solidFill>
              </a:defRPr>
            </a:lvl2pPr>
            <a:lvl3pPr>
              <a:defRPr sz="1600">
                <a:solidFill>
                  <a:schemeClr val="tx1">
                    <a:lumMod val="65000"/>
                    <a:lumOff val="35000"/>
                  </a:schemeClr>
                </a:solidFill>
              </a:defRPr>
            </a:lvl3pPr>
            <a:lvl4pPr>
              <a:defRPr sz="1600">
                <a:solidFill>
                  <a:schemeClr val="tx1">
                    <a:lumMod val="65000"/>
                    <a:lumOff val="35000"/>
                  </a:schemeClr>
                </a:solidFill>
              </a:defRPr>
            </a:lvl4pPr>
            <a:lvl5pPr>
              <a:defRPr sz="1600">
                <a:solidFill>
                  <a:schemeClr val="tx1">
                    <a:lumMod val="65000"/>
                    <a:lumOff val="35000"/>
                  </a:schemeClr>
                </a:solidFill>
              </a:defRPr>
            </a:lvl5pPr>
            <a:lvl6pPr>
              <a:defRPr sz="1800"/>
            </a:lvl6pPr>
            <a:lvl7pPr>
              <a:defRPr sz="1800"/>
            </a:lvl7pPr>
            <a:lvl8pPr>
              <a:defRPr sz="1800"/>
            </a:lvl8pPr>
            <a:lvl9pPr>
              <a:defRPr sz="1800"/>
            </a:lvl9pPr>
          </a:lstStyle>
          <a:p>
            <a:pPr lvl="0"/>
            <a:r>
              <a:rPr lang="pt-BR" dirty="0" smtClean="0"/>
              <a:t>Clique para editar os estilos do texto mestre</a:t>
            </a:r>
          </a:p>
          <a:p>
            <a:pPr lvl="1"/>
            <a:r>
              <a:rPr lang="pt-BR" dirty="0" smtClean="0"/>
              <a:t>Segundo nível</a:t>
            </a:r>
          </a:p>
          <a:p>
            <a:pPr lvl="2"/>
            <a:r>
              <a:rPr lang="pt-BR" dirty="0" smtClean="0"/>
              <a:t>Terceiro nível</a:t>
            </a:r>
          </a:p>
          <a:p>
            <a:pPr lvl="3"/>
            <a:r>
              <a:rPr lang="pt-BR" dirty="0" smtClean="0"/>
              <a:t>Quarto nível</a:t>
            </a:r>
          </a:p>
          <a:p>
            <a:pPr lvl="4"/>
            <a:r>
              <a:rPr lang="pt-BR" dirty="0" smtClean="0"/>
              <a:t>Quinto nível</a:t>
            </a:r>
            <a:endParaRPr lang="pt-BR" dirty="0"/>
          </a:p>
        </p:txBody>
      </p:sp>
      <p:sp>
        <p:nvSpPr>
          <p:cNvPr id="4" name="Espaço Reservado para Conteúdo 3"/>
          <p:cNvSpPr>
            <a:spLocks noGrp="1"/>
          </p:cNvSpPr>
          <p:nvPr>
            <p:ph sz="half" idx="2"/>
          </p:nvPr>
        </p:nvSpPr>
        <p:spPr>
          <a:xfrm>
            <a:off x="4648200" y="1600200"/>
            <a:ext cx="4038600" cy="4525963"/>
          </a:xfrm>
        </p:spPr>
        <p:txBody>
          <a:bodyPr/>
          <a:lstStyle>
            <a:lvl1pPr>
              <a:defRPr sz="1600">
                <a:solidFill>
                  <a:schemeClr val="tx1">
                    <a:lumMod val="65000"/>
                    <a:lumOff val="35000"/>
                  </a:schemeClr>
                </a:solidFill>
              </a:defRPr>
            </a:lvl1pPr>
            <a:lvl2pPr>
              <a:defRPr sz="1600">
                <a:solidFill>
                  <a:schemeClr val="tx1">
                    <a:lumMod val="65000"/>
                    <a:lumOff val="35000"/>
                  </a:schemeClr>
                </a:solidFill>
              </a:defRPr>
            </a:lvl2pPr>
            <a:lvl3pPr>
              <a:defRPr sz="1600">
                <a:solidFill>
                  <a:schemeClr val="tx1">
                    <a:lumMod val="65000"/>
                    <a:lumOff val="35000"/>
                  </a:schemeClr>
                </a:solidFill>
              </a:defRPr>
            </a:lvl3pPr>
            <a:lvl4pPr>
              <a:defRPr sz="1600">
                <a:solidFill>
                  <a:schemeClr val="tx1">
                    <a:lumMod val="65000"/>
                    <a:lumOff val="35000"/>
                  </a:schemeClr>
                </a:solidFill>
              </a:defRPr>
            </a:lvl4pPr>
            <a:lvl5pPr>
              <a:defRPr sz="1600">
                <a:solidFill>
                  <a:schemeClr val="tx1">
                    <a:lumMod val="65000"/>
                    <a:lumOff val="35000"/>
                  </a:schemeClr>
                </a:solidFill>
              </a:defRPr>
            </a:lvl5pPr>
            <a:lvl6pPr>
              <a:defRPr sz="1800"/>
            </a:lvl6pPr>
            <a:lvl7pPr>
              <a:defRPr sz="1800"/>
            </a:lvl7pPr>
            <a:lvl8pPr>
              <a:defRPr sz="1800"/>
            </a:lvl8pPr>
            <a:lvl9pPr>
              <a:defRPr sz="1800"/>
            </a:lvl9pPr>
          </a:lstStyle>
          <a:p>
            <a:pPr lvl="0"/>
            <a:r>
              <a:rPr lang="pt-BR" dirty="0" smtClean="0"/>
              <a:t>Clique para editar os estilos do texto mestre</a:t>
            </a:r>
          </a:p>
          <a:p>
            <a:pPr lvl="1"/>
            <a:r>
              <a:rPr lang="pt-BR" dirty="0" smtClean="0"/>
              <a:t>Segundo nível</a:t>
            </a:r>
          </a:p>
          <a:p>
            <a:pPr lvl="2"/>
            <a:r>
              <a:rPr lang="pt-BR" dirty="0" smtClean="0"/>
              <a:t>Terceiro nível</a:t>
            </a:r>
          </a:p>
          <a:p>
            <a:pPr lvl="3"/>
            <a:r>
              <a:rPr lang="pt-BR" dirty="0" smtClean="0"/>
              <a:t>Quarto nível</a:t>
            </a:r>
          </a:p>
          <a:p>
            <a:pPr lvl="4"/>
            <a:r>
              <a:rPr lang="pt-BR" dirty="0" smtClean="0"/>
              <a:t>Quinto nível</a:t>
            </a:r>
            <a:endParaRPr lang="pt-BR" dirty="0"/>
          </a:p>
        </p:txBody>
      </p:sp>
      <p:sp>
        <p:nvSpPr>
          <p:cNvPr id="10" name="Título 1"/>
          <p:cNvSpPr>
            <a:spLocks noGrp="1"/>
          </p:cNvSpPr>
          <p:nvPr>
            <p:ph type="title"/>
          </p:nvPr>
        </p:nvSpPr>
        <p:spPr>
          <a:xfrm>
            <a:off x="2928926" y="214290"/>
            <a:ext cx="5072098" cy="571504"/>
          </a:xfrm>
        </p:spPr>
        <p:txBody>
          <a:bodyPr>
            <a:noAutofit/>
          </a:bodyPr>
          <a:lstStyle>
            <a:lvl1pPr algn="l">
              <a:defRPr sz="1800" b="1">
                <a:solidFill>
                  <a:schemeClr val="bg1"/>
                </a:solidFill>
                <a:latin typeface="+mj-lt"/>
              </a:defRPr>
            </a:lvl1pPr>
          </a:lstStyle>
          <a:p>
            <a:r>
              <a:rPr lang="pt-BR" dirty="0" smtClean="0"/>
              <a:t>Clique para editar o estilo do título mestre</a:t>
            </a:r>
            <a:endParaRPr lang="pt-BR" dirty="0"/>
          </a:p>
        </p:txBody>
      </p:sp>
      <p:sp>
        <p:nvSpPr>
          <p:cNvPr id="13" name="Espaço Reservado para Data 3"/>
          <p:cNvSpPr>
            <a:spLocks noGrp="1"/>
          </p:cNvSpPr>
          <p:nvPr>
            <p:ph type="dt" sz="half" idx="10"/>
          </p:nvPr>
        </p:nvSpPr>
        <p:spPr>
          <a:xfrm>
            <a:off x="457200" y="6356350"/>
            <a:ext cx="2133600" cy="365125"/>
          </a:xfrm>
        </p:spPr>
        <p:txBody>
          <a:bodyPr/>
          <a:lstStyle>
            <a:lvl1pPr>
              <a:defRPr/>
            </a:lvl1pPr>
          </a:lstStyle>
          <a:p>
            <a:pPr>
              <a:defRPr/>
            </a:pPr>
            <a:fld id="{EB872055-6367-4091-B99A-368361930555}" type="datetimeFigureOut">
              <a:rPr lang="pt-BR"/>
              <a:pPr>
                <a:defRPr/>
              </a:pPr>
              <a:t>26/09/2013</a:t>
            </a:fld>
            <a:endParaRPr lang="pt-BR"/>
          </a:p>
        </p:txBody>
      </p:sp>
      <p:sp>
        <p:nvSpPr>
          <p:cNvPr id="14" name="Espaço Reservado para Rodapé 4"/>
          <p:cNvSpPr>
            <a:spLocks noGrp="1"/>
          </p:cNvSpPr>
          <p:nvPr>
            <p:ph type="ftr" sz="quarter" idx="11"/>
          </p:nvPr>
        </p:nvSpPr>
        <p:spPr>
          <a:xfrm>
            <a:off x="2915816" y="6356350"/>
            <a:ext cx="2895600" cy="365125"/>
          </a:xfrm>
        </p:spPr>
        <p:txBody>
          <a:bodyPr/>
          <a:lstStyle>
            <a:lvl1pPr>
              <a:defRPr/>
            </a:lvl1pPr>
          </a:lstStyle>
          <a:p>
            <a:pPr>
              <a:defRPr/>
            </a:pPr>
            <a:endParaRPr lang="pt-BR"/>
          </a:p>
        </p:txBody>
      </p:sp>
      <p:sp>
        <p:nvSpPr>
          <p:cNvPr id="15" name="Espaço Reservado para Número de Slide 5"/>
          <p:cNvSpPr>
            <a:spLocks noGrp="1"/>
          </p:cNvSpPr>
          <p:nvPr>
            <p:ph type="sldNum" sz="quarter" idx="12"/>
          </p:nvPr>
        </p:nvSpPr>
        <p:spPr>
          <a:xfrm>
            <a:off x="6553200" y="6356350"/>
            <a:ext cx="2133600" cy="365125"/>
          </a:xfrm>
        </p:spPr>
        <p:txBody>
          <a:bodyPr/>
          <a:lstStyle>
            <a:lvl1pPr>
              <a:defRPr/>
            </a:lvl1pPr>
          </a:lstStyle>
          <a:p>
            <a:pPr>
              <a:defRPr/>
            </a:pPr>
            <a:fld id="{DDAFDB4B-81F0-4253-9CA8-DDC6366F973A}"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mparação">
    <p:spTree>
      <p:nvGrpSpPr>
        <p:cNvPr id="1" name=""/>
        <p:cNvGrpSpPr/>
        <p:nvPr/>
      </p:nvGrpSpPr>
      <p:grpSpPr>
        <a:xfrm>
          <a:off x="0" y="0"/>
          <a:ext cx="0" cy="0"/>
          <a:chOff x="0" y="0"/>
          <a:chExt cx="0" cy="0"/>
        </a:xfrm>
      </p:grpSpPr>
      <p:pic>
        <p:nvPicPr>
          <p:cNvPr id="7" name="Imagem 6" descr="back_miolo.jpg"/>
          <p:cNvPicPr>
            <a:picLocks noChangeAspect="1"/>
          </p:cNvPicPr>
          <p:nvPr userDrawn="1"/>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8" name="Picture 3" descr="C:\Documents and Settings\psampaio\Desktop\CCEE\LOGOS\CCEE\logo_bco.png"/>
          <p:cNvPicPr>
            <a:picLocks noChangeAspect="1" noChangeArrowheads="1"/>
          </p:cNvPicPr>
          <p:nvPr userDrawn="1"/>
        </p:nvPicPr>
        <p:blipFill>
          <a:blip r:embed="rId3"/>
          <a:srcRect/>
          <a:stretch>
            <a:fillRect/>
          </a:stretch>
        </p:blipFill>
        <p:spPr bwMode="auto">
          <a:xfrm>
            <a:off x="8501063" y="214313"/>
            <a:ext cx="392112" cy="500062"/>
          </a:xfrm>
          <a:prstGeom prst="rect">
            <a:avLst/>
          </a:prstGeom>
          <a:noFill/>
          <a:ln w="9525">
            <a:noFill/>
            <a:miter lim="800000"/>
            <a:headEnd/>
            <a:tailEnd/>
          </a:ln>
        </p:spPr>
      </p:pic>
      <p:sp>
        <p:nvSpPr>
          <p:cNvPr id="3" name="Espaço Reservado para Texto 2"/>
          <p:cNvSpPr>
            <a:spLocks noGrp="1"/>
          </p:cNvSpPr>
          <p:nvPr>
            <p:ph type="body" idx="1"/>
          </p:nvPr>
        </p:nvSpPr>
        <p:spPr>
          <a:xfrm>
            <a:off x="457200" y="1535113"/>
            <a:ext cx="4040188" cy="639762"/>
          </a:xfrm>
        </p:spPr>
        <p:txBody>
          <a:bodyPr anchor="b"/>
          <a:lstStyle>
            <a:lvl1pPr marL="0" indent="0">
              <a:buNone/>
              <a:defRPr sz="2000" b="1">
                <a:solidFill>
                  <a:srgbClr val="08296C"/>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dirty="0" smtClean="0"/>
              <a:t>Clique para editar os estilos do texto mestre</a:t>
            </a:r>
          </a:p>
        </p:txBody>
      </p:sp>
      <p:sp>
        <p:nvSpPr>
          <p:cNvPr id="4" name="Espaço Reservado para Conteúdo 3"/>
          <p:cNvSpPr>
            <a:spLocks noGrp="1"/>
          </p:cNvSpPr>
          <p:nvPr>
            <p:ph sz="half" idx="2"/>
          </p:nvPr>
        </p:nvSpPr>
        <p:spPr>
          <a:xfrm>
            <a:off x="457200" y="2174875"/>
            <a:ext cx="4040188" cy="3951288"/>
          </a:xfrm>
        </p:spPr>
        <p:txBody>
          <a:bodyPr/>
          <a:lstStyle>
            <a:lvl1pPr>
              <a:defRPr sz="1600">
                <a:solidFill>
                  <a:schemeClr val="tx1">
                    <a:lumMod val="65000"/>
                    <a:lumOff val="35000"/>
                  </a:schemeClr>
                </a:solidFill>
              </a:defRPr>
            </a:lvl1pPr>
            <a:lvl2pPr>
              <a:defRPr sz="1600">
                <a:solidFill>
                  <a:schemeClr val="tx1">
                    <a:lumMod val="65000"/>
                    <a:lumOff val="35000"/>
                  </a:schemeClr>
                </a:solidFill>
              </a:defRPr>
            </a:lvl2pPr>
            <a:lvl3pPr>
              <a:defRPr sz="1600">
                <a:solidFill>
                  <a:schemeClr val="tx1">
                    <a:lumMod val="65000"/>
                    <a:lumOff val="35000"/>
                  </a:schemeClr>
                </a:solidFill>
              </a:defRPr>
            </a:lvl3pPr>
            <a:lvl4pPr>
              <a:defRPr sz="1600">
                <a:solidFill>
                  <a:schemeClr val="tx1">
                    <a:lumMod val="65000"/>
                    <a:lumOff val="35000"/>
                  </a:schemeClr>
                </a:solidFill>
              </a:defRPr>
            </a:lvl4pPr>
            <a:lvl5pPr>
              <a:defRPr sz="1600">
                <a:solidFill>
                  <a:schemeClr val="tx1">
                    <a:lumMod val="65000"/>
                    <a:lumOff val="35000"/>
                  </a:schemeClr>
                </a:solidFill>
              </a:defRPr>
            </a:lvl5pPr>
            <a:lvl6pPr>
              <a:defRPr sz="1600"/>
            </a:lvl6pPr>
            <a:lvl7pPr>
              <a:defRPr sz="1600"/>
            </a:lvl7pPr>
            <a:lvl8pPr>
              <a:defRPr sz="1600"/>
            </a:lvl8pPr>
            <a:lvl9pPr>
              <a:defRPr sz="1600"/>
            </a:lvl9pPr>
          </a:lstStyle>
          <a:p>
            <a:pPr lvl="0"/>
            <a:r>
              <a:rPr lang="pt-BR" dirty="0" smtClean="0"/>
              <a:t>Clique para editar os estilos do texto mestre</a:t>
            </a:r>
          </a:p>
          <a:p>
            <a:pPr lvl="1"/>
            <a:r>
              <a:rPr lang="pt-BR" dirty="0" smtClean="0"/>
              <a:t>Segundo nível</a:t>
            </a:r>
          </a:p>
          <a:p>
            <a:pPr lvl="2"/>
            <a:r>
              <a:rPr lang="pt-BR" dirty="0" smtClean="0"/>
              <a:t>Terceiro nível</a:t>
            </a:r>
          </a:p>
          <a:p>
            <a:pPr lvl="3"/>
            <a:r>
              <a:rPr lang="pt-BR" dirty="0" smtClean="0"/>
              <a:t>Quarto nível</a:t>
            </a:r>
          </a:p>
          <a:p>
            <a:pPr lvl="4"/>
            <a:r>
              <a:rPr lang="pt-BR" dirty="0" smtClean="0"/>
              <a:t>Quinto nível</a:t>
            </a:r>
            <a:endParaRPr lang="pt-BR" dirty="0"/>
          </a:p>
        </p:txBody>
      </p:sp>
      <p:sp>
        <p:nvSpPr>
          <p:cNvPr id="5" name="Espaço Reservado para Texto 4"/>
          <p:cNvSpPr>
            <a:spLocks noGrp="1"/>
          </p:cNvSpPr>
          <p:nvPr>
            <p:ph type="body" sz="quarter" idx="3"/>
          </p:nvPr>
        </p:nvSpPr>
        <p:spPr>
          <a:xfrm>
            <a:off x="4645025" y="1535113"/>
            <a:ext cx="4041775" cy="639762"/>
          </a:xfrm>
        </p:spPr>
        <p:txBody>
          <a:bodyPr anchor="b"/>
          <a:lstStyle>
            <a:lvl1pPr marL="0" indent="0">
              <a:buNone/>
              <a:defRPr sz="2000" b="1">
                <a:solidFill>
                  <a:srgbClr val="08296C"/>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dirty="0" smtClean="0"/>
              <a:t>Clique para editar os estilos do texto mestre</a:t>
            </a:r>
          </a:p>
        </p:txBody>
      </p:sp>
      <p:sp>
        <p:nvSpPr>
          <p:cNvPr id="6" name="Espaço Reservado para Conteúdo 5"/>
          <p:cNvSpPr>
            <a:spLocks noGrp="1"/>
          </p:cNvSpPr>
          <p:nvPr>
            <p:ph sz="quarter" idx="4"/>
          </p:nvPr>
        </p:nvSpPr>
        <p:spPr>
          <a:xfrm>
            <a:off x="4645025" y="2174875"/>
            <a:ext cx="4041775" cy="3951288"/>
          </a:xfrm>
        </p:spPr>
        <p:txBody>
          <a:bodyPr/>
          <a:lstStyle>
            <a:lvl1pPr>
              <a:defRPr sz="1600">
                <a:solidFill>
                  <a:schemeClr val="tx1">
                    <a:lumMod val="65000"/>
                    <a:lumOff val="35000"/>
                  </a:schemeClr>
                </a:solidFill>
              </a:defRPr>
            </a:lvl1pPr>
            <a:lvl2pPr>
              <a:defRPr sz="1600">
                <a:solidFill>
                  <a:schemeClr val="tx1">
                    <a:lumMod val="65000"/>
                    <a:lumOff val="35000"/>
                  </a:schemeClr>
                </a:solidFill>
              </a:defRPr>
            </a:lvl2pPr>
            <a:lvl3pPr>
              <a:defRPr sz="1600">
                <a:solidFill>
                  <a:schemeClr val="tx1">
                    <a:lumMod val="65000"/>
                    <a:lumOff val="35000"/>
                  </a:schemeClr>
                </a:solidFill>
              </a:defRPr>
            </a:lvl3pPr>
            <a:lvl4pPr>
              <a:defRPr sz="1600">
                <a:solidFill>
                  <a:schemeClr val="tx1">
                    <a:lumMod val="65000"/>
                    <a:lumOff val="35000"/>
                  </a:schemeClr>
                </a:solidFill>
              </a:defRPr>
            </a:lvl4pPr>
            <a:lvl5pPr>
              <a:defRPr sz="1600">
                <a:solidFill>
                  <a:schemeClr val="tx1">
                    <a:lumMod val="65000"/>
                    <a:lumOff val="35000"/>
                  </a:schemeClr>
                </a:solidFill>
              </a:defRPr>
            </a:lvl5pPr>
            <a:lvl6pPr>
              <a:defRPr sz="1600"/>
            </a:lvl6pPr>
            <a:lvl7pPr>
              <a:defRPr sz="1600"/>
            </a:lvl7pPr>
            <a:lvl8pPr>
              <a:defRPr sz="1600"/>
            </a:lvl8pPr>
            <a:lvl9pPr>
              <a:defRPr sz="1600"/>
            </a:lvl9pPr>
          </a:lstStyle>
          <a:p>
            <a:pPr lvl="0"/>
            <a:r>
              <a:rPr lang="pt-BR" dirty="0" smtClean="0"/>
              <a:t>Clique para editar os estilos do texto mestre</a:t>
            </a:r>
          </a:p>
          <a:p>
            <a:pPr lvl="1"/>
            <a:r>
              <a:rPr lang="pt-BR" dirty="0" smtClean="0"/>
              <a:t>Segundo nível</a:t>
            </a:r>
          </a:p>
          <a:p>
            <a:pPr lvl="2"/>
            <a:r>
              <a:rPr lang="pt-BR" dirty="0" smtClean="0"/>
              <a:t>Terceiro nível</a:t>
            </a:r>
          </a:p>
          <a:p>
            <a:pPr lvl="3"/>
            <a:r>
              <a:rPr lang="pt-BR" dirty="0" smtClean="0"/>
              <a:t>Quarto nível</a:t>
            </a:r>
          </a:p>
          <a:p>
            <a:pPr lvl="4"/>
            <a:r>
              <a:rPr lang="pt-BR" dirty="0" smtClean="0"/>
              <a:t>Quinto nível</a:t>
            </a:r>
            <a:endParaRPr lang="pt-BR" dirty="0"/>
          </a:p>
        </p:txBody>
      </p:sp>
      <p:sp>
        <p:nvSpPr>
          <p:cNvPr id="11" name="Título 1"/>
          <p:cNvSpPr>
            <a:spLocks noGrp="1"/>
          </p:cNvSpPr>
          <p:nvPr>
            <p:ph type="title"/>
          </p:nvPr>
        </p:nvSpPr>
        <p:spPr>
          <a:xfrm>
            <a:off x="2928926" y="214290"/>
            <a:ext cx="5072098" cy="571504"/>
          </a:xfrm>
        </p:spPr>
        <p:txBody>
          <a:bodyPr>
            <a:noAutofit/>
          </a:bodyPr>
          <a:lstStyle>
            <a:lvl1pPr algn="l">
              <a:defRPr sz="1800" b="1">
                <a:solidFill>
                  <a:schemeClr val="bg1"/>
                </a:solidFill>
                <a:latin typeface="+mj-lt"/>
              </a:defRPr>
            </a:lvl1pPr>
          </a:lstStyle>
          <a:p>
            <a:r>
              <a:rPr lang="pt-BR" dirty="0" smtClean="0"/>
              <a:t>Clique para editar o estilo do título mestre</a:t>
            </a:r>
            <a:endParaRPr lang="pt-BR" dirty="0"/>
          </a:p>
        </p:txBody>
      </p:sp>
      <p:sp>
        <p:nvSpPr>
          <p:cNvPr id="15" name="Espaço Reservado para Data 3"/>
          <p:cNvSpPr>
            <a:spLocks noGrp="1"/>
          </p:cNvSpPr>
          <p:nvPr>
            <p:ph type="dt" sz="half" idx="10"/>
          </p:nvPr>
        </p:nvSpPr>
        <p:spPr>
          <a:xfrm>
            <a:off x="457200" y="6356350"/>
            <a:ext cx="2133600" cy="365125"/>
          </a:xfrm>
        </p:spPr>
        <p:txBody>
          <a:bodyPr/>
          <a:lstStyle>
            <a:lvl1pPr>
              <a:defRPr/>
            </a:lvl1pPr>
          </a:lstStyle>
          <a:p>
            <a:pPr>
              <a:defRPr/>
            </a:pPr>
            <a:fld id="{EB872055-6367-4091-B99A-368361930555}" type="datetimeFigureOut">
              <a:rPr lang="pt-BR"/>
              <a:pPr>
                <a:defRPr/>
              </a:pPr>
              <a:t>26/09/2013</a:t>
            </a:fld>
            <a:endParaRPr lang="pt-BR"/>
          </a:p>
        </p:txBody>
      </p:sp>
      <p:sp>
        <p:nvSpPr>
          <p:cNvPr id="16" name="Espaço Reservado para Rodapé 4"/>
          <p:cNvSpPr>
            <a:spLocks noGrp="1"/>
          </p:cNvSpPr>
          <p:nvPr>
            <p:ph type="ftr" sz="quarter" idx="11"/>
          </p:nvPr>
        </p:nvSpPr>
        <p:spPr>
          <a:xfrm>
            <a:off x="2915816" y="6356350"/>
            <a:ext cx="2895600" cy="365125"/>
          </a:xfrm>
        </p:spPr>
        <p:txBody>
          <a:bodyPr/>
          <a:lstStyle>
            <a:lvl1pPr>
              <a:defRPr/>
            </a:lvl1pPr>
          </a:lstStyle>
          <a:p>
            <a:pPr>
              <a:defRPr/>
            </a:pPr>
            <a:endParaRPr lang="pt-BR"/>
          </a:p>
        </p:txBody>
      </p:sp>
      <p:sp>
        <p:nvSpPr>
          <p:cNvPr id="17" name="Espaço Reservado para Número de Slide 5"/>
          <p:cNvSpPr>
            <a:spLocks noGrp="1"/>
          </p:cNvSpPr>
          <p:nvPr>
            <p:ph type="sldNum" sz="quarter" idx="12"/>
          </p:nvPr>
        </p:nvSpPr>
        <p:spPr>
          <a:xfrm>
            <a:off x="6553200" y="6356350"/>
            <a:ext cx="2133600" cy="365125"/>
          </a:xfrm>
        </p:spPr>
        <p:txBody>
          <a:bodyPr/>
          <a:lstStyle>
            <a:lvl1pPr>
              <a:defRPr/>
            </a:lvl1pPr>
          </a:lstStyle>
          <a:p>
            <a:pPr>
              <a:defRPr/>
            </a:pPr>
            <a:fld id="{DDAFDB4B-81F0-4253-9CA8-DDC6366F973A}"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Somente título">
    <p:spTree>
      <p:nvGrpSpPr>
        <p:cNvPr id="1" name=""/>
        <p:cNvGrpSpPr/>
        <p:nvPr/>
      </p:nvGrpSpPr>
      <p:grpSpPr>
        <a:xfrm>
          <a:off x="0" y="0"/>
          <a:ext cx="0" cy="0"/>
          <a:chOff x="0" y="0"/>
          <a:chExt cx="0" cy="0"/>
        </a:xfrm>
      </p:grpSpPr>
      <p:pic>
        <p:nvPicPr>
          <p:cNvPr id="3" name="Imagem 6" descr="back_miolo.jpg"/>
          <p:cNvPicPr>
            <a:picLocks noChangeAspect="1"/>
          </p:cNvPicPr>
          <p:nvPr userDrawn="1"/>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4" name="Picture 3" descr="C:\Documents and Settings\psampaio\Desktop\CCEE\LOGOS\CCEE\logo_bco.png"/>
          <p:cNvPicPr>
            <a:picLocks noChangeAspect="1" noChangeArrowheads="1"/>
          </p:cNvPicPr>
          <p:nvPr userDrawn="1"/>
        </p:nvPicPr>
        <p:blipFill>
          <a:blip r:embed="rId3"/>
          <a:srcRect/>
          <a:stretch>
            <a:fillRect/>
          </a:stretch>
        </p:blipFill>
        <p:spPr bwMode="auto">
          <a:xfrm>
            <a:off x="8501063" y="214313"/>
            <a:ext cx="392112" cy="500062"/>
          </a:xfrm>
          <a:prstGeom prst="rect">
            <a:avLst/>
          </a:prstGeom>
          <a:noFill/>
          <a:ln w="9525">
            <a:noFill/>
            <a:miter lim="800000"/>
            <a:headEnd/>
            <a:tailEnd/>
          </a:ln>
        </p:spPr>
      </p:pic>
      <p:sp>
        <p:nvSpPr>
          <p:cNvPr id="7" name="Título 1"/>
          <p:cNvSpPr>
            <a:spLocks noGrp="1"/>
          </p:cNvSpPr>
          <p:nvPr>
            <p:ph type="title"/>
          </p:nvPr>
        </p:nvSpPr>
        <p:spPr>
          <a:xfrm>
            <a:off x="2928926" y="214290"/>
            <a:ext cx="5072098" cy="571504"/>
          </a:xfrm>
        </p:spPr>
        <p:txBody>
          <a:bodyPr>
            <a:noAutofit/>
          </a:bodyPr>
          <a:lstStyle>
            <a:lvl1pPr algn="l">
              <a:defRPr sz="1800" b="1">
                <a:solidFill>
                  <a:schemeClr val="bg1"/>
                </a:solidFill>
                <a:latin typeface="+mj-lt"/>
              </a:defRPr>
            </a:lvl1pPr>
          </a:lstStyle>
          <a:p>
            <a:r>
              <a:rPr lang="pt-BR" dirty="0" smtClean="0"/>
              <a:t>Clique para editar o estilo do título mestre</a:t>
            </a:r>
            <a:endParaRPr lang="pt-BR" dirty="0"/>
          </a:p>
        </p:txBody>
      </p:sp>
      <p:sp>
        <p:nvSpPr>
          <p:cNvPr id="5" name="Espaço Reservado para Data 3"/>
          <p:cNvSpPr>
            <a:spLocks noGrp="1"/>
          </p:cNvSpPr>
          <p:nvPr>
            <p:ph type="dt" sz="half" idx="10"/>
          </p:nvPr>
        </p:nvSpPr>
        <p:spPr/>
        <p:txBody>
          <a:bodyPr/>
          <a:lstStyle>
            <a:lvl1pPr>
              <a:defRPr/>
            </a:lvl1pPr>
          </a:lstStyle>
          <a:p>
            <a:pPr>
              <a:defRPr/>
            </a:pPr>
            <a:fld id="{03654DE0-E86E-4DA5-8914-AC21382174D4}" type="datetimeFigureOut">
              <a:rPr lang="pt-BR"/>
              <a:pPr>
                <a:defRPr/>
              </a:pPr>
              <a:t>26/09/2013</a:t>
            </a:fld>
            <a:endParaRPr lang="pt-BR"/>
          </a:p>
        </p:txBody>
      </p:sp>
      <p:sp>
        <p:nvSpPr>
          <p:cNvPr id="6" name="Espaço Reservado para Rodapé 4"/>
          <p:cNvSpPr>
            <a:spLocks noGrp="1"/>
          </p:cNvSpPr>
          <p:nvPr>
            <p:ph type="ftr" sz="quarter" idx="11"/>
          </p:nvPr>
        </p:nvSpPr>
        <p:spPr>
          <a:xfrm>
            <a:off x="2627784" y="6356350"/>
            <a:ext cx="2895600" cy="365125"/>
          </a:xfrm>
        </p:spPr>
        <p:txBody>
          <a:bodyPr/>
          <a:lstStyle>
            <a:lvl1pPr>
              <a:defRPr/>
            </a:lvl1pPr>
          </a:lstStyle>
          <a:p>
            <a:pPr>
              <a:defRPr/>
            </a:pPr>
            <a:endParaRPr lang="pt-BR" dirty="0"/>
          </a:p>
        </p:txBody>
      </p:sp>
      <p:sp>
        <p:nvSpPr>
          <p:cNvPr id="8" name="Espaço Reservado para Número de Slide 5"/>
          <p:cNvSpPr>
            <a:spLocks noGrp="1"/>
          </p:cNvSpPr>
          <p:nvPr>
            <p:ph type="sldNum" sz="quarter" idx="12"/>
          </p:nvPr>
        </p:nvSpPr>
        <p:spPr>
          <a:xfrm>
            <a:off x="5606752" y="6356350"/>
            <a:ext cx="2133600" cy="365125"/>
          </a:xfrm>
        </p:spPr>
        <p:txBody>
          <a:bodyPr/>
          <a:lstStyle>
            <a:lvl1pPr>
              <a:defRPr/>
            </a:lvl1pPr>
          </a:lstStyle>
          <a:p>
            <a:pPr>
              <a:defRPr/>
            </a:pPr>
            <a:fld id="{6B232E98-1D7D-42A4-B7F6-D4C79D6727BE}"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10" name="Espaço Reservado para Data 3"/>
          <p:cNvSpPr>
            <a:spLocks noGrp="1"/>
          </p:cNvSpPr>
          <p:nvPr>
            <p:ph type="dt" sz="half" idx="10"/>
          </p:nvPr>
        </p:nvSpPr>
        <p:spPr>
          <a:xfrm>
            <a:off x="457200" y="6356350"/>
            <a:ext cx="2133600" cy="365125"/>
          </a:xfrm>
        </p:spPr>
        <p:txBody>
          <a:bodyPr/>
          <a:lstStyle>
            <a:lvl1pPr>
              <a:defRPr/>
            </a:lvl1pPr>
          </a:lstStyle>
          <a:p>
            <a:pPr>
              <a:defRPr/>
            </a:pPr>
            <a:fld id="{EB872055-6367-4091-B99A-368361930555}" type="datetimeFigureOut">
              <a:rPr lang="pt-BR"/>
              <a:pPr>
                <a:defRPr/>
              </a:pPr>
              <a:t>26/09/2013</a:t>
            </a:fld>
            <a:endParaRPr lang="pt-BR"/>
          </a:p>
        </p:txBody>
      </p:sp>
      <p:sp>
        <p:nvSpPr>
          <p:cNvPr id="11" name="Espaço Reservado para Rodapé 4"/>
          <p:cNvSpPr>
            <a:spLocks noGrp="1"/>
          </p:cNvSpPr>
          <p:nvPr>
            <p:ph type="ftr" sz="quarter" idx="11"/>
          </p:nvPr>
        </p:nvSpPr>
        <p:spPr>
          <a:xfrm>
            <a:off x="2915816" y="6356350"/>
            <a:ext cx="2895600" cy="365125"/>
          </a:xfrm>
        </p:spPr>
        <p:txBody>
          <a:bodyPr/>
          <a:lstStyle>
            <a:lvl1pPr>
              <a:defRPr/>
            </a:lvl1pPr>
          </a:lstStyle>
          <a:p>
            <a:pPr>
              <a:defRPr/>
            </a:pPr>
            <a:endParaRPr lang="pt-BR"/>
          </a:p>
        </p:txBody>
      </p:sp>
      <p:sp>
        <p:nvSpPr>
          <p:cNvPr id="12" name="Espaço Reservado para Número de Slide 5"/>
          <p:cNvSpPr>
            <a:spLocks noGrp="1"/>
          </p:cNvSpPr>
          <p:nvPr>
            <p:ph type="sldNum" sz="quarter" idx="12"/>
          </p:nvPr>
        </p:nvSpPr>
        <p:spPr>
          <a:xfrm>
            <a:off x="6553200" y="6356350"/>
            <a:ext cx="2133600" cy="365125"/>
          </a:xfrm>
        </p:spPr>
        <p:txBody>
          <a:bodyPr/>
          <a:lstStyle>
            <a:lvl1pPr>
              <a:defRPr/>
            </a:lvl1pPr>
          </a:lstStyle>
          <a:p>
            <a:pPr>
              <a:defRPr/>
            </a:pPr>
            <a:fld id="{DDAFDB4B-81F0-4253-9CA8-DDC6366F973A}"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pic>
        <p:nvPicPr>
          <p:cNvPr id="5" name="Imagem 6" descr="back_miolo.jpg"/>
          <p:cNvPicPr>
            <a:picLocks noChangeAspect="1"/>
          </p:cNvPicPr>
          <p:nvPr userDrawn="1"/>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6" name="Picture 3" descr="C:\Documents and Settings\psampaio\Desktop\CCEE\LOGOS\CCEE\logo_bco.png"/>
          <p:cNvPicPr>
            <a:picLocks noChangeAspect="1" noChangeArrowheads="1"/>
          </p:cNvPicPr>
          <p:nvPr userDrawn="1"/>
        </p:nvPicPr>
        <p:blipFill>
          <a:blip r:embed="rId3"/>
          <a:srcRect/>
          <a:stretch>
            <a:fillRect/>
          </a:stretch>
        </p:blipFill>
        <p:spPr bwMode="auto">
          <a:xfrm>
            <a:off x="8501063" y="214313"/>
            <a:ext cx="392112" cy="500062"/>
          </a:xfrm>
          <a:prstGeom prst="rect">
            <a:avLst/>
          </a:prstGeom>
          <a:noFill/>
          <a:ln w="9525">
            <a:noFill/>
            <a:miter lim="800000"/>
            <a:headEnd/>
            <a:tailEnd/>
          </a:ln>
        </p:spPr>
      </p:pic>
      <p:sp>
        <p:nvSpPr>
          <p:cNvPr id="2" name="Título 1"/>
          <p:cNvSpPr>
            <a:spLocks noGrp="1"/>
          </p:cNvSpPr>
          <p:nvPr>
            <p:ph type="title"/>
          </p:nvPr>
        </p:nvSpPr>
        <p:spPr>
          <a:xfrm>
            <a:off x="457200" y="1071546"/>
            <a:ext cx="3008313" cy="642942"/>
          </a:xfrm>
        </p:spPr>
        <p:txBody>
          <a:bodyPr anchor="b"/>
          <a:lstStyle>
            <a:lvl1pPr algn="l">
              <a:defRPr sz="2000" b="0">
                <a:solidFill>
                  <a:srgbClr val="08296C"/>
                </a:solidFill>
              </a:defRPr>
            </a:lvl1pPr>
          </a:lstStyle>
          <a:p>
            <a:r>
              <a:rPr lang="pt-BR" dirty="0" smtClean="0"/>
              <a:t>Clique para editar o estilo do título mestre</a:t>
            </a:r>
            <a:endParaRPr lang="pt-BR" dirty="0"/>
          </a:p>
        </p:txBody>
      </p:sp>
      <p:sp>
        <p:nvSpPr>
          <p:cNvPr id="3" name="Espaço Reservado para Conteúdo 2"/>
          <p:cNvSpPr>
            <a:spLocks noGrp="1"/>
          </p:cNvSpPr>
          <p:nvPr>
            <p:ph idx="1"/>
          </p:nvPr>
        </p:nvSpPr>
        <p:spPr>
          <a:xfrm>
            <a:off x="3575050" y="1071546"/>
            <a:ext cx="5111750" cy="5054617"/>
          </a:xfrm>
        </p:spPr>
        <p:txBody>
          <a:bodyPr/>
          <a:lstStyle>
            <a:lvl1pPr>
              <a:defRPr sz="1600">
                <a:solidFill>
                  <a:schemeClr val="tx1">
                    <a:lumMod val="65000"/>
                    <a:lumOff val="35000"/>
                  </a:schemeClr>
                </a:solidFill>
              </a:defRPr>
            </a:lvl1pPr>
            <a:lvl2pPr>
              <a:defRPr sz="1600">
                <a:solidFill>
                  <a:schemeClr val="tx1">
                    <a:lumMod val="65000"/>
                    <a:lumOff val="35000"/>
                  </a:schemeClr>
                </a:solidFill>
              </a:defRPr>
            </a:lvl2pPr>
            <a:lvl3pPr>
              <a:defRPr sz="1600">
                <a:solidFill>
                  <a:schemeClr val="tx1">
                    <a:lumMod val="65000"/>
                    <a:lumOff val="35000"/>
                  </a:schemeClr>
                </a:solidFill>
              </a:defRPr>
            </a:lvl3pPr>
            <a:lvl4pPr>
              <a:defRPr sz="1600">
                <a:solidFill>
                  <a:schemeClr val="tx1">
                    <a:lumMod val="65000"/>
                    <a:lumOff val="35000"/>
                  </a:schemeClr>
                </a:solidFill>
              </a:defRPr>
            </a:lvl4pPr>
            <a:lvl5pPr>
              <a:defRPr sz="1600">
                <a:solidFill>
                  <a:schemeClr val="tx1">
                    <a:lumMod val="65000"/>
                    <a:lumOff val="35000"/>
                  </a:schemeClr>
                </a:solidFill>
              </a:defRPr>
            </a:lvl5pPr>
            <a:lvl6pPr>
              <a:defRPr sz="2000"/>
            </a:lvl6pPr>
            <a:lvl7pPr>
              <a:defRPr sz="2000"/>
            </a:lvl7pPr>
            <a:lvl8pPr>
              <a:defRPr sz="2000"/>
            </a:lvl8pPr>
            <a:lvl9pPr>
              <a:defRPr sz="2000"/>
            </a:lvl9pPr>
          </a:lstStyle>
          <a:p>
            <a:pPr lvl="0"/>
            <a:r>
              <a:rPr lang="pt-BR" dirty="0" smtClean="0"/>
              <a:t>Clique para editar os estilos do texto mestre</a:t>
            </a:r>
          </a:p>
          <a:p>
            <a:pPr lvl="1"/>
            <a:r>
              <a:rPr lang="pt-BR" dirty="0" smtClean="0"/>
              <a:t>Segundo nível</a:t>
            </a:r>
          </a:p>
          <a:p>
            <a:pPr lvl="2"/>
            <a:r>
              <a:rPr lang="pt-BR" dirty="0" smtClean="0"/>
              <a:t>Terceiro nível</a:t>
            </a:r>
          </a:p>
          <a:p>
            <a:pPr lvl="3"/>
            <a:r>
              <a:rPr lang="pt-BR" dirty="0" smtClean="0"/>
              <a:t>Quarto nível</a:t>
            </a:r>
          </a:p>
          <a:p>
            <a:pPr lvl="4"/>
            <a:r>
              <a:rPr lang="pt-BR" dirty="0" smtClean="0"/>
              <a:t>Quinto nível</a:t>
            </a:r>
            <a:endParaRPr lang="pt-BR" dirty="0"/>
          </a:p>
        </p:txBody>
      </p:sp>
      <p:sp>
        <p:nvSpPr>
          <p:cNvPr id="4" name="Espaço Reservado para Texto 3"/>
          <p:cNvSpPr>
            <a:spLocks noGrp="1"/>
          </p:cNvSpPr>
          <p:nvPr>
            <p:ph type="body" sz="half" idx="2"/>
          </p:nvPr>
        </p:nvSpPr>
        <p:spPr>
          <a:xfrm>
            <a:off x="457200" y="1857364"/>
            <a:ext cx="3008313" cy="4268799"/>
          </a:xfrm>
        </p:spPr>
        <p:txBody>
          <a:bodyPr/>
          <a:lstStyle>
            <a:lvl1pPr marL="0" indent="0">
              <a:buNone/>
              <a:defRPr sz="1400">
                <a:solidFill>
                  <a:schemeClr val="tx1">
                    <a:lumMod val="65000"/>
                    <a:lumOff val="3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dirty="0" smtClean="0"/>
              <a:t>Clique para editar os estilos do texto mestre</a:t>
            </a:r>
          </a:p>
        </p:txBody>
      </p:sp>
      <p:sp>
        <p:nvSpPr>
          <p:cNvPr id="12" name="Espaço Reservado para Data 3"/>
          <p:cNvSpPr>
            <a:spLocks noGrp="1"/>
          </p:cNvSpPr>
          <p:nvPr>
            <p:ph type="dt" sz="half" idx="10"/>
          </p:nvPr>
        </p:nvSpPr>
        <p:spPr>
          <a:xfrm>
            <a:off x="457200" y="6356350"/>
            <a:ext cx="2133600" cy="365125"/>
          </a:xfrm>
        </p:spPr>
        <p:txBody>
          <a:bodyPr/>
          <a:lstStyle>
            <a:lvl1pPr>
              <a:defRPr/>
            </a:lvl1pPr>
          </a:lstStyle>
          <a:p>
            <a:pPr>
              <a:defRPr/>
            </a:pPr>
            <a:fld id="{EB872055-6367-4091-B99A-368361930555}" type="datetimeFigureOut">
              <a:rPr lang="pt-BR"/>
              <a:pPr>
                <a:defRPr/>
              </a:pPr>
              <a:t>26/09/2013</a:t>
            </a:fld>
            <a:endParaRPr lang="pt-BR"/>
          </a:p>
        </p:txBody>
      </p:sp>
      <p:sp>
        <p:nvSpPr>
          <p:cNvPr id="13" name="Espaço Reservado para Rodapé 4"/>
          <p:cNvSpPr>
            <a:spLocks noGrp="1"/>
          </p:cNvSpPr>
          <p:nvPr>
            <p:ph type="ftr" sz="quarter" idx="11"/>
          </p:nvPr>
        </p:nvSpPr>
        <p:spPr>
          <a:xfrm>
            <a:off x="2915816" y="6356350"/>
            <a:ext cx="2895600" cy="365125"/>
          </a:xfrm>
        </p:spPr>
        <p:txBody>
          <a:bodyPr/>
          <a:lstStyle>
            <a:lvl1pPr>
              <a:defRPr/>
            </a:lvl1pPr>
          </a:lstStyle>
          <a:p>
            <a:pPr>
              <a:defRPr/>
            </a:pPr>
            <a:endParaRPr lang="pt-BR"/>
          </a:p>
        </p:txBody>
      </p:sp>
      <p:sp>
        <p:nvSpPr>
          <p:cNvPr id="14" name="Espaço Reservado para Número de Slide 5"/>
          <p:cNvSpPr>
            <a:spLocks noGrp="1"/>
          </p:cNvSpPr>
          <p:nvPr>
            <p:ph type="sldNum" sz="quarter" idx="12"/>
          </p:nvPr>
        </p:nvSpPr>
        <p:spPr>
          <a:xfrm>
            <a:off x="6553200" y="6356350"/>
            <a:ext cx="2133600" cy="365125"/>
          </a:xfrm>
        </p:spPr>
        <p:txBody>
          <a:bodyPr/>
          <a:lstStyle>
            <a:lvl1pPr>
              <a:defRPr/>
            </a:lvl1pPr>
          </a:lstStyle>
          <a:p>
            <a:pPr>
              <a:defRPr/>
            </a:pPr>
            <a:fld id="{DDAFDB4B-81F0-4253-9CA8-DDC6366F973A}" type="slidenum">
              <a:rPr lang="pt-BR"/>
              <a:pPr>
                <a:defRP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pic>
        <p:nvPicPr>
          <p:cNvPr id="5" name="Imagem 6" descr="back_miolo.jpg"/>
          <p:cNvPicPr>
            <a:picLocks noChangeAspect="1"/>
          </p:cNvPicPr>
          <p:nvPr userDrawn="1"/>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6" name="Picture 3" descr="C:\Documents and Settings\psampaio\Desktop\CCEE\LOGOS\CCEE\logo_bco.png"/>
          <p:cNvPicPr>
            <a:picLocks noChangeAspect="1" noChangeArrowheads="1"/>
          </p:cNvPicPr>
          <p:nvPr userDrawn="1"/>
        </p:nvPicPr>
        <p:blipFill>
          <a:blip r:embed="rId3"/>
          <a:srcRect/>
          <a:stretch>
            <a:fillRect/>
          </a:stretch>
        </p:blipFill>
        <p:spPr bwMode="auto">
          <a:xfrm>
            <a:off x="8501063" y="214313"/>
            <a:ext cx="392112" cy="500062"/>
          </a:xfrm>
          <a:prstGeom prst="rect">
            <a:avLst/>
          </a:prstGeom>
          <a:noFill/>
          <a:ln w="9525">
            <a:noFill/>
            <a:miter lim="800000"/>
            <a:headEnd/>
            <a:tailEnd/>
          </a:ln>
        </p:spPr>
      </p:pic>
      <p:sp>
        <p:nvSpPr>
          <p:cNvPr id="2" name="Título 1"/>
          <p:cNvSpPr>
            <a:spLocks noGrp="1"/>
          </p:cNvSpPr>
          <p:nvPr>
            <p:ph type="title"/>
          </p:nvPr>
        </p:nvSpPr>
        <p:spPr>
          <a:xfrm>
            <a:off x="1792288" y="4800600"/>
            <a:ext cx="5486400" cy="566738"/>
          </a:xfrm>
        </p:spPr>
        <p:txBody>
          <a:bodyPr anchor="b"/>
          <a:lstStyle>
            <a:lvl1pPr algn="l">
              <a:defRPr sz="2000" b="1">
                <a:solidFill>
                  <a:srgbClr val="0073AE"/>
                </a:solidFill>
              </a:defRPr>
            </a:lvl1pPr>
          </a:lstStyle>
          <a:p>
            <a:r>
              <a:rPr lang="pt-BR" dirty="0" smtClean="0"/>
              <a:t>Clique para editar o estilo do título mestre</a:t>
            </a:r>
            <a:endParaRPr lang="pt-BR" dirty="0"/>
          </a:p>
        </p:txBody>
      </p:sp>
      <p:sp>
        <p:nvSpPr>
          <p:cNvPr id="3" name="Espaço Reservado para Imagem 2"/>
          <p:cNvSpPr>
            <a:spLocks noGrp="1"/>
          </p:cNvSpPr>
          <p:nvPr>
            <p:ph type="pic" idx="1"/>
          </p:nvPr>
        </p:nvSpPr>
        <p:spPr>
          <a:xfrm>
            <a:off x="1792288" y="1285859"/>
            <a:ext cx="5486400" cy="344171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pt-BR" noProof="0"/>
          </a:p>
        </p:txBody>
      </p:sp>
      <p:sp>
        <p:nvSpPr>
          <p:cNvPr id="4" name="Espaço Reservado para Texto 3"/>
          <p:cNvSpPr>
            <a:spLocks noGrp="1"/>
          </p:cNvSpPr>
          <p:nvPr>
            <p:ph type="body" sz="half" idx="2"/>
          </p:nvPr>
        </p:nvSpPr>
        <p:spPr>
          <a:xfrm>
            <a:off x="1792288" y="5367338"/>
            <a:ext cx="5486400" cy="804862"/>
          </a:xfrm>
        </p:spPr>
        <p:txBody>
          <a:bodyPr/>
          <a:lstStyle>
            <a:lvl1pPr marL="0" indent="0">
              <a:buNone/>
              <a:defRPr sz="1400">
                <a:solidFill>
                  <a:schemeClr val="tx1">
                    <a:lumMod val="65000"/>
                    <a:lumOff val="3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dirty="0" smtClean="0"/>
              <a:t>Clique para editar os estilos do texto mestre</a:t>
            </a:r>
          </a:p>
        </p:txBody>
      </p:sp>
      <p:sp>
        <p:nvSpPr>
          <p:cNvPr id="12" name="Espaço Reservado para Data 3"/>
          <p:cNvSpPr>
            <a:spLocks noGrp="1"/>
          </p:cNvSpPr>
          <p:nvPr>
            <p:ph type="dt" sz="half" idx="10"/>
          </p:nvPr>
        </p:nvSpPr>
        <p:spPr>
          <a:xfrm>
            <a:off x="457200" y="6356350"/>
            <a:ext cx="2133600" cy="365125"/>
          </a:xfrm>
        </p:spPr>
        <p:txBody>
          <a:bodyPr/>
          <a:lstStyle>
            <a:lvl1pPr>
              <a:defRPr/>
            </a:lvl1pPr>
          </a:lstStyle>
          <a:p>
            <a:pPr>
              <a:defRPr/>
            </a:pPr>
            <a:fld id="{EB872055-6367-4091-B99A-368361930555}" type="datetimeFigureOut">
              <a:rPr lang="pt-BR"/>
              <a:pPr>
                <a:defRPr/>
              </a:pPr>
              <a:t>26/09/2013</a:t>
            </a:fld>
            <a:endParaRPr lang="pt-BR"/>
          </a:p>
        </p:txBody>
      </p:sp>
      <p:sp>
        <p:nvSpPr>
          <p:cNvPr id="13" name="Espaço Reservado para Rodapé 4"/>
          <p:cNvSpPr>
            <a:spLocks noGrp="1"/>
          </p:cNvSpPr>
          <p:nvPr>
            <p:ph type="ftr" sz="quarter" idx="11"/>
          </p:nvPr>
        </p:nvSpPr>
        <p:spPr>
          <a:xfrm>
            <a:off x="2915816" y="6356350"/>
            <a:ext cx="2895600" cy="365125"/>
          </a:xfrm>
        </p:spPr>
        <p:txBody>
          <a:bodyPr/>
          <a:lstStyle>
            <a:lvl1pPr>
              <a:defRPr/>
            </a:lvl1pPr>
          </a:lstStyle>
          <a:p>
            <a:pPr>
              <a:defRPr/>
            </a:pPr>
            <a:endParaRPr lang="pt-BR"/>
          </a:p>
        </p:txBody>
      </p:sp>
      <p:sp>
        <p:nvSpPr>
          <p:cNvPr id="14" name="Espaço Reservado para Número de Slide 5"/>
          <p:cNvSpPr>
            <a:spLocks noGrp="1"/>
          </p:cNvSpPr>
          <p:nvPr>
            <p:ph type="sldNum" sz="quarter" idx="12"/>
          </p:nvPr>
        </p:nvSpPr>
        <p:spPr>
          <a:xfrm>
            <a:off x="6553200" y="6356350"/>
            <a:ext cx="2133600" cy="365125"/>
          </a:xfrm>
        </p:spPr>
        <p:txBody>
          <a:bodyPr/>
          <a:lstStyle>
            <a:lvl1pPr>
              <a:defRPr/>
            </a:lvl1pPr>
          </a:lstStyle>
          <a:p>
            <a:pPr>
              <a:defRPr/>
            </a:pPr>
            <a:fld id="{DDAFDB4B-81F0-4253-9CA8-DDC6366F973A}"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ítulo e texto vertical">
    <p:spTree>
      <p:nvGrpSpPr>
        <p:cNvPr id="1" name=""/>
        <p:cNvGrpSpPr/>
        <p:nvPr/>
      </p:nvGrpSpPr>
      <p:grpSpPr>
        <a:xfrm>
          <a:off x="0" y="0"/>
          <a:ext cx="0" cy="0"/>
          <a:chOff x="0" y="0"/>
          <a:chExt cx="0" cy="0"/>
        </a:xfrm>
      </p:grpSpPr>
      <p:pic>
        <p:nvPicPr>
          <p:cNvPr id="4" name="Imagem 6" descr="back_miolo.jpg"/>
          <p:cNvPicPr>
            <a:picLocks noChangeAspect="1"/>
          </p:cNvPicPr>
          <p:nvPr userDrawn="1"/>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5" name="Picture 3" descr="C:\Documents and Settings\psampaio\Desktop\CCEE\LOGOS\CCEE\logo_bco.png"/>
          <p:cNvPicPr>
            <a:picLocks noChangeAspect="1" noChangeArrowheads="1"/>
          </p:cNvPicPr>
          <p:nvPr userDrawn="1"/>
        </p:nvPicPr>
        <p:blipFill>
          <a:blip r:embed="rId3"/>
          <a:srcRect/>
          <a:stretch>
            <a:fillRect/>
          </a:stretch>
        </p:blipFill>
        <p:spPr bwMode="auto">
          <a:xfrm>
            <a:off x="8501063" y="214313"/>
            <a:ext cx="392112" cy="500062"/>
          </a:xfrm>
          <a:prstGeom prst="rect">
            <a:avLst/>
          </a:prstGeom>
          <a:noFill/>
          <a:ln w="9525">
            <a:noFill/>
            <a:miter lim="800000"/>
            <a:headEnd/>
            <a:tailEnd/>
          </a:ln>
        </p:spPr>
      </p:pic>
      <p:sp>
        <p:nvSpPr>
          <p:cNvPr id="3" name="Espaço Reservado para Texto Vertical 2"/>
          <p:cNvSpPr>
            <a:spLocks noGrp="1"/>
          </p:cNvSpPr>
          <p:nvPr>
            <p:ph type="body" orient="vert" idx="1"/>
          </p:nvPr>
        </p:nvSpPr>
        <p:spPr/>
        <p:txBody>
          <a:bodyPr vert="eaVert"/>
          <a:lstStyle>
            <a:lvl1pPr>
              <a:defRPr sz="1600">
                <a:solidFill>
                  <a:schemeClr val="tx1">
                    <a:lumMod val="65000"/>
                    <a:lumOff val="35000"/>
                  </a:schemeClr>
                </a:solidFill>
              </a:defRPr>
            </a:lvl1pPr>
            <a:lvl2pPr>
              <a:defRPr sz="1600">
                <a:solidFill>
                  <a:schemeClr val="tx1">
                    <a:lumMod val="65000"/>
                    <a:lumOff val="35000"/>
                  </a:schemeClr>
                </a:solidFill>
              </a:defRPr>
            </a:lvl2pPr>
            <a:lvl3pPr>
              <a:defRPr sz="1600">
                <a:solidFill>
                  <a:schemeClr val="tx1">
                    <a:lumMod val="65000"/>
                    <a:lumOff val="35000"/>
                  </a:schemeClr>
                </a:solidFill>
              </a:defRPr>
            </a:lvl3pPr>
            <a:lvl4pPr>
              <a:defRPr sz="1600">
                <a:solidFill>
                  <a:schemeClr val="tx1">
                    <a:lumMod val="65000"/>
                    <a:lumOff val="35000"/>
                  </a:schemeClr>
                </a:solidFill>
              </a:defRPr>
            </a:lvl4pPr>
            <a:lvl5pPr>
              <a:defRPr sz="1600">
                <a:solidFill>
                  <a:schemeClr val="tx1">
                    <a:lumMod val="65000"/>
                    <a:lumOff val="35000"/>
                  </a:schemeClr>
                </a:solidFill>
              </a:defRPr>
            </a:lvl5pPr>
          </a:lstStyle>
          <a:p>
            <a:pPr lvl="0"/>
            <a:r>
              <a:rPr lang="pt-BR" dirty="0" smtClean="0"/>
              <a:t>Clique para editar os estilos do texto mestre</a:t>
            </a:r>
          </a:p>
          <a:p>
            <a:pPr lvl="1"/>
            <a:r>
              <a:rPr lang="pt-BR" dirty="0" smtClean="0"/>
              <a:t>Segundo nível</a:t>
            </a:r>
          </a:p>
          <a:p>
            <a:pPr lvl="2"/>
            <a:r>
              <a:rPr lang="pt-BR" dirty="0" smtClean="0"/>
              <a:t>Terceiro nível</a:t>
            </a:r>
          </a:p>
          <a:p>
            <a:pPr lvl="3"/>
            <a:r>
              <a:rPr lang="pt-BR" dirty="0" smtClean="0"/>
              <a:t>Quarto nível</a:t>
            </a:r>
          </a:p>
          <a:p>
            <a:pPr lvl="4"/>
            <a:r>
              <a:rPr lang="pt-BR" dirty="0" smtClean="0"/>
              <a:t>Quinto nível</a:t>
            </a:r>
            <a:endParaRPr lang="pt-BR" dirty="0"/>
          </a:p>
        </p:txBody>
      </p:sp>
      <p:sp>
        <p:nvSpPr>
          <p:cNvPr id="8" name="Título 1"/>
          <p:cNvSpPr>
            <a:spLocks noGrp="1"/>
          </p:cNvSpPr>
          <p:nvPr>
            <p:ph type="title"/>
          </p:nvPr>
        </p:nvSpPr>
        <p:spPr>
          <a:xfrm>
            <a:off x="2928926" y="214290"/>
            <a:ext cx="5072098" cy="571504"/>
          </a:xfrm>
        </p:spPr>
        <p:txBody>
          <a:bodyPr>
            <a:noAutofit/>
          </a:bodyPr>
          <a:lstStyle>
            <a:lvl1pPr algn="l">
              <a:defRPr sz="1800" b="1">
                <a:solidFill>
                  <a:schemeClr val="bg1"/>
                </a:solidFill>
                <a:latin typeface="+mj-lt"/>
              </a:defRPr>
            </a:lvl1pPr>
          </a:lstStyle>
          <a:p>
            <a:r>
              <a:rPr lang="pt-BR" dirty="0" smtClean="0"/>
              <a:t>Clique para editar o estilo do título mestre</a:t>
            </a:r>
            <a:endParaRPr lang="pt-BR" dirty="0"/>
          </a:p>
        </p:txBody>
      </p:sp>
      <p:sp>
        <p:nvSpPr>
          <p:cNvPr id="6" name="Espaço Reservado para Data 3"/>
          <p:cNvSpPr>
            <a:spLocks noGrp="1"/>
          </p:cNvSpPr>
          <p:nvPr>
            <p:ph type="dt" sz="half" idx="10"/>
          </p:nvPr>
        </p:nvSpPr>
        <p:spPr/>
        <p:txBody>
          <a:bodyPr/>
          <a:lstStyle>
            <a:lvl1pPr>
              <a:defRPr/>
            </a:lvl1pPr>
          </a:lstStyle>
          <a:p>
            <a:pPr>
              <a:defRPr/>
            </a:pPr>
            <a:fld id="{EB872055-6367-4091-B99A-368361930555}" type="datetimeFigureOut">
              <a:rPr lang="pt-BR"/>
              <a:pPr>
                <a:defRPr/>
              </a:pPr>
              <a:t>26/09/2013</a:t>
            </a:fld>
            <a:endParaRPr lang="pt-BR"/>
          </a:p>
        </p:txBody>
      </p:sp>
      <p:sp>
        <p:nvSpPr>
          <p:cNvPr id="7" name="Espaço Reservado para Rodapé 4"/>
          <p:cNvSpPr>
            <a:spLocks noGrp="1"/>
          </p:cNvSpPr>
          <p:nvPr>
            <p:ph type="ftr" sz="quarter" idx="11"/>
          </p:nvPr>
        </p:nvSpPr>
        <p:spPr>
          <a:xfrm>
            <a:off x="2915816" y="6356350"/>
            <a:ext cx="2895600" cy="365125"/>
          </a:xfrm>
        </p:spPr>
        <p:txBody>
          <a:bodyPr/>
          <a:lstStyle>
            <a:lvl1pPr>
              <a:defRPr/>
            </a:lvl1pPr>
          </a:lstStyle>
          <a:p>
            <a:pPr>
              <a:defRPr/>
            </a:pPr>
            <a:endParaRPr lang="pt-BR"/>
          </a:p>
        </p:txBody>
      </p:sp>
      <p:sp>
        <p:nvSpPr>
          <p:cNvPr id="9" name="Espaço Reservado para Número de Slide 5"/>
          <p:cNvSpPr>
            <a:spLocks noGrp="1"/>
          </p:cNvSpPr>
          <p:nvPr>
            <p:ph type="sldNum" sz="quarter" idx="12"/>
          </p:nvPr>
        </p:nvSpPr>
        <p:spPr/>
        <p:txBody>
          <a:bodyPr/>
          <a:lstStyle>
            <a:lvl1pPr>
              <a:defRPr/>
            </a:lvl1pPr>
          </a:lstStyle>
          <a:p>
            <a:pPr>
              <a:defRPr/>
            </a:pPr>
            <a:fld id="{DDAFDB4B-81F0-4253-9CA8-DDC6366F973A}"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ço Reservado para Título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t-BR" smtClean="0"/>
              <a:t>Clique para editar o estilo do título mestre</a:t>
            </a:r>
          </a:p>
        </p:txBody>
      </p:sp>
      <p:sp>
        <p:nvSpPr>
          <p:cNvPr id="1027" name="Espaço Reservado para Texto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4" name="Espaço Reservado para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D2A861BD-888C-420D-B9BC-0D95C42435CC}" type="datetimeFigureOut">
              <a:rPr lang="pt-BR"/>
              <a:pPr>
                <a:defRPr/>
              </a:pPr>
              <a:t>26/09/2013</a:t>
            </a:fld>
            <a:endParaRPr lang="pt-BR"/>
          </a:p>
        </p:txBody>
      </p:sp>
      <p:sp>
        <p:nvSpPr>
          <p:cNvPr id="5" name="Espaço Reservado para Rodapé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pt-BR"/>
          </a:p>
        </p:txBody>
      </p:sp>
      <p:sp>
        <p:nvSpPr>
          <p:cNvPr id="6" name="Espaço Reservado para Número de Slid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78D0BB72-06DF-4B7B-A8B8-5867A30DDB15}"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notesSlide" Target="../notesSlides/notesSlide35.xml"/><Relationship Id="rId1" Type="http://schemas.openxmlformats.org/officeDocument/2006/relationships/slideLayout" Target="../slideLayouts/slideLayout2.xml"/><Relationship Id="rId4" Type="http://schemas.openxmlformats.org/officeDocument/2006/relationships/image" Target="../media/image13.emf"/></Relationships>
</file>

<file path=ppt/slides/_rels/slide36.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36.xml"/><Relationship Id="rId1" Type="http://schemas.openxmlformats.org/officeDocument/2006/relationships/slideLayout" Target="../slideLayouts/slideLayout2.xml"/><Relationship Id="rId4" Type="http://schemas.openxmlformats.org/officeDocument/2006/relationships/image" Target="../media/image15.emf"/></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ítulo 1"/>
          <p:cNvSpPr>
            <a:spLocks noGrp="1"/>
          </p:cNvSpPr>
          <p:nvPr>
            <p:ph type="title"/>
          </p:nvPr>
        </p:nvSpPr>
        <p:spPr>
          <a:xfrm>
            <a:off x="3035746" y="2586583"/>
            <a:ext cx="6000750" cy="2714625"/>
          </a:xfrm>
        </p:spPr>
        <p:txBody>
          <a:bodyPr>
            <a:normAutofit/>
          </a:bodyPr>
          <a:lstStyle/>
          <a:p>
            <a:r>
              <a:rPr lang="pt-BR" sz="2400" b="1" dirty="0" smtClean="0"/>
              <a:t>Portaria MME 455/2012</a:t>
            </a:r>
            <a:r>
              <a:rPr lang="pt-BR" sz="2400" dirty="0" smtClean="0"/>
              <a:t/>
            </a:r>
            <a:br>
              <a:rPr lang="pt-BR" sz="2400" dirty="0" smtClean="0"/>
            </a:br>
            <a:r>
              <a:rPr lang="pt-BR" sz="2000" dirty="0" smtClean="0"/>
              <a:t>Exemplos de aplicação do mecanismo de flexibilidade</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r"/>
            <a:r>
              <a:rPr lang="pt-BR" sz="2400" dirty="0" smtClean="0"/>
              <a:t>Contratos com Flexibilidade</a:t>
            </a:r>
            <a:endParaRPr lang="pt-BR" sz="2400" dirty="0"/>
          </a:p>
        </p:txBody>
      </p:sp>
      <p:sp>
        <p:nvSpPr>
          <p:cNvPr id="4" name="Espaço Reservado para Número de Slide 3"/>
          <p:cNvSpPr>
            <a:spLocks noGrp="1"/>
          </p:cNvSpPr>
          <p:nvPr>
            <p:ph type="sldNum" sz="quarter" idx="12"/>
          </p:nvPr>
        </p:nvSpPr>
        <p:spPr>
          <a:xfrm>
            <a:off x="8672545" y="6492899"/>
            <a:ext cx="471487" cy="365125"/>
          </a:xfrm>
        </p:spPr>
        <p:txBody>
          <a:bodyPr/>
          <a:lstStyle/>
          <a:p>
            <a:pPr>
              <a:defRPr/>
            </a:pPr>
            <a:fld id="{5982A366-06E1-403F-9EA0-5CC931BD59A0}" type="slidenum">
              <a:rPr lang="pt-BR" smtClean="0"/>
              <a:pPr>
                <a:defRPr/>
              </a:pPr>
              <a:t>2</a:t>
            </a:fld>
            <a:endParaRPr lang="pt-BR" dirty="0"/>
          </a:p>
        </p:txBody>
      </p:sp>
      <p:sp>
        <p:nvSpPr>
          <p:cNvPr id="6" name="Espaço Reservado para Conteúdo 2"/>
          <p:cNvSpPr>
            <a:spLocks noGrp="1"/>
          </p:cNvSpPr>
          <p:nvPr>
            <p:ph idx="1"/>
          </p:nvPr>
        </p:nvSpPr>
        <p:spPr>
          <a:xfrm>
            <a:off x="539552" y="1268760"/>
            <a:ext cx="8186766" cy="4928400"/>
          </a:xfrm>
        </p:spPr>
        <p:txBody>
          <a:bodyPr>
            <a:normAutofit/>
          </a:bodyPr>
          <a:lstStyle/>
          <a:p>
            <a:pPr marL="0" lvl="1" indent="0">
              <a:buNone/>
              <a:tabLst>
                <a:tab pos="355600" algn="l"/>
              </a:tabLst>
            </a:pPr>
            <a:r>
              <a:rPr lang="pt-BR" sz="2400" b="1" dirty="0" smtClean="0">
                <a:solidFill>
                  <a:schemeClr val="tx1">
                    <a:lumMod val="75000"/>
                    <a:lumOff val="25000"/>
                  </a:schemeClr>
                </a:solidFill>
              </a:rPr>
              <a:t>Objetivos:</a:t>
            </a:r>
          </a:p>
          <a:p>
            <a:pPr marL="0" lvl="1" indent="0">
              <a:buNone/>
              <a:tabLst>
                <a:tab pos="355600" algn="l"/>
              </a:tabLst>
            </a:pPr>
            <a:endParaRPr lang="pt-BR" sz="2400" b="1" dirty="0" smtClean="0">
              <a:solidFill>
                <a:schemeClr val="tx1">
                  <a:lumMod val="75000"/>
                  <a:lumOff val="25000"/>
                </a:schemeClr>
              </a:solidFill>
            </a:endParaRPr>
          </a:p>
          <a:p>
            <a:pPr marL="741363" lvl="2" indent="-341313">
              <a:buFont typeface="Wingdings" pitchFamily="2" charset="2"/>
              <a:buChar char="q"/>
              <a:tabLst>
                <a:tab pos="355600" algn="l"/>
              </a:tabLst>
            </a:pPr>
            <a:r>
              <a:rPr lang="pt-BR" sz="2000" b="1" dirty="0" smtClean="0">
                <a:solidFill>
                  <a:schemeClr val="tx1">
                    <a:lumMod val="75000"/>
                    <a:lumOff val="25000"/>
                  </a:schemeClr>
                </a:solidFill>
              </a:rPr>
              <a:t>Recapitulação conceitual (modalidades de CCEAL, mecanismos de flexibilidade e ordem de execução)</a:t>
            </a:r>
          </a:p>
          <a:p>
            <a:pPr marL="741363" lvl="2" indent="-341313">
              <a:buFont typeface="Wingdings" pitchFamily="2" charset="2"/>
              <a:buChar char="q"/>
              <a:tabLst>
                <a:tab pos="355600" algn="l"/>
              </a:tabLst>
            </a:pPr>
            <a:endParaRPr lang="pt-BR" sz="2000" b="1" dirty="0">
              <a:solidFill>
                <a:schemeClr val="tx1">
                  <a:lumMod val="75000"/>
                  <a:lumOff val="25000"/>
                </a:schemeClr>
              </a:solidFill>
            </a:endParaRPr>
          </a:p>
          <a:p>
            <a:pPr marL="741363" lvl="2" indent="-341313">
              <a:buFont typeface="Wingdings" pitchFamily="2" charset="2"/>
              <a:buChar char="q"/>
              <a:tabLst>
                <a:tab pos="355600" algn="l"/>
              </a:tabLst>
            </a:pPr>
            <a:r>
              <a:rPr lang="pt-BR" sz="2000" b="1" dirty="0" smtClean="0">
                <a:solidFill>
                  <a:schemeClr val="tx1">
                    <a:lumMod val="75000"/>
                    <a:lumOff val="25000"/>
                  </a:schemeClr>
                </a:solidFill>
              </a:rPr>
              <a:t>Apresentar exemplos ilustrativos de aplicação das modalidades propostas de contratos com flexibilidade (CCEAL Flexível)</a:t>
            </a:r>
          </a:p>
          <a:p>
            <a:pPr marL="741363" lvl="2" indent="-341313">
              <a:buFont typeface="Wingdings" pitchFamily="2" charset="2"/>
              <a:buChar char="q"/>
              <a:tabLst>
                <a:tab pos="355600" algn="l"/>
              </a:tabLst>
            </a:pPr>
            <a:endParaRPr lang="pt-BR" sz="2000" b="1" dirty="0" smtClean="0">
              <a:solidFill>
                <a:schemeClr val="tx1">
                  <a:lumMod val="75000"/>
                  <a:lumOff val="25000"/>
                </a:schemeClr>
              </a:solidFill>
            </a:endParaRPr>
          </a:p>
          <a:p>
            <a:pPr marL="742950" lvl="2" indent="-342900">
              <a:buFont typeface="Wingdings" panose="05000000000000000000" pitchFamily="2" charset="2"/>
              <a:buChar char="q"/>
              <a:tabLst>
                <a:tab pos="355600" algn="l"/>
              </a:tabLst>
            </a:pPr>
            <a:r>
              <a:rPr lang="pt-BR" sz="2000" b="1" dirty="0" smtClean="0">
                <a:solidFill>
                  <a:schemeClr val="tx1">
                    <a:lumMod val="75000"/>
                    <a:lumOff val="25000"/>
                  </a:schemeClr>
                </a:solidFill>
              </a:rPr>
              <a:t>Esclarecimento de dúvidas referentes aos contratos com mecanismo de flexibilidade</a:t>
            </a:r>
            <a:endParaRPr lang="pt-BR" sz="2000" b="1" dirty="0">
              <a:solidFill>
                <a:schemeClr val="tx1">
                  <a:lumMod val="75000"/>
                  <a:lumOff val="25000"/>
                </a:schemeClr>
              </a:solidFill>
            </a:endParaRPr>
          </a:p>
          <a:p>
            <a:pPr marL="857250" lvl="3" indent="0">
              <a:buNone/>
              <a:tabLst>
                <a:tab pos="355600" algn="l"/>
              </a:tabLst>
            </a:pPr>
            <a:endParaRPr lang="pt-BR" sz="2000" dirty="0" smtClean="0">
              <a:solidFill>
                <a:schemeClr val="tx1">
                  <a:lumMod val="75000"/>
                  <a:lumOff val="25000"/>
                </a:schemeClr>
              </a:solidFill>
            </a:endParaRPr>
          </a:p>
          <a:p>
            <a:pPr lvl="1">
              <a:buNone/>
            </a:pPr>
            <a:endParaRPr lang="pt-BR" sz="1000" dirty="0" smtClean="0"/>
          </a:p>
          <a:p>
            <a:pPr marL="1258888" lvl="1" indent="-412750">
              <a:buFont typeface="Wingdings" pitchFamily="2" charset="2"/>
              <a:buChar char="ü"/>
            </a:pPr>
            <a:endParaRPr lang="pt-BR" sz="1900" u="sng" dirty="0" smtClean="0"/>
          </a:p>
          <a:p>
            <a:pPr>
              <a:buNone/>
            </a:pPr>
            <a:endParaRPr lang="pt-BR" dirty="0" smtClean="0"/>
          </a:p>
          <a:p>
            <a:pPr>
              <a:buFont typeface="Wingdings" pitchFamily="2" charset="2"/>
              <a:buChar char="Ø"/>
            </a:pPr>
            <a:endParaRPr lang="pt-BR" dirty="0" smtClean="0"/>
          </a:p>
          <a:p>
            <a:pPr>
              <a:buFont typeface="Wingdings" pitchFamily="2" charset="2"/>
              <a:buChar char="Ø"/>
            </a:pPr>
            <a:endParaRPr lang="pt-BR"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ângulo de cantos arredondados 4"/>
          <p:cNvSpPr/>
          <p:nvPr/>
        </p:nvSpPr>
        <p:spPr>
          <a:xfrm>
            <a:off x="615471" y="1124744"/>
            <a:ext cx="8132993" cy="792088"/>
          </a:xfrm>
          <a:prstGeom prst="roundRect">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pt-BR"/>
          </a:p>
        </p:txBody>
      </p:sp>
      <p:sp>
        <p:nvSpPr>
          <p:cNvPr id="2" name="Título 1"/>
          <p:cNvSpPr>
            <a:spLocks noGrp="1"/>
          </p:cNvSpPr>
          <p:nvPr>
            <p:ph type="title"/>
          </p:nvPr>
        </p:nvSpPr>
        <p:spPr/>
        <p:txBody>
          <a:bodyPr/>
          <a:lstStyle/>
          <a:p>
            <a:pPr algn="r"/>
            <a:r>
              <a:rPr lang="pt-BR" sz="2400" dirty="0" smtClean="0"/>
              <a:t>AGENDA</a:t>
            </a:r>
            <a:endParaRPr lang="pt-BR" sz="2400" dirty="0"/>
          </a:p>
        </p:txBody>
      </p:sp>
      <p:sp>
        <p:nvSpPr>
          <p:cNvPr id="4" name="Espaço Reservado para Número de Slide 3"/>
          <p:cNvSpPr>
            <a:spLocks noGrp="1"/>
          </p:cNvSpPr>
          <p:nvPr>
            <p:ph type="sldNum" sz="quarter" idx="12"/>
          </p:nvPr>
        </p:nvSpPr>
        <p:spPr>
          <a:xfrm>
            <a:off x="8672545" y="6492899"/>
            <a:ext cx="471487" cy="365125"/>
          </a:xfrm>
        </p:spPr>
        <p:txBody>
          <a:bodyPr/>
          <a:lstStyle/>
          <a:p>
            <a:pPr>
              <a:defRPr/>
            </a:pPr>
            <a:fld id="{5982A366-06E1-403F-9EA0-5CC931BD59A0}" type="slidenum">
              <a:rPr lang="pt-BR" smtClean="0"/>
              <a:pPr>
                <a:defRPr/>
              </a:pPr>
              <a:t>3</a:t>
            </a:fld>
            <a:endParaRPr lang="pt-BR" dirty="0"/>
          </a:p>
        </p:txBody>
      </p:sp>
      <p:sp>
        <p:nvSpPr>
          <p:cNvPr id="6" name="Espaço Reservado para Conteúdo 2"/>
          <p:cNvSpPr>
            <a:spLocks noGrp="1"/>
          </p:cNvSpPr>
          <p:nvPr>
            <p:ph idx="1"/>
          </p:nvPr>
        </p:nvSpPr>
        <p:spPr>
          <a:xfrm>
            <a:off x="539552" y="1340768"/>
            <a:ext cx="8186766" cy="4928400"/>
          </a:xfrm>
          <a:ln>
            <a:noFill/>
          </a:ln>
        </p:spPr>
        <p:txBody>
          <a:bodyPr>
            <a:normAutofit fontScale="92500"/>
          </a:bodyPr>
          <a:lstStyle/>
          <a:p>
            <a:pPr marL="742950" lvl="2" indent="-342900">
              <a:buFont typeface="Arial" panose="020B0604020202020204" pitchFamily="34" charset="0"/>
              <a:buChar char="•"/>
              <a:tabLst>
                <a:tab pos="355600" algn="l"/>
              </a:tabLst>
            </a:pPr>
            <a:r>
              <a:rPr lang="pt-BR" sz="2400" b="1" dirty="0" smtClean="0"/>
              <a:t>REGISTRO </a:t>
            </a:r>
            <a:r>
              <a:rPr lang="pt-BR" sz="2400" b="1" i="1" dirty="0" smtClean="0"/>
              <a:t>EX-ANTE</a:t>
            </a:r>
            <a:r>
              <a:rPr lang="pt-BR" sz="2400" b="1" dirty="0" smtClean="0"/>
              <a:t> </a:t>
            </a:r>
            <a:r>
              <a:rPr lang="pt-BR" sz="2100" dirty="0"/>
              <a:t>(modalidades de CCEAL, mecanismo, execução)</a:t>
            </a:r>
          </a:p>
          <a:p>
            <a:pPr marL="742950" lvl="2" indent="-342900">
              <a:buFont typeface="Arial" panose="020B0604020202020204" pitchFamily="34" charset="0"/>
              <a:buChar char="•"/>
              <a:tabLst>
                <a:tab pos="355600" algn="l"/>
              </a:tabLst>
            </a:pPr>
            <a:endParaRPr lang="pt-BR" sz="2400" dirty="0"/>
          </a:p>
          <a:p>
            <a:pPr marL="742950" lvl="2" indent="-342900">
              <a:buFont typeface="Arial" panose="020B0604020202020204" pitchFamily="34" charset="0"/>
              <a:buChar char="•"/>
              <a:tabLst>
                <a:tab pos="355600" algn="l"/>
              </a:tabLst>
            </a:pPr>
            <a:r>
              <a:rPr lang="pt-BR" sz="2400" b="1" dirty="0" smtClean="0"/>
              <a:t>EXEMPLOS 1 e 2  </a:t>
            </a:r>
            <a:r>
              <a:rPr lang="pt-BR" sz="2000" b="1" dirty="0" smtClean="0"/>
              <a:t>– </a:t>
            </a:r>
            <a:r>
              <a:rPr lang="pt-BR" sz="2000" dirty="0" smtClean="0"/>
              <a:t>um CCEAL Flexível por Percentual</a:t>
            </a:r>
          </a:p>
          <a:p>
            <a:pPr marL="742950" lvl="2" indent="-342900">
              <a:buFont typeface="Arial" panose="020B0604020202020204" pitchFamily="34" charset="0"/>
              <a:buChar char="•"/>
              <a:tabLst>
                <a:tab pos="355600" algn="l"/>
              </a:tabLst>
            </a:pPr>
            <a:endParaRPr lang="pt-BR" sz="2000" b="1" dirty="0" smtClean="0"/>
          </a:p>
          <a:p>
            <a:pPr marL="742950" lvl="2" indent="-342900">
              <a:buFont typeface="Arial" panose="020B0604020202020204" pitchFamily="34" charset="0"/>
              <a:buChar char="•"/>
              <a:tabLst>
                <a:tab pos="355600" algn="l"/>
              </a:tabLst>
            </a:pPr>
            <a:r>
              <a:rPr lang="pt-BR" sz="2400" b="1" dirty="0" smtClean="0"/>
              <a:t>EXEMPLO 3 </a:t>
            </a:r>
            <a:r>
              <a:rPr lang="pt-BR" sz="2000" dirty="0" smtClean="0"/>
              <a:t>– um CCEAL Firme e um CCEAL Flexível por Percentual</a:t>
            </a:r>
          </a:p>
          <a:p>
            <a:pPr marL="742950" lvl="2" indent="-342900">
              <a:buFont typeface="Arial" panose="020B0604020202020204" pitchFamily="34" charset="0"/>
              <a:buChar char="•"/>
              <a:tabLst>
                <a:tab pos="355600" algn="l"/>
              </a:tabLst>
            </a:pPr>
            <a:endParaRPr lang="pt-BR" sz="2000" b="1" dirty="0" smtClean="0"/>
          </a:p>
          <a:p>
            <a:pPr marL="742950" lvl="2" indent="-342900">
              <a:buFont typeface="Arial" panose="020B0604020202020204" pitchFamily="34" charset="0"/>
              <a:buChar char="•"/>
              <a:tabLst>
                <a:tab pos="355600" algn="l"/>
              </a:tabLst>
            </a:pPr>
            <a:r>
              <a:rPr lang="pt-BR" sz="2400" b="1" dirty="0" smtClean="0"/>
              <a:t>EXEMPLO 4 </a:t>
            </a:r>
            <a:r>
              <a:rPr lang="pt-BR" sz="2000" b="1" dirty="0" smtClean="0"/>
              <a:t>– </a:t>
            </a:r>
            <a:r>
              <a:rPr lang="pt-BR" sz="2000" dirty="0" smtClean="0"/>
              <a:t>um CCEAL Flexível por Percentual e dois CCEALs Flexíveis por Prioridade</a:t>
            </a:r>
          </a:p>
          <a:p>
            <a:pPr marL="742950" lvl="2" indent="-342900">
              <a:buFont typeface="Arial" panose="020B0604020202020204" pitchFamily="34" charset="0"/>
              <a:buChar char="•"/>
              <a:tabLst>
                <a:tab pos="355600" algn="l"/>
              </a:tabLst>
            </a:pPr>
            <a:endParaRPr lang="pt-BR" sz="2000" dirty="0" smtClean="0"/>
          </a:p>
          <a:p>
            <a:pPr marL="742950" lvl="2" indent="-342900">
              <a:buFont typeface="Arial" panose="020B0604020202020204" pitchFamily="34" charset="0"/>
              <a:buChar char="•"/>
              <a:tabLst>
                <a:tab pos="355600" algn="l"/>
              </a:tabLst>
            </a:pPr>
            <a:r>
              <a:rPr lang="pt-BR" sz="2400" b="1" dirty="0" smtClean="0"/>
              <a:t>EXEMPLOS 5, 6 e 7 </a:t>
            </a:r>
            <a:r>
              <a:rPr lang="pt-BR" sz="2000" b="1" dirty="0"/>
              <a:t>– </a:t>
            </a:r>
            <a:r>
              <a:rPr lang="pt-BR" sz="2000" dirty="0" smtClean="0"/>
              <a:t>vários contratos nas três modalidades de CCEAL, atendendo a várias cargas</a:t>
            </a:r>
            <a:endParaRPr lang="pt-BR" sz="2000" dirty="0"/>
          </a:p>
          <a:p>
            <a:pPr marL="742950" lvl="2" indent="-342900">
              <a:buFont typeface="Arial" panose="020B0604020202020204" pitchFamily="34" charset="0"/>
              <a:buChar char="•"/>
              <a:tabLst>
                <a:tab pos="355600" algn="l"/>
              </a:tabLst>
            </a:pPr>
            <a:endParaRPr lang="pt-BR" sz="2000" dirty="0"/>
          </a:p>
          <a:p>
            <a:pPr marL="742950" lvl="2" indent="-342900">
              <a:buFont typeface="Arial" panose="020B0604020202020204" pitchFamily="34" charset="0"/>
              <a:buChar char="•"/>
              <a:tabLst>
                <a:tab pos="355600" algn="l"/>
              </a:tabLst>
            </a:pPr>
            <a:r>
              <a:rPr lang="pt-BR" sz="2400" b="1" dirty="0" smtClean="0"/>
              <a:t>Dúvidas/questões encaminhadas pelos agentes</a:t>
            </a:r>
          </a:p>
          <a:p>
            <a:pPr lvl="1">
              <a:buNone/>
            </a:pPr>
            <a:endParaRPr lang="pt-BR" sz="1000" dirty="0" smtClean="0"/>
          </a:p>
          <a:p>
            <a:pPr marL="1258888" lvl="1" indent="-412750">
              <a:buFont typeface="Wingdings" pitchFamily="2" charset="2"/>
              <a:buChar char="ü"/>
            </a:pPr>
            <a:endParaRPr lang="pt-BR" sz="1900" u="sng" dirty="0" smtClean="0"/>
          </a:p>
          <a:p>
            <a:pPr>
              <a:buNone/>
            </a:pPr>
            <a:endParaRPr lang="pt-BR" dirty="0" smtClean="0"/>
          </a:p>
          <a:p>
            <a:pPr>
              <a:buFont typeface="Wingdings" pitchFamily="2" charset="2"/>
              <a:buChar char="Ø"/>
            </a:pPr>
            <a:endParaRPr lang="pt-BR" dirty="0" smtClean="0"/>
          </a:p>
          <a:p>
            <a:pPr>
              <a:buFont typeface="Wingdings" pitchFamily="2" charset="2"/>
              <a:buChar char="Ø"/>
            </a:pPr>
            <a:endParaRPr lang="pt-BR" dirty="0"/>
          </a:p>
        </p:txBody>
      </p:sp>
    </p:spTree>
    <p:extLst>
      <p:ext uri="{BB962C8B-B14F-4D97-AF65-F5344CB8AC3E}">
        <p14:creationId xmlns:p14="http://schemas.microsoft.com/office/powerpoint/2010/main" val="210448171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Retângulo 32"/>
          <p:cNvSpPr/>
          <p:nvPr/>
        </p:nvSpPr>
        <p:spPr>
          <a:xfrm>
            <a:off x="4788060" y="2348881"/>
            <a:ext cx="4005672" cy="4032446"/>
          </a:xfrm>
          <a:prstGeom prst="rect">
            <a:avLst/>
          </a:prstGeom>
          <a:solidFill>
            <a:schemeClr val="accent1">
              <a:lumMod val="50000"/>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44" name="Espaço Reservado para Número de Slide 3"/>
          <p:cNvSpPr txBox="1">
            <a:spLocks/>
          </p:cNvSpPr>
          <p:nvPr/>
        </p:nvSpPr>
        <p:spPr>
          <a:xfrm>
            <a:off x="8672545" y="6492899"/>
            <a:ext cx="471487"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5982A366-06E1-403F-9EA0-5CC931BD59A0}" type="slidenum">
              <a:rPr kumimoji="0" lang="pt-BR" sz="1200" b="0" i="0" u="none" strike="noStrike" kern="1200" cap="none" spc="0" normalizeH="0" baseline="0" noProof="0" smtClean="0">
                <a:ln>
                  <a:noFill/>
                </a:ln>
                <a:solidFill>
                  <a:schemeClr val="tx1">
                    <a:lumMod val="50000"/>
                    <a:lumOff val="50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pt-BR" sz="1200" b="0" i="0" u="none" strike="noStrike" kern="1200" cap="none" spc="0" normalizeH="0" baseline="0" noProof="0" dirty="0">
              <a:ln>
                <a:noFill/>
              </a:ln>
              <a:solidFill>
                <a:schemeClr val="tx1">
                  <a:lumMod val="50000"/>
                  <a:lumOff val="50000"/>
                </a:schemeClr>
              </a:solidFill>
              <a:effectLst/>
              <a:uLnTx/>
              <a:uFillTx/>
              <a:latin typeface="+mn-lt"/>
              <a:ea typeface="+mn-ea"/>
              <a:cs typeface="+mn-cs"/>
            </a:endParaRPr>
          </a:p>
        </p:txBody>
      </p:sp>
      <p:sp>
        <p:nvSpPr>
          <p:cNvPr id="6" name="Espaço Reservado para Conteúdo 2"/>
          <p:cNvSpPr>
            <a:spLocks noGrp="1"/>
          </p:cNvSpPr>
          <p:nvPr>
            <p:ph idx="1"/>
          </p:nvPr>
        </p:nvSpPr>
        <p:spPr>
          <a:xfrm>
            <a:off x="452882" y="1052736"/>
            <a:ext cx="8412822" cy="721864"/>
          </a:xfrm>
        </p:spPr>
        <p:txBody>
          <a:bodyPr>
            <a:normAutofit/>
          </a:bodyPr>
          <a:lstStyle/>
          <a:p>
            <a:pPr marL="0" indent="0">
              <a:lnSpc>
                <a:spcPct val="150000"/>
              </a:lnSpc>
              <a:buNone/>
            </a:pPr>
            <a:r>
              <a:rPr lang="pt-BR" sz="2400" b="1" dirty="0" smtClean="0">
                <a:solidFill>
                  <a:schemeClr val="tx1">
                    <a:lumMod val="75000"/>
                    <a:lumOff val="25000"/>
                  </a:schemeClr>
                </a:solidFill>
              </a:rPr>
              <a:t>Registro de CCEAL (Portaria MME 455/12)</a:t>
            </a:r>
          </a:p>
        </p:txBody>
      </p:sp>
      <p:sp>
        <p:nvSpPr>
          <p:cNvPr id="9" name="Título 1"/>
          <p:cNvSpPr>
            <a:spLocks noGrp="1"/>
          </p:cNvSpPr>
          <p:nvPr>
            <p:ph type="title"/>
          </p:nvPr>
        </p:nvSpPr>
        <p:spPr>
          <a:xfrm>
            <a:off x="2928926" y="214290"/>
            <a:ext cx="5072098" cy="571504"/>
          </a:xfrm>
        </p:spPr>
        <p:txBody>
          <a:bodyPr/>
          <a:lstStyle/>
          <a:p>
            <a:pPr algn="r"/>
            <a:r>
              <a:rPr lang="pt-BR" sz="2400" dirty="0" smtClean="0"/>
              <a:t>Contratos no ACL</a:t>
            </a:r>
            <a:endParaRPr lang="pt-BR" sz="2400" dirty="0"/>
          </a:p>
        </p:txBody>
      </p:sp>
      <p:sp>
        <p:nvSpPr>
          <p:cNvPr id="34" name="CaixaDeTexto 33"/>
          <p:cNvSpPr txBox="1"/>
          <p:nvPr/>
        </p:nvSpPr>
        <p:spPr>
          <a:xfrm>
            <a:off x="5005945" y="2636911"/>
            <a:ext cx="3526495" cy="3516347"/>
          </a:xfrm>
          <a:prstGeom prst="rect">
            <a:avLst/>
          </a:prstGeom>
          <a:noFill/>
        </p:spPr>
        <p:txBody>
          <a:bodyPr wrap="square" rtlCol="0">
            <a:spAutoFit/>
          </a:bodyPr>
          <a:lstStyle/>
          <a:p>
            <a:pPr>
              <a:lnSpc>
                <a:spcPct val="125000"/>
              </a:lnSpc>
            </a:pPr>
            <a:r>
              <a:rPr lang="pt-BR" sz="2000" b="1" dirty="0" smtClean="0">
                <a:solidFill>
                  <a:schemeClr val="bg1"/>
                </a:solidFill>
              </a:rPr>
              <a:t>O que mudará com a 455:</a:t>
            </a:r>
          </a:p>
          <a:p>
            <a:pPr>
              <a:lnSpc>
                <a:spcPct val="125000"/>
              </a:lnSpc>
            </a:pPr>
            <a:endParaRPr lang="pt-BR" sz="2000" b="1" dirty="0" smtClean="0">
              <a:solidFill>
                <a:schemeClr val="bg1"/>
              </a:solidFill>
            </a:endParaRPr>
          </a:p>
          <a:p>
            <a:pPr marL="342900" indent="-342900">
              <a:lnSpc>
                <a:spcPct val="125000"/>
              </a:lnSpc>
              <a:buFont typeface="Wingdings" panose="05000000000000000000" pitchFamily="2" charset="2"/>
              <a:buChar char="ü"/>
            </a:pPr>
            <a:r>
              <a:rPr lang="pt-BR" sz="1600" b="1" dirty="0" smtClean="0">
                <a:solidFill>
                  <a:schemeClr val="bg1"/>
                </a:solidFill>
              </a:rPr>
              <a:t>Registro </a:t>
            </a:r>
            <a:r>
              <a:rPr lang="pt-BR" sz="1600" b="1" i="1" dirty="0" smtClean="0">
                <a:solidFill>
                  <a:schemeClr val="bg1"/>
                </a:solidFill>
              </a:rPr>
              <a:t>ex-ante </a:t>
            </a:r>
            <a:r>
              <a:rPr lang="pt-BR" sz="1600" b="1" dirty="0" smtClean="0">
                <a:solidFill>
                  <a:schemeClr val="bg1"/>
                </a:solidFill>
              </a:rPr>
              <a:t>em periodicidade semanal</a:t>
            </a:r>
          </a:p>
          <a:p>
            <a:pPr marL="342900" indent="-342900">
              <a:lnSpc>
                <a:spcPct val="125000"/>
              </a:lnSpc>
              <a:buFont typeface="Wingdings" panose="05000000000000000000" pitchFamily="2" charset="2"/>
              <a:buChar char="ü"/>
            </a:pPr>
            <a:r>
              <a:rPr lang="pt-BR" sz="1600" b="1" dirty="0" smtClean="0">
                <a:solidFill>
                  <a:schemeClr val="bg1"/>
                </a:solidFill>
              </a:rPr>
              <a:t>Vigência do montante (livre)</a:t>
            </a:r>
          </a:p>
          <a:p>
            <a:pPr marL="342900" indent="-342900">
              <a:lnSpc>
                <a:spcPct val="125000"/>
              </a:lnSpc>
              <a:buFont typeface="Wingdings" panose="05000000000000000000" pitchFamily="2" charset="2"/>
              <a:buChar char="ü"/>
            </a:pPr>
            <a:r>
              <a:rPr lang="pt-BR" b="1" u="sng" dirty="0" smtClean="0">
                <a:solidFill>
                  <a:schemeClr val="bg1"/>
                </a:solidFill>
              </a:rPr>
              <a:t>Registro em MW médios</a:t>
            </a:r>
          </a:p>
          <a:p>
            <a:pPr marL="342900" indent="-342900">
              <a:lnSpc>
                <a:spcPct val="125000"/>
              </a:lnSpc>
              <a:buFont typeface="Wingdings" panose="05000000000000000000" pitchFamily="2" charset="2"/>
              <a:buChar char="ü"/>
            </a:pPr>
            <a:r>
              <a:rPr lang="pt-BR" b="1" dirty="0" smtClean="0">
                <a:solidFill>
                  <a:schemeClr val="bg1"/>
                </a:solidFill>
              </a:rPr>
              <a:t>Vínculo de contrato com carga para exercício de flexibilidade</a:t>
            </a:r>
          </a:p>
          <a:p>
            <a:pPr marL="342900" indent="-342900">
              <a:lnSpc>
                <a:spcPct val="125000"/>
              </a:lnSpc>
              <a:buFont typeface="Wingdings" panose="05000000000000000000" pitchFamily="2" charset="2"/>
              <a:buChar char="ü"/>
            </a:pPr>
            <a:r>
              <a:rPr lang="pt-BR" b="1" dirty="0" smtClean="0">
                <a:solidFill>
                  <a:schemeClr val="bg1"/>
                </a:solidFill>
              </a:rPr>
              <a:t>CCEAL com mecanismo de flexibilidade</a:t>
            </a:r>
          </a:p>
        </p:txBody>
      </p:sp>
      <p:sp>
        <p:nvSpPr>
          <p:cNvPr id="36" name="Retângulo 35"/>
          <p:cNvSpPr/>
          <p:nvPr/>
        </p:nvSpPr>
        <p:spPr>
          <a:xfrm>
            <a:off x="323528" y="2348880"/>
            <a:ext cx="3960475" cy="4032448"/>
          </a:xfrm>
          <a:prstGeom prst="rect">
            <a:avLst/>
          </a:prstGeom>
          <a:solidFill>
            <a:schemeClr val="tx2">
              <a:alpha val="90000"/>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37" name="CaixaDeTexto 36"/>
          <p:cNvSpPr txBox="1"/>
          <p:nvPr/>
        </p:nvSpPr>
        <p:spPr>
          <a:xfrm>
            <a:off x="539551" y="2636911"/>
            <a:ext cx="3528393" cy="2400657"/>
          </a:xfrm>
          <a:prstGeom prst="rect">
            <a:avLst/>
          </a:prstGeom>
          <a:noFill/>
        </p:spPr>
        <p:txBody>
          <a:bodyPr wrap="square" rtlCol="0">
            <a:spAutoFit/>
          </a:bodyPr>
          <a:lstStyle/>
          <a:p>
            <a:pPr>
              <a:lnSpc>
                <a:spcPct val="125000"/>
              </a:lnSpc>
            </a:pPr>
            <a:r>
              <a:rPr lang="pt-BR" sz="2000" b="1" dirty="0" smtClean="0">
                <a:solidFill>
                  <a:schemeClr val="bg1"/>
                </a:solidFill>
              </a:rPr>
              <a:t>O que </a:t>
            </a:r>
            <a:r>
              <a:rPr lang="pt-BR" sz="2000" b="1" u="sng" dirty="0" smtClean="0">
                <a:solidFill>
                  <a:schemeClr val="bg1"/>
                </a:solidFill>
              </a:rPr>
              <a:t>não</a:t>
            </a:r>
            <a:r>
              <a:rPr lang="pt-BR" sz="2000" b="1" dirty="0" smtClean="0">
                <a:solidFill>
                  <a:schemeClr val="bg1"/>
                </a:solidFill>
              </a:rPr>
              <a:t> mudará com a 455:</a:t>
            </a:r>
          </a:p>
          <a:p>
            <a:pPr>
              <a:lnSpc>
                <a:spcPct val="125000"/>
              </a:lnSpc>
            </a:pPr>
            <a:endParaRPr lang="pt-BR" sz="2000" b="1" dirty="0" smtClean="0">
              <a:solidFill>
                <a:schemeClr val="bg1"/>
              </a:solidFill>
            </a:endParaRPr>
          </a:p>
          <a:p>
            <a:pPr marL="342900" indent="-342900">
              <a:lnSpc>
                <a:spcPct val="125000"/>
              </a:lnSpc>
              <a:buFont typeface="Wingdings" panose="05000000000000000000" pitchFamily="2" charset="2"/>
              <a:buChar char="ü"/>
            </a:pPr>
            <a:r>
              <a:rPr lang="pt-BR" sz="1600" b="1" dirty="0" smtClean="0">
                <a:solidFill>
                  <a:schemeClr val="bg1"/>
                </a:solidFill>
              </a:rPr>
              <a:t>Vendedor registra</a:t>
            </a:r>
          </a:p>
          <a:p>
            <a:pPr marL="342900" indent="-342900">
              <a:lnSpc>
                <a:spcPct val="125000"/>
              </a:lnSpc>
              <a:buFont typeface="Wingdings" panose="05000000000000000000" pitchFamily="2" charset="2"/>
              <a:buChar char="ü"/>
            </a:pPr>
            <a:r>
              <a:rPr lang="pt-BR" sz="1600" b="1" dirty="0" smtClean="0">
                <a:solidFill>
                  <a:schemeClr val="bg1"/>
                </a:solidFill>
              </a:rPr>
              <a:t>Comprador valida</a:t>
            </a:r>
          </a:p>
          <a:p>
            <a:pPr marL="342900" indent="-342900">
              <a:lnSpc>
                <a:spcPct val="125000"/>
              </a:lnSpc>
              <a:buFont typeface="Wingdings" panose="05000000000000000000" pitchFamily="2" charset="2"/>
              <a:buChar char="ü"/>
            </a:pPr>
            <a:r>
              <a:rPr lang="pt-BR" sz="1600" b="1" dirty="0" smtClean="0">
                <a:solidFill>
                  <a:schemeClr val="bg1"/>
                </a:solidFill>
              </a:rPr>
              <a:t>Submercado</a:t>
            </a:r>
            <a:endParaRPr lang="pt-BR" sz="1600" b="1" i="1" dirty="0" smtClean="0">
              <a:solidFill>
                <a:schemeClr val="bg1"/>
              </a:solidFill>
            </a:endParaRPr>
          </a:p>
          <a:p>
            <a:pPr marL="342900" indent="-342900">
              <a:lnSpc>
                <a:spcPct val="125000"/>
              </a:lnSpc>
              <a:buFont typeface="Wingdings" panose="05000000000000000000" pitchFamily="2" charset="2"/>
              <a:buChar char="ü"/>
            </a:pPr>
            <a:r>
              <a:rPr lang="pt-BR" sz="1600" b="1" dirty="0" smtClean="0">
                <a:solidFill>
                  <a:schemeClr val="bg1"/>
                </a:solidFill>
              </a:rPr>
              <a:t>Opções de Modulação</a:t>
            </a:r>
            <a:endParaRPr lang="pt-BR" sz="1600" b="1" dirty="0">
              <a:solidFill>
                <a:schemeClr val="bg1"/>
              </a:solidFill>
            </a:endParaRPr>
          </a:p>
          <a:p>
            <a:pPr marL="342900" indent="-342900">
              <a:lnSpc>
                <a:spcPct val="125000"/>
              </a:lnSpc>
              <a:buFont typeface="Wingdings" panose="05000000000000000000" pitchFamily="2" charset="2"/>
              <a:buChar char="ü"/>
            </a:pPr>
            <a:r>
              <a:rPr lang="pt-BR" sz="1600" b="1" dirty="0" smtClean="0">
                <a:solidFill>
                  <a:schemeClr val="bg1"/>
                </a:solidFill>
              </a:rPr>
              <a:t>Vigência/suprimento do contrato</a:t>
            </a:r>
          </a:p>
        </p:txBody>
      </p:sp>
      <p:sp>
        <p:nvSpPr>
          <p:cNvPr id="2" name="Retângulo de cantos arredondados 1"/>
          <p:cNvSpPr/>
          <p:nvPr/>
        </p:nvSpPr>
        <p:spPr>
          <a:xfrm>
            <a:off x="5005945" y="5368631"/>
            <a:ext cx="3166455" cy="751154"/>
          </a:xfrm>
          <a:prstGeom prst="roundRect">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extLst>
      <p:ext uri="{BB962C8B-B14F-4D97-AF65-F5344CB8AC3E}">
        <p14:creationId xmlns:p14="http://schemas.microsoft.com/office/powerpoint/2010/main" val="11951839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additive="base">
                                        <p:cTn id="7" dur="500" fill="hold"/>
                                        <p:tgtEl>
                                          <p:spTgt spid="36"/>
                                        </p:tgtEl>
                                        <p:attrNameLst>
                                          <p:attrName>ppt_x</p:attrName>
                                        </p:attrNameLst>
                                      </p:cBhvr>
                                      <p:tavLst>
                                        <p:tav tm="0">
                                          <p:val>
                                            <p:strVal val="#ppt_x"/>
                                          </p:val>
                                        </p:tav>
                                        <p:tav tm="100000">
                                          <p:val>
                                            <p:strVal val="#ppt_x"/>
                                          </p:val>
                                        </p:tav>
                                      </p:tavLst>
                                    </p:anim>
                                    <p:anim calcmode="lin" valueType="num">
                                      <p:cBhvr additive="base">
                                        <p:cTn id="8" dur="500" fill="hold"/>
                                        <p:tgtEl>
                                          <p:spTgt spid="3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37"/>
                                        </p:tgtEl>
                                        <p:attrNameLst>
                                          <p:attrName>style.visibility</p:attrName>
                                        </p:attrNameLst>
                                      </p:cBhvr>
                                      <p:to>
                                        <p:strVal val="visible"/>
                                      </p:to>
                                    </p:set>
                                    <p:anim calcmode="lin" valueType="num">
                                      <p:cBhvr additive="base">
                                        <p:cTn id="12" dur="500" fill="hold"/>
                                        <p:tgtEl>
                                          <p:spTgt spid="37"/>
                                        </p:tgtEl>
                                        <p:attrNameLst>
                                          <p:attrName>ppt_x</p:attrName>
                                        </p:attrNameLst>
                                      </p:cBhvr>
                                      <p:tavLst>
                                        <p:tav tm="0">
                                          <p:val>
                                            <p:strVal val="#ppt_x"/>
                                          </p:val>
                                        </p:tav>
                                        <p:tav tm="100000">
                                          <p:val>
                                            <p:strVal val="#ppt_x"/>
                                          </p:val>
                                        </p:tav>
                                      </p:tavLst>
                                    </p:anim>
                                    <p:anim calcmode="lin" valueType="num">
                                      <p:cBhvr additive="base">
                                        <p:cTn id="13"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3"/>
                                        </p:tgtEl>
                                        <p:attrNameLst>
                                          <p:attrName>style.visibility</p:attrName>
                                        </p:attrNameLst>
                                      </p:cBhvr>
                                      <p:to>
                                        <p:strVal val="visible"/>
                                      </p:to>
                                    </p:set>
                                    <p:anim calcmode="lin" valueType="num">
                                      <p:cBhvr additive="base">
                                        <p:cTn id="18" dur="500" fill="hold"/>
                                        <p:tgtEl>
                                          <p:spTgt spid="33"/>
                                        </p:tgtEl>
                                        <p:attrNameLst>
                                          <p:attrName>ppt_x</p:attrName>
                                        </p:attrNameLst>
                                      </p:cBhvr>
                                      <p:tavLst>
                                        <p:tav tm="0">
                                          <p:val>
                                            <p:strVal val="#ppt_x"/>
                                          </p:val>
                                        </p:tav>
                                        <p:tav tm="100000">
                                          <p:val>
                                            <p:strVal val="#ppt_x"/>
                                          </p:val>
                                        </p:tav>
                                      </p:tavLst>
                                    </p:anim>
                                    <p:anim calcmode="lin" valueType="num">
                                      <p:cBhvr additive="base">
                                        <p:cTn id="19" dur="500" fill="hold"/>
                                        <p:tgtEl>
                                          <p:spTgt spid="33"/>
                                        </p:tgtEl>
                                        <p:attrNameLst>
                                          <p:attrName>ppt_y</p:attrName>
                                        </p:attrNameLst>
                                      </p:cBhvr>
                                      <p:tavLst>
                                        <p:tav tm="0">
                                          <p:val>
                                            <p:strVal val="1+#ppt_h/2"/>
                                          </p:val>
                                        </p:tav>
                                        <p:tav tm="100000">
                                          <p:val>
                                            <p:strVal val="#ppt_y"/>
                                          </p:val>
                                        </p:tav>
                                      </p:tavLst>
                                    </p:anim>
                                  </p:childTnLst>
                                </p:cTn>
                              </p:par>
                            </p:childTnLst>
                          </p:cTn>
                        </p:par>
                        <p:par>
                          <p:cTn id="20" fill="hold">
                            <p:stCondLst>
                              <p:cond delay="500"/>
                            </p:stCondLst>
                            <p:childTnLst>
                              <p:par>
                                <p:cTn id="21" presetID="2" presetClass="entr" presetSubtype="4" fill="hold" grpId="0" nodeType="afterEffect">
                                  <p:stCondLst>
                                    <p:cond delay="0"/>
                                  </p:stCondLst>
                                  <p:childTnLst>
                                    <p:set>
                                      <p:cBhvr>
                                        <p:cTn id="22" dur="1" fill="hold">
                                          <p:stCondLst>
                                            <p:cond delay="0"/>
                                          </p:stCondLst>
                                        </p:cTn>
                                        <p:tgtEl>
                                          <p:spTgt spid="34"/>
                                        </p:tgtEl>
                                        <p:attrNameLst>
                                          <p:attrName>style.visibility</p:attrName>
                                        </p:attrNameLst>
                                      </p:cBhvr>
                                      <p:to>
                                        <p:strVal val="visible"/>
                                      </p:to>
                                    </p:set>
                                    <p:anim calcmode="lin" valueType="num">
                                      <p:cBhvr additive="base">
                                        <p:cTn id="23" dur="500" fill="hold"/>
                                        <p:tgtEl>
                                          <p:spTgt spid="34"/>
                                        </p:tgtEl>
                                        <p:attrNameLst>
                                          <p:attrName>ppt_x</p:attrName>
                                        </p:attrNameLst>
                                      </p:cBhvr>
                                      <p:tavLst>
                                        <p:tav tm="0">
                                          <p:val>
                                            <p:strVal val="#ppt_x"/>
                                          </p:val>
                                        </p:tav>
                                        <p:tav tm="100000">
                                          <p:val>
                                            <p:strVal val="#ppt_x"/>
                                          </p:val>
                                        </p:tav>
                                      </p:tavLst>
                                    </p:anim>
                                    <p:anim calcmode="lin" valueType="num">
                                      <p:cBhvr additive="base">
                                        <p:cTn id="24"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additive="base">
                                        <p:cTn id="29" dur="500" fill="hold"/>
                                        <p:tgtEl>
                                          <p:spTgt spid="2"/>
                                        </p:tgtEl>
                                        <p:attrNameLst>
                                          <p:attrName>ppt_x</p:attrName>
                                        </p:attrNameLst>
                                      </p:cBhvr>
                                      <p:tavLst>
                                        <p:tav tm="0">
                                          <p:val>
                                            <p:strVal val="#ppt_x"/>
                                          </p:val>
                                        </p:tav>
                                        <p:tav tm="100000">
                                          <p:val>
                                            <p:strVal val="#ppt_x"/>
                                          </p:val>
                                        </p:tav>
                                      </p:tavLst>
                                    </p:anim>
                                    <p:anim calcmode="lin" valueType="num">
                                      <p:cBhvr additive="base">
                                        <p:cTn id="3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p:bldP spid="36" grpId="0" animBg="1"/>
      <p:bldP spid="37" grpId="0"/>
      <p:bldP spid="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Espaço Reservado para Número de Slide 3"/>
          <p:cNvSpPr txBox="1">
            <a:spLocks/>
          </p:cNvSpPr>
          <p:nvPr/>
        </p:nvSpPr>
        <p:spPr>
          <a:xfrm>
            <a:off x="8672545" y="6492899"/>
            <a:ext cx="471487"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5982A366-06E1-403F-9EA0-5CC931BD59A0}" type="slidenum">
              <a:rPr kumimoji="0" lang="pt-BR" sz="1200" b="0" i="0" u="none" strike="noStrike" kern="1200" cap="none" spc="0" normalizeH="0" baseline="0" noProof="0" smtClean="0">
                <a:ln>
                  <a:noFill/>
                </a:ln>
                <a:solidFill>
                  <a:schemeClr val="tx1">
                    <a:lumMod val="50000"/>
                    <a:lumOff val="50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pt-BR" sz="1200" b="0" i="0" u="none" strike="noStrike" kern="1200" cap="none" spc="0" normalizeH="0" baseline="0" noProof="0" dirty="0">
              <a:ln>
                <a:noFill/>
              </a:ln>
              <a:solidFill>
                <a:schemeClr val="tx1">
                  <a:lumMod val="50000"/>
                  <a:lumOff val="50000"/>
                </a:schemeClr>
              </a:solidFill>
              <a:effectLst/>
              <a:uLnTx/>
              <a:uFillTx/>
              <a:latin typeface="+mn-lt"/>
              <a:ea typeface="+mn-ea"/>
              <a:cs typeface="+mn-cs"/>
            </a:endParaRPr>
          </a:p>
        </p:txBody>
      </p:sp>
      <p:sp>
        <p:nvSpPr>
          <p:cNvPr id="10" name="CaixaDeTexto 9"/>
          <p:cNvSpPr txBox="1"/>
          <p:nvPr/>
        </p:nvSpPr>
        <p:spPr>
          <a:xfrm>
            <a:off x="452882" y="1931648"/>
            <a:ext cx="8143932" cy="2554545"/>
          </a:xfrm>
          <a:prstGeom prst="rect">
            <a:avLst/>
          </a:prstGeom>
          <a:noFill/>
        </p:spPr>
        <p:txBody>
          <a:bodyPr wrap="square" rtlCol="0">
            <a:spAutoFit/>
          </a:bodyPr>
          <a:lstStyle/>
          <a:p>
            <a:pPr marL="342900" indent="-342900" algn="just">
              <a:lnSpc>
                <a:spcPct val="125000"/>
              </a:lnSpc>
              <a:buFont typeface="Wingdings" panose="05000000000000000000" pitchFamily="2" charset="2"/>
              <a:buChar char="q"/>
            </a:pPr>
            <a:r>
              <a:rPr lang="pt-BR" sz="2000" dirty="0" smtClean="0">
                <a:solidFill>
                  <a:schemeClr val="tx1">
                    <a:lumMod val="75000"/>
                    <a:lumOff val="25000"/>
                  </a:schemeClr>
                </a:solidFill>
              </a:rPr>
              <a:t>Será executada observando as vigências dos montantes ou o mês de contabilização, o que for menor*</a:t>
            </a:r>
          </a:p>
          <a:p>
            <a:pPr marL="342900" indent="-342900" algn="just">
              <a:lnSpc>
                <a:spcPct val="125000"/>
              </a:lnSpc>
              <a:spcBef>
                <a:spcPts val="1200"/>
              </a:spcBef>
              <a:buFont typeface="Wingdings" panose="05000000000000000000" pitchFamily="2" charset="2"/>
              <a:buChar char="q"/>
            </a:pPr>
            <a:r>
              <a:rPr lang="pt-BR" sz="2000" dirty="0" smtClean="0">
                <a:solidFill>
                  <a:schemeClr val="tx1">
                    <a:lumMod val="75000"/>
                    <a:lumOff val="25000"/>
                  </a:schemeClr>
                </a:solidFill>
              </a:rPr>
              <a:t>Estarão disponíveis as mesmas opções atuais de modulação:</a:t>
            </a:r>
          </a:p>
          <a:p>
            <a:pPr marL="800100" lvl="1" indent="-342900" algn="just">
              <a:lnSpc>
                <a:spcPct val="125000"/>
              </a:lnSpc>
              <a:buSzPct val="80000"/>
              <a:buFont typeface="Wingdings" panose="05000000000000000000" pitchFamily="2" charset="2"/>
              <a:buChar char="Ø"/>
            </a:pPr>
            <a:r>
              <a:rPr lang="pt-BR" sz="2000" dirty="0" smtClean="0">
                <a:solidFill>
                  <a:schemeClr val="tx1">
                    <a:lumMod val="75000"/>
                    <a:lumOff val="25000"/>
                  </a:schemeClr>
                </a:solidFill>
              </a:rPr>
              <a:t>FLAT (distribuição uniforme) – opção padrão</a:t>
            </a:r>
          </a:p>
          <a:p>
            <a:pPr marL="800100" lvl="1" indent="-342900" algn="just">
              <a:lnSpc>
                <a:spcPct val="125000"/>
              </a:lnSpc>
              <a:buSzPct val="80000"/>
              <a:buFont typeface="Wingdings" panose="05000000000000000000" pitchFamily="2" charset="2"/>
              <a:buChar char="Ø"/>
            </a:pPr>
            <a:r>
              <a:rPr lang="pt-BR" sz="2000" dirty="0">
                <a:solidFill>
                  <a:schemeClr val="tx1">
                    <a:lumMod val="75000"/>
                    <a:lumOff val="25000"/>
                  </a:schemeClr>
                </a:solidFill>
              </a:rPr>
              <a:t>Conforme curva de Carga do comprador no período, com vinculação de </a:t>
            </a:r>
            <a:r>
              <a:rPr lang="pt-BR" sz="2000" dirty="0" smtClean="0">
                <a:solidFill>
                  <a:schemeClr val="tx1">
                    <a:lumMod val="75000"/>
                    <a:lumOff val="25000"/>
                  </a:schemeClr>
                </a:solidFill>
              </a:rPr>
              <a:t>ativo</a:t>
            </a:r>
            <a:endParaRPr lang="pt-BR" sz="2000" dirty="0">
              <a:solidFill>
                <a:schemeClr val="tx1">
                  <a:lumMod val="75000"/>
                  <a:lumOff val="25000"/>
                </a:schemeClr>
              </a:solidFill>
            </a:endParaRPr>
          </a:p>
        </p:txBody>
      </p:sp>
      <p:sp>
        <p:nvSpPr>
          <p:cNvPr id="6" name="Espaço Reservado para Conteúdo 2"/>
          <p:cNvSpPr>
            <a:spLocks noGrp="1"/>
          </p:cNvSpPr>
          <p:nvPr>
            <p:ph idx="1"/>
          </p:nvPr>
        </p:nvSpPr>
        <p:spPr>
          <a:xfrm>
            <a:off x="452882" y="1137776"/>
            <a:ext cx="8412822" cy="721864"/>
          </a:xfrm>
        </p:spPr>
        <p:txBody>
          <a:bodyPr>
            <a:normAutofit/>
          </a:bodyPr>
          <a:lstStyle/>
          <a:p>
            <a:pPr marL="0" indent="0">
              <a:lnSpc>
                <a:spcPct val="150000"/>
              </a:lnSpc>
              <a:buNone/>
            </a:pPr>
            <a:r>
              <a:rPr lang="pt-BR" sz="2400" b="1" dirty="0" smtClean="0">
                <a:solidFill>
                  <a:schemeClr val="tx1">
                    <a:lumMod val="75000"/>
                    <a:lumOff val="25000"/>
                  </a:schemeClr>
                </a:solidFill>
              </a:rPr>
              <a:t>Modulação de Contratos do ACL</a:t>
            </a:r>
          </a:p>
        </p:txBody>
      </p:sp>
      <p:sp>
        <p:nvSpPr>
          <p:cNvPr id="9" name="Título 1"/>
          <p:cNvSpPr>
            <a:spLocks noGrp="1"/>
          </p:cNvSpPr>
          <p:nvPr>
            <p:ph type="title"/>
          </p:nvPr>
        </p:nvSpPr>
        <p:spPr>
          <a:xfrm>
            <a:off x="2928926" y="214290"/>
            <a:ext cx="5072098" cy="571504"/>
          </a:xfrm>
        </p:spPr>
        <p:txBody>
          <a:bodyPr/>
          <a:lstStyle/>
          <a:p>
            <a:pPr algn="r"/>
            <a:r>
              <a:rPr lang="pt-BR" sz="2400" dirty="0" smtClean="0"/>
              <a:t>Contratos com Flexibilidade</a:t>
            </a:r>
            <a:endParaRPr lang="pt-BR" sz="2400" dirty="0"/>
          </a:p>
        </p:txBody>
      </p:sp>
      <p:sp>
        <p:nvSpPr>
          <p:cNvPr id="11" name="CaixaDeTexto 10"/>
          <p:cNvSpPr txBox="1"/>
          <p:nvPr/>
        </p:nvSpPr>
        <p:spPr>
          <a:xfrm>
            <a:off x="452882" y="4390072"/>
            <a:ext cx="8143932" cy="2285241"/>
          </a:xfrm>
          <a:prstGeom prst="rect">
            <a:avLst/>
          </a:prstGeom>
          <a:noFill/>
        </p:spPr>
        <p:txBody>
          <a:bodyPr wrap="square" rtlCol="0">
            <a:spAutoFit/>
          </a:bodyPr>
          <a:lstStyle/>
          <a:p>
            <a:pPr marL="800100" lvl="1" indent="-342900" algn="just">
              <a:lnSpc>
                <a:spcPct val="125000"/>
              </a:lnSpc>
              <a:buSzPct val="80000"/>
              <a:buFont typeface="Wingdings" panose="05000000000000000000" pitchFamily="2" charset="2"/>
              <a:buChar char="Ø"/>
            </a:pPr>
            <a:r>
              <a:rPr lang="pt-BR" sz="2000" dirty="0" smtClean="0">
                <a:solidFill>
                  <a:schemeClr val="tx1">
                    <a:lumMod val="75000"/>
                    <a:lumOff val="25000"/>
                  </a:schemeClr>
                </a:solidFill>
              </a:rPr>
              <a:t>Declarada (definida hora/hora ou por semana/patamar)</a:t>
            </a:r>
          </a:p>
          <a:p>
            <a:pPr marL="800100" lvl="1" indent="-342900" algn="just">
              <a:lnSpc>
                <a:spcPct val="125000"/>
              </a:lnSpc>
              <a:buSzPct val="80000"/>
              <a:buFont typeface="Wingdings" panose="05000000000000000000" pitchFamily="2" charset="2"/>
              <a:buChar char="Ø"/>
            </a:pPr>
            <a:r>
              <a:rPr lang="pt-BR" sz="2000" dirty="0" smtClean="0">
                <a:solidFill>
                  <a:schemeClr val="tx1">
                    <a:lumMod val="75000"/>
                    <a:lumOff val="25000"/>
                  </a:schemeClr>
                </a:solidFill>
              </a:rPr>
              <a:t>Conforme curva de Geração do MRE no período (vigência ou mês)</a:t>
            </a:r>
          </a:p>
          <a:p>
            <a:pPr marL="800100" lvl="1" indent="-342900" algn="just">
              <a:lnSpc>
                <a:spcPct val="125000"/>
              </a:lnSpc>
              <a:buSzPct val="80000"/>
              <a:buFont typeface="Wingdings" panose="05000000000000000000" pitchFamily="2" charset="2"/>
              <a:buChar char="Ø"/>
            </a:pPr>
            <a:r>
              <a:rPr lang="pt-BR" sz="2000" dirty="0" smtClean="0">
                <a:solidFill>
                  <a:schemeClr val="tx1">
                    <a:lumMod val="75000"/>
                    <a:lumOff val="25000"/>
                  </a:schemeClr>
                </a:solidFill>
              </a:rPr>
              <a:t>Conforme curva de Geração do vendedor no período, com vinculação de ativo</a:t>
            </a:r>
            <a:endParaRPr lang="pt-BR" sz="2000" dirty="0">
              <a:solidFill>
                <a:schemeClr val="tx2">
                  <a:lumMod val="50000"/>
                </a:schemeClr>
              </a:solidFill>
            </a:endParaRPr>
          </a:p>
          <a:p>
            <a:pPr lvl="1" algn="just">
              <a:lnSpc>
                <a:spcPct val="125000"/>
              </a:lnSpc>
              <a:buSzPct val="80000"/>
            </a:pPr>
            <a:endParaRPr lang="pt-BR" sz="2000" dirty="0">
              <a:solidFill>
                <a:schemeClr val="tx1">
                  <a:lumMod val="75000"/>
                  <a:lumOff val="25000"/>
                </a:schemeClr>
              </a:solidFill>
            </a:endParaRPr>
          </a:p>
          <a:p>
            <a:pPr lvl="1" algn="just">
              <a:lnSpc>
                <a:spcPct val="125000"/>
              </a:lnSpc>
              <a:buSzPct val="80000"/>
            </a:pPr>
            <a:r>
              <a:rPr lang="pt-BR" sz="1100" dirty="0" smtClean="0">
                <a:solidFill>
                  <a:schemeClr val="tx1">
                    <a:lumMod val="75000"/>
                    <a:lumOff val="25000"/>
                  </a:schemeClr>
                </a:solidFill>
              </a:rPr>
              <a:t>* Exceto CCEAL Flexível por Prioridade</a:t>
            </a:r>
            <a:endParaRPr lang="pt-BR" sz="1100" dirty="0" smtClean="0">
              <a:solidFill>
                <a:schemeClr val="tx2">
                  <a:lumMod val="50000"/>
                </a:schemeClr>
              </a:solidFill>
            </a:endParaRPr>
          </a:p>
        </p:txBody>
      </p:sp>
    </p:spTree>
    <p:extLst>
      <p:ext uri="{BB962C8B-B14F-4D97-AF65-F5344CB8AC3E}">
        <p14:creationId xmlns:p14="http://schemas.microsoft.com/office/powerpoint/2010/main" val="306563797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Espaço Reservado para Número de Slide 3"/>
          <p:cNvSpPr txBox="1">
            <a:spLocks/>
          </p:cNvSpPr>
          <p:nvPr/>
        </p:nvSpPr>
        <p:spPr>
          <a:xfrm>
            <a:off x="8672545" y="6492899"/>
            <a:ext cx="471487"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5982A366-06E1-403F-9EA0-5CC931BD59A0}" type="slidenum">
              <a:rPr kumimoji="0" lang="pt-BR" sz="1200" b="0" i="0" u="none" strike="noStrike" kern="1200" cap="none" spc="0" normalizeH="0" baseline="0" noProof="0" smtClean="0">
                <a:ln>
                  <a:noFill/>
                </a:ln>
                <a:solidFill>
                  <a:schemeClr val="tx1">
                    <a:lumMod val="50000"/>
                    <a:lumOff val="50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pt-BR" sz="1200" b="0" i="0" u="none" strike="noStrike" kern="1200" cap="none" spc="0" normalizeH="0" baseline="0" noProof="0" dirty="0">
              <a:ln>
                <a:noFill/>
              </a:ln>
              <a:solidFill>
                <a:schemeClr val="tx1">
                  <a:lumMod val="50000"/>
                  <a:lumOff val="50000"/>
                </a:schemeClr>
              </a:solidFill>
              <a:effectLst/>
              <a:uLnTx/>
              <a:uFillTx/>
              <a:latin typeface="+mn-lt"/>
              <a:ea typeface="+mn-ea"/>
              <a:cs typeface="+mn-cs"/>
            </a:endParaRPr>
          </a:p>
        </p:txBody>
      </p:sp>
      <p:sp>
        <p:nvSpPr>
          <p:cNvPr id="10" name="CaixaDeTexto 9"/>
          <p:cNvSpPr txBox="1"/>
          <p:nvPr/>
        </p:nvSpPr>
        <p:spPr>
          <a:xfrm>
            <a:off x="452882" y="1870660"/>
            <a:ext cx="8143932" cy="3862596"/>
          </a:xfrm>
          <a:prstGeom prst="rect">
            <a:avLst/>
          </a:prstGeom>
          <a:noFill/>
        </p:spPr>
        <p:txBody>
          <a:bodyPr wrap="square" rtlCol="0">
            <a:spAutoFit/>
          </a:bodyPr>
          <a:lstStyle/>
          <a:p>
            <a:pPr marL="342900" indent="-342900" algn="just">
              <a:lnSpc>
                <a:spcPct val="125000"/>
              </a:lnSpc>
              <a:buFont typeface="Wingdings" panose="05000000000000000000" pitchFamily="2" charset="2"/>
              <a:buChar char="q"/>
            </a:pPr>
            <a:r>
              <a:rPr lang="pt-BR" sz="2000" dirty="0" smtClean="0">
                <a:solidFill>
                  <a:schemeClr val="tx1">
                    <a:lumMod val="75000"/>
                    <a:lumOff val="25000"/>
                  </a:schemeClr>
                </a:solidFill>
              </a:rPr>
              <a:t>Classificação de CCEALs em dois tipos:</a:t>
            </a:r>
          </a:p>
          <a:p>
            <a:pPr marL="800100" lvl="1" indent="-342900" algn="just">
              <a:lnSpc>
                <a:spcPct val="125000"/>
              </a:lnSpc>
              <a:buSzPct val="80000"/>
              <a:buFont typeface="Wingdings" panose="05000000000000000000" pitchFamily="2" charset="2"/>
              <a:buChar char="Ø"/>
            </a:pPr>
            <a:r>
              <a:rPr lang="pt-BR" sz="2000" dirty="0" smtClean="0">
                <a:solidFill>
                  <a:schemeClr val="tx1">
                    <a:lumMod val="75000"/>
                    <a:lumOff val="25000"/>
                  </a:schemeClr>
                </a:solidFill>
              </a:rPr>
              <a:t>CCEAL Firme = contrato com montante definido ex-ante pelas partes</a:t>
            </a:r>
            <a:endParaRPr lang="pt-BR" sz="2000" dirty="0">
              <a:solidFill>
                <a:schemeClr val="tx1">
                  <a:lumMod val="75000"/>
                  <a:lumOff val="25000"/>
                </a:schemeClr>
              </a:solidFill>
            </a:endParaRPr>
          </a:p>
          <a:p>
            <a:pPr marL="800100" lvl="1" indent="-342900" algn="just">
              <a:lnSpc>
                <a:spcPct val="125000"/>
              </a:lnSpc>
              <a:buSzPct val="80000"/>
              <a:buFont typeface="Wingdings" panose="05000000000000000000" pitchFamily="2" charset="2"/>
              <a:buChar char="Ø"/>
            </a:pPr>
            <a:r>
              <a:rPr lang="pt-BR" sz="2000" dirty="0" smtClean="0">
                <a:solidFill>
                  <a:schemeClr val="tx1">
                    <a:lumMod val="75000"/>
                    <a:lumOff val="25000"/>
                  </a:schemeClr>
                </a:solidFill>
              </a:rPr>
              <a:t>CCEAL Flexível = contrato com montante final definido no processo de contabilização, com base no consumo verificado</a:t>
            </a:r>
            <a:endParaRPr lang="pt-BR" sz="2000" dirty="0">
              <a:solidFill>
                <a:schemeClr val="tx1">
                  <a:lumMod val="75000"/>
                  <a:lumOff val="25000"/>
                </a:schemeClr>
              </a:solidFill>
            </a:endParaRPr>
          </a:p>
          <a:p>
            <a:pPr marL="342900" indent="-342900" algn="just">
              <a:lnSpc>
                <a:spcPct val="125000"/>
              </a:lnSpc>
              <a:spcBef>
                <a:spcPts val="1200"/>
              </a:spcBef>
              <a:buFont typeface="Wingdings" panose="05000000000000000000" pitchFamily="2" charset="2"/>
              <a:buChar char="q"/>
            </a:pPr>
            <a:r>
              <a:rPr lang="pt-BR" sz="2000" dirty="0">
                <a:solidFill>
                  <a:schemeClr val="tx1">
                    <a:lumMod val="75000"/>
                    <a:lumOff val="25000"/>
                  </a:schemeClr>
                </a:solidFill>
              </a:rPr>
              <a:t>Os atuais contratos flexíveis existentes no ACL são registrados (percebidos) na CCEE como firmes</a:t>
            </a:r>
          </a:p>
          <a:p>
            <a:pPr marL="342900" indent="-342900" algn="just">
              <a:lnSpc>
                <a:spcPct val="125000"/>
              </a:lnSpc>
              <a:spcBef>
                <a:spcPts val="1200"/>
              </a:spcBef>
              <a:buFont typeface="Wingdings" panose="05000000000000000000" pitchFamily="2" charset="2"/>
              <a:buChar char="q"/>
            </a:pPr>
            <a:r>
              <a:rPr lang="pt-BR" sz="2000" u="sng" dirty="0" smtClean="0">
                <a:solidFill>
                  <a:schemeClr val="tx1">
                    <a:lumMod val="75000"/>
                    <a:lumOff val="25000"/>
                  </a:schemeClr>
                </a:solidFill>
              </a:rPr>
              <a:t>Proposta CCEE</a:t>
            </a:r>
            <a:r>
              <a:rPr lang="pt-BR" sz="2000" dirty="0" smtClean="0">
                <a:solidFill>
                  <a:schemeClr val="tx1">
                    <a:lumMod val="75000"/>
                    <a:lumOff val="25000"/>
                  </a:schemeClr>
                </a:solidFill>
              </a:rPr>
              <a:t>: duas opções de CCEALs Flexíveis baseados no consumo</a:t>
            </a:r>
          </a:p>
          <a:p>
            <a:pPr marL="800100" lvl="1" indent="-342900" algn="just">
              <a:lnSpc>
                <a:spcPct val="125000"/>
              </a:lnSpc>
              <a:buSzPct val="80000"/>
              <a:buFont typeface="Wingdings" panose="05000000000000000000" pitchFamily="2" charset="2"/>
              <a:buChar char="Ø"/>
            </a:pPr>
            <a:r>
              <a:rPr lang="pt-BR" sz="2000" dirty="0" smtClean="0">
                <a:solidFill>
                  <a:schemeClr val="tx1">
                    <a:lumMod val="75000"/>
                    <a:lumOff val="25000"/>
                  </a:schemeClr>
                </a:solidFill>
              </a:rPr>
              <a:t>CCEAL Flexível por Percentual</a:t>
            </a:r>
          </a:p>
          <a:p>
            <a:pPr marL="800100" lvl="1" indent="-342900" algn="just">
              <a:lnSpc>
                <a:spcPct val="125000"/>
              </a:lnSpc>
              <a:buSzPct val="80000"/>
              <a:buFont typeface="Wingdings" panose="05000000000000000000" pitchFamily="2" charset="2"/>
              <a:buChar char="Ø"/>
            </a:pPr>
            <a:r>
              <a:rPr lang="pt-BR" sz="2000" dirty="0" smtClean="0">
                <a:solidFill>
                  <a:schemeClr val="tx1">
                    <a:lumMod val="75000"/>
                    <a:lumOff val="25000"/>
                  </a:schemeClr>
                </a:solidFill>
              </a:rPr>
              <a:t>CCEAL Flexível por Prioridade</a:t>
            </a:r>
          </a:p>
        </p:txBody>
      </p:sp>
      <p:sp>
        <p:nvSpPr>
          <p:cNvPr id="6" name="Espaço Reservado para Conteúdo 2"/>
          <p:cNvSpPr>
            <a:spLocks noGrp="1"/>
          </p:cNvSpPr>
          <p:nvPr>
            <p:ph idx="1"/>
          </p:nvPr>
        </p:nvSpPr>
        <p:spPr>
          <a:xfrm>
            <a:off x="452882" y="1085505"/>
            <a:ext cx="8412822" cy="721864"/>
          </a:xfrm>
        </p:spPr>
        <p:txBody>
          <a:bodyPr>
            <a:normAutofit/>
          </a:bodyPr>
          <a:lstStyle/>
          <a:p>
            <a:pPr marL="0" indent="0">
              <a:lnSpc>
                <a:spcPct val="150000"/>
              </a:lnSpc>
              <a:buNone/>
            </a:pPr>
            <a:r>
              <a:rPr lang="pt-BR" sz="2400" b="1" dirty="0" smtClean="0">
                <a:solidFill>
                  <a:schemeClr val="tx1">
                    <a:lumMod val="75000"/>
                    <a:lumOff val="25000"/>
                  </a:schemeClr>
                </a:solidFill>
              </a:rPr>
              <a:t>Contratos do ACL (CCEALs)</a:t>
            </a:r>
          </a:p>
        </p:txBody>
      </p:sp>
      <p:sp>
        <p:nvSpPr>
          <p:cNvPr id="7" name="Título 1"/>
          <p:cNvSpPr>
            <a:spLocks noGrp="1"/>
          </p:cNvSpPr>
          <p:nvPr>
            <p:ph type="title"/>
          </p:nvPr>
        </p:nvSpPr>
        <p:spPr>
          <a:xfrm>
            <a:off x="2928926" y="214290"/>
            <a:ext cx="5072098" cy="571504"/>
          </a:xfrm>
        </p:spPr>
        <p:txBody>
          <a:bodyPr/>
          <a:lstStyle/>
          <a:p>
            <a:pPr algn="r"/>
            <a:r>
              <a:rPr lang="pt-BR" sz="2400" dirty="0" smtClean="0"/>
              <a:t>Contratos com Flexibilidade</a:t>
            </a:r>
            <a:endParaRPr lang="pt-BR" sz="2400" dirty="0"/>
          </a:p>
        </p:txBody>
      </p:sp>
    </p:spTree>
    <p:extLst>
      <p:ext uri="{BB962C8B-B14F-4D97-AF65-F5344CB8AC3E}">
        <p14:creationId xmlns:p14="http://schemas.microsoft.com/office/powerpoint/2010/main" val="411846340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Espaço Reservado para Número de Slide 3"/>
          <p:cNvSpPr txBox="1">
            <a:spLocks/>
          </p:cNvSpPr>
          <p:nvPr/>
        </p:nvSpPr>
        <p:spPr>
          <a:xfrm>
            <a:off x="8672545" y="6492899"/>
            <a:ext cx="471487"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5982A366-06E1-403F-9EA0-5CC931BD59A0}" type="slidenum">
              <a:rPr kumimoji="0" lang="pt-BR" sz="1200" b="0" i="0" u="none" strike="noStrike" kern="1200" cap="none" spc="0" normalizeH="0" baseline="0" noProof="0" smtClean="0">
                <a:ln>
                  <a:noFill/>
                </a:ln>
                <a:solidFill>
                  <a:schemeClr val="tx1">
                    <a:lumMod val="50000"/>
                    <a:lumOff val="50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pt-BR" sz="1200" b="0" i="0" u="none" strike="noStrike" kern="1200" cap="none" spc="0" normalizeH="0" baseline="0" noProof="0" dirty="0">
              <a:ln>
                <a:noFill/>
              </a:ln>
              <a:solidFill>
                <a:schemeClr val="tx1">
                  <a:lumMod val="50000"/>
                  <a:lumOff val="50000"/>
                </a:schemeClr>
              </a:solidFill>
              <a:effectLst/>
              <a:uLnTx/>
              <a:uFillTx/>
              <a:latin typeface="+mn-lt"/>
              <a:ea typeface="+mn-ea"/>
              <a:cs typeface="+mn-cs"/>
            </a:endParaRPr>
          </a:p>
        </p:txBody>
      </p:sp>
      <p:sp>
        <p:nvSpPr>
          <p:cNvPr id="10" name="CaixaDeTexto 9"/>
          <p:cNvSpPr txBox="1"/>
          <p:nvPr/>
        </p:nvSpPr>
        <p:spPr>
          <a:xfrm>
            <a:off x="395536" y="1262945"/>
            <a:ext cx="8295582" cy="5401479"/>
          </a:xfrm>
          <a:prstGeom prst="rect">
            <a:avLst/>
          </a:prstGeom>
          <a:noFill/>
        </p:spPr>
        <p:txBody>
          <a:bodyPr wrap="square" rtlCol="0">
            <a:spAutoFit/>
          </a:bodyPr>
          <a:lstStyle/>
          <a:p>
            <a:pPr marL="342900" indent="-342900" algn="just">
              <a:lnSpc>
                <a:spcPct val="125000"/>
              </a:lnSpc>
              <a:buFont typeface="Wingdings" panose="05000000000000000000" pitchFamily="2" charset="2"/>
              <a:buChar char="q"/>
            </a:pPr>
            <a:r>
              <a:rPr lang="pt-BR" sz="2000" b="1" dirty="0" smtClean="0">
                <a:solidFill>
                  <a:schemeClr val="tx1">
                    <a:lumMod val="75000"/>
                    <a:lumOff val="25000"/>
                  </a:schemeClr>
                </a:solidFill>
              </a:rPr>
              <a:t>CCEAL Firme</a:t>
            </a:r>
            <a:endParaRPr lang="pt-BR" sz="2000" dirty="0" smtClean="0">
              <a:solidFill>
                <a:schemeClr val="tx1">
                  <a:lumMod val="75000"/>
                  <a:lumOff val="25000"/>
                </a:schemeClr>
              </a:solidFill>
            </a:endParaRPr>
          </a:p>
          <a:p>
            <a:pPr marL="800100" lvl="2" indent="-342900" algn="just">
              <a:lnSpc>
                <a:spcPct val="125000"/>
              </a:lnSpc>
              <a:buFont typeface="Wingdings" panose="05000000000000000000" pitchFamily="2" charset="2"/>
              <a:buChar char="Ø"/>
            </a:pPr>
            <a:r>
              <a:rPr lang="pt-BR" sz="2000" dirty="0" smtClean="0">
                <a:solidFill>
                  <a:schemeClr val="tx1">
                    <a:lumMod val="75000"/>
                    <a:lumOff val="25000"/>
                  </a:schemeClr>
                </a:solidFill>
              </a:rPr>
              <a:t>Montante é determinado no momento do registro, antes do suprimento da energia (</a:t>
            </a:r>
            <a:r>
              <a:rPr lang="pt-BR" sz="2000" i="1" dirty="0" smtClean="0">
                <a:solidFill>
                  <a:schemeClr val="tx1">
                    <a:lumMod val="75000"/>
                    <a:lumOff val="25000"/>
                  </a:schemeClr>
                </a:solidFill>
              </a:rPr>
              <a:t>ex-ante</a:t>
            </a:r>
            <a:r>
              <a:rPr lang="pt-BR" sz="2000" dirty="0" smtClean="0">
                <a:solidFill>
                  <a:schemeClr val="tx1">
                    <a:lumMod val="75000"/>
                    <a:lumOff val="25000"/>
                  </a:schemeClr>
                </a:solidFill>
              </a:rPr>
              <a:t>)</a:t>
            </a:r>
          </a:p>
          <a:p>
            <a:pPr marL="800100" lvl="1" indent="-342900" algn="just">
              <a:lnSpc>
                <a:spcPct val="125000"/>
              </a:lnSpc>
              <a:buSzPct val="80000"/>
              <a:buFont typeface="Wingdings" panose="05000000000000000000" pitchFamily="2" charset="2"/>
              <a:buChar char="Ø"/>
            </a:pPr>
            <a:r>
              <a:rPr lang="pt-BR" sz="2000" dirty="0" smtClean="0">
                <a:solidFill>
                  <a:schemeClr val="tx1">
                    <a:lumMod val="75000"/>
                    <a:lumOff val="25000"/>
                  </a:schemeClr>
                </a:solidFill>
              </a:rPr>
              <a:t>Parâmetros a inserir:</a:t>
            </a:r>
          </a:p>
          <a:p>
            <a:pPr marL="1257300" lvl="2" indent="-342900" algn="just">
              <a:lnSpc>
                <a:spcPct val="125000"/>
              </a:lnSpc>
              <a:buSzPct val="80000"/>
              <a:buFont typeface="Courier New" panose="02070309020205020404" pitchFamily="49" charset="0"/>
              <a:buChar char="o"/>
            </a:pPr>
            <a:r>
              <a:rPr lang="pt-BR" sz="1600" dirty="0" smtClean="0">
                <a:solidFill>
                  <a:schemeClr val="tx1">
                    <a:lumMod val="75000"/>
                    <a:lumOff val="25000"/>
                  </a:schemeClr>
                </a:solidFill>
              </a:rPr>
              <a:t>Agente Vendedor</a:t>
            </a:r>
          </a:p>
          <a:p>
            <a:pPr marL="1257300" lvl="2" indent="-342900" algn="just">
              <a:lnSpc>
                <a:spcPct val="125000"/>
              </a:lnSpc>
              <a:buSzPct val="80000"/>
              <a:buFont typeface="Courier New" panose="02070309020205020404" pitchFamily="49" charset="0"/>
              <a:buChar char="o"/>
            </a:pPr>
            <a:r>
              <a:rPr lang="pt-BR" sz="1600" dirty="0" smtClean="0">
                <a:solidFill>
                  <a:schemeClr val="tx1">
                    <a:lumMod val="75000"/>
                    <a:lumOff val="25000"/>
                  </a:schemeClr>
                </a:solidFill>
              </a:rPr>
              <a:t>Agente Comprador</a:t>
            </a:r>
          </a:p>
          <a:p>
            <a:pPr marL="1257300" lvl="2" indent="-342900" algn="just">
              <a:lnSpc>
                <a:spcPct val="125000"/>
              </a:lnSpc>
              <a:buSzPct val="80000"/>
              <a:buFont typeface="Courier New" panose="02070309020205020404" pitchFamily="49" charset="0"/>
              <a:buChar char="o"/>
            </a:pPr>
            <a:r>
              <a:rPr lang="pt-BR" sz="1600" dirty="0" smtClean="0">
                <a:solidFill>
                  <a:schemeClr val="tx1">
                    <a:lumMod val="75000"/>
                    <a:lumOff val="25000"/>
                  </a:schemeClr>
                </a:solidFill>
              </a:rPr>
              <a:t>Submercado</a:t>
            </a:r>
          </a:p>
          <a:p>
            <a:pPr marL="1257300" lvl="2" indent="-342900" algn="just">
              <a:lnSpc>
                <a:spcPct val="125000"/>
              </a:lnSpc>
              <a:buSzPct val="80000"/>
              <a:buFont typeface="Courier New" panose="02070309020205020404" pitchFamily="49" charset="0"/>
              <a:buChar char="o"/>
            </a:pPr>
            <a:r>
              <a:rPr lang="pt-BR" sz="1600" dirty="0" smtClean="0">
                <a:solidFill>
                  <a:schemeClr val="tx1">
                    <a:lumMod val="75000"/>
                    <a:lumOff val="25000"/>
                  </a:schemeClr>
                </a:solidFill>
              </a:rPr>
              <a:t>Vigência do Contrato</a:t>
            </a:r>
          </a:p>
          <a:p>
            <a:pPr marL="1714500" lvl="3" indent="-342900" algn="just">
              <a:lnSpc>
                <a:spcPct val="125000"/>
              </a:lnSpc>
              <a:buSzPct val="80000"/>
              <a:buFont typeface="Arial" panose="020B0604020202020204" pitchFamily="34" charset="0"/>
              <a:buChar char="•"/>
            </a:pPr>
            <a:r>
              <a:rPr lang="pt-BR" sz="1600" dirty="0" smtClean="0">
                <a:solidFill>
                  <a:schemeClr val="tx1">
                    <a:lumMod val="75000"/>
                    <a:lumOff val="25000"/>
                  </a:schemeClr>
                </a:solidFill>
              </a:rPr>
              <a:t>Intervalo de </a:t>
            </a:r>
            <a:r>
              <a:rPr lang="pt-BR" sz="1600" dirty="0">
                <a:solidFill>
                  <a:schemeClr val="tx1">
                    <a:lumMod val="75000"/>
                    <a:lumOff val="25000"/>
                  </a:schemeClr>
                </a:solidFill>
              </a:rPr>
              <a:t>vigência de montante</a:t>
            </a:r>
            <a:endParaRPr lang="pt-BR" sz="1600" dirty="0" smtClean="0">
              <a:solidFill>
                <a:schemeClr val="tx1">
                  <a:lumMod val="75000"/>
                  <a:lumOff val="25000"/>
                </a:schemeClr>
              </a:solidFill>
            </a:endParaRPr>
          </a:p>
          <a:p>
            <a:pPr marL="1714500" lvl="3" indent="-342900" algn="just">
              <a:lnSpc>
                <a:spcPct val="125000"/>
              </a:lnSpc>
              <a:buSzPct val="80000"/>
              <a:buFont typeface="Arial" panose="020B0604020202020204" pitchFamily="34" charset="0"/>
              <a:buChar char="•"/>
            </a:pPr>
            <a:r>
              <a:rPr lang="pt-BR" sz="1600" dirty="0" smtClean="0">
                <a:solidFill>
                  <a:schemeClr val="tx1">
                    <a:lumMod val="75000"/>
                    <a:lumOff val="25000"/>
                  </a:schemeClr>
                </a:solidFill>
              </a:rPr>
              <a:t>Montante (MW médios)</a:t>
            </a:r>
            <a:endParaRPr lang="pt-BR" sz="1600" dirty="0">
              <a:solidFill>
                <a:schemeClr val="tx1">
                  <a:lumMod val="75000"/>
                  <a:lumOff val="25000"/>
                </a:schemeClr>
              </a:solidFill>
            </a:endParaRPr>
          </a:p>
          <a:p>
            <a:pPr marL="1714500" lvl="3" indent="-342900" algn="just">
              <a:lnSpc>
                <a:spcPct val="125000"/>
              </a:lnSpc>
              <a:buSzPct val="80000"/>
              <a:buFont typeface="Arial" panose="020B0604020202020204" pitchFamily="34" charset="0"/>
              <a:buChar char="•"/>
            </a:pPr>
            <a:r>
              <a:rPr lang="pt-BR" sz="1600" dirty="0" smtClean="0">
                <a:solidFill>
                  <a:schemeClr val="tx1">
                    <a:lumMod val="75000"/>
                    <a:lumOff val="25000"/>
                  </a:schemeClr>
                </a:solidFill>
              </a:rPr>
              <a:t>Tipo </a:t>
            </a:r>
            <a:r>
              <a:rPr lang="pt-BR" sz="1600" dirty="0">
                <a:solidFill>
                  <a:schemeClr val="tx1">
                    <a:lumMod val="75000"/>
                    <a:lumOff val="25000"/>
                  </a:schemeClr>
                </a:solidFill>
              </a:rPr>
              <a:t>de Modulação (opcional - na ausência será flat)</a:t>
            </a:r>
          </a:p>
          <a:p>
            <a:pPr marL="1714500" lvl="3" indent="-342900" algn="just">
              <a:lnSpc>
                <a:spcPct val="125000"/>
              </a:lnSpc>
              <a:buSzPct val="80000"/>
              <a:buFont typeface="Arial" panose="020B0604020202020204" pitchFamily="34" charset="0"/>
              <a:buChar char="•"/>
            </a:pPr>
            <a:r>
              <a:rPr lang="pt-BR" sz="1600" dirty="0" smtClean="0">
                <a:solidFill>
                  <a:schemeClr val="tx1">
                    <a:lumMod val="75000"/>
                    <a:lumOff val="25000"/>
                  </a:schemeClr>
                </a:solidFill>
              </a:rPr>
              <a:t>Valor </a:t>
            </a:r>
            <a:r>
              <a:rPr lang="pt-BR" sz="1600" dirty="0">
                <a:solidFill>
                  <a:schemeClr val="tx1">
                    <a:lumMod val="75000"/>
                    <a:lumOff val="25000"/>
                  </a:schemeClr>
                </a:solidFill>
              </a:rPr>
              <a:t>ou declaração da Modulação (</a:t>
            </a:r>
            <a:r>
              <a:rPr lang="pt-BR" sz="1600" dirty="0" smtClean="0">
                <a:solidFill>
                  <a:schemeClr val="tx1">
                    <a:lumMod val="75000"/>
                    <a:lumOff val="25000"/>
                  </a:schemeClr>
                </a:solidFill>
              </a:rPr>
              <a:t>opcional)</a:t>
            </a:r>
            <a:endParaRPr lang="pt-BR" sz="1600" dirty="0">
              <a:solidFill>
                <a:schemeClr val="tx1">
                  <a:lumMod val="75000"/>
                  <a:lumOff val="25000"/>
                </a:schemeClr>
              </a:solidFill>
            </a:endParaRPr>
          </a:p>
          <a:p>
            <a:pPr marL="1714500" lvl="3" indent="-342900" algn="just">
              <a:lnSpc>
                <a:spcPct val="125000"/>
              </a:lnSpc>
              <a:buSzPct val="80000"/>
              <a:buFont typeface="Arial" panose="020B0604020202020204" pitchFamily="34" charset="0"/>
              <a:buChar char="•"/>
            </a:pPr>
            <a:r>
              <a:rPr lang="pt-BR" sz="1600" dirty="0" smtClean="0">
                <a:solidFill>
                  <a:schemeClr val="tx1">
                    <a:lumMod val="75000"/>
                    <a:lumOff val="25000"/>
                  </a:schemeClr>
                </a:solidFill>
              </a:rPr>
              <a:t>Vínculo </a:t>
            </a:r>
            <a:r>
              <a:rPr lang="pt-BR" sz="1600" dirty="0">
                <a:solidFill>
                  <a:schemeClr val="tx1">
                    <a:lumMod val="75000"/>
                    <a:lumOff val="25000"/>
                  </a:schemeClr>
                </a:solidFill>
              </a:rPr>
              <a:t>de ativo(s) de consumo ao </a:t>
            </a:r>
            <a:r>
              <a:rPr lang="pt-BR" sz="1600" dirty="0" smtClean="0">
                <a:solidFill>
                  <a:schemeClr val="tx1">
                    <a:lumMod val="75000"/>
                    <a:lumOff val="25000"/>
                  </a:schemeClr>
                </a:solidFill>
              </a:rPr>
              <a:t>Contrato, para fins de modulação </a:t>
            </a:r>
            <a:r>
              <a:rPr lang="pt-BR" sz="1600" dirty="0">
                <a:solidFill>
                  <a:schemeClr val="tx1">
                    <a:lumMod val="75000"/>
                    <a:lumOff val="25000"/>
                  </a:schemeClr>
                </a:solidFill>
              </a:rPr>
              <a:t>(opcional – na ausência serão considerados todos os </a:t>
            </a:r>
            <a:r>
              <a:rPr lang="pt-BR" sz="1600" dirty="0" smtClean="0">
                <a:solidFill>
                  <a:schemeClr val="tx1">
                    <a:lumMod val="75000"/>
                    <a:lumOff val="25000"/>
                  </a:schemeClr>
                </a:solidFill>
              </a:rPr>
              <a:t>ativos do perfil de agente).</a:t>
            </a:r>
            <a:endParaRPr lang="pt-BR" sz="1600" dirty="0">
              <a:solidFill>
                <a:schemeClr val="tx1">
                  <a:lumMod val="75000"/>
                  <a:lumOff val="25000"/>
                </a:schemeClr>
              </a:solidFill>
            </a:endParaRPr>
          </a:p>
          <a:p>
            <a:pPr lvl="1" algn="just">
              <a:lnSpc>
                <a:spcPct val="125000"/>
              </a:lnSpc>
              <a:buSzPct val="80000"/>
            </a:pPr>
            <a:endParaRPr lang="pt-BR" sz="2000" dirty="0">
              <a:solidFill>
                <a:schemeClr val="tx1">
                  <a:lumMod val="75000"/>
                  <a:lumOff val="25000"/>
                </a:schemeClr>
              </a:solidFill>
            </a:endParaRPr>
          </a:p>
        </p:txBody>
      </p:sp>
      <p:sp>
        <p:nvSpPr>
          <p:cNvPr id="7" name="Título 1"/>
          <p:cNvSpPr>
            <a:spLocks noGrp="1"/>
          </p:cNvSpPr>
          <p:nvPr>
            <p:ph type="title"/>
          </p:nvPr>
        </p:nvSpPr>
        <p:spPr>
          <a:xfrm>
            <a:off x="2928926" y="214290"/>
            <a:ext cx="5072098" cy="571504"/>
          </a:xfrm>
        </p:spPr>
        <p:txBody>
          <a:bodyPr/>
          <a:lstStyle/>
          <a:p>
            <a:pPr algn="r"/>
            <a:r>
              <a:rPr lang="pt-BR" sz="2400" dirty="0" smtClean="0"/>
              <a:t>CCEAL Firme</a:t>
            </a:r>
            <a:endParaRPr lang="pt-BR" sz="2400" dirty="0"/>
          </a:p>
        </p:txBody>
      </p:sp>
    </p:spTree>
    <p:extLst>
      <p:ext uri="{BB962C8B-B14F-4D97-AF65-F5344CB8AC3E}">
        <p14:creationId xmlns:p14="http://schemas.microsoft.com/office/powerpoint/2010/main" val="418793648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Espaço Reservado para Número de Slide 3"/>
          <p:cNvSpPr txBox="1">
            <a:spLocks/>
          </p:cNvSpPr>
          <p:nvPr/>
        </p:nvSpPr>
        <p:spPr>
          <a:xfrm>
            <a:off x="8672545" y="6492899"/>
            <a:ext cx="471487"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5982A366-06E1-403F-9EA0-5CC931BD59A0}" type="slidenum">
              <a:rPr kumimoji="0" lang="pt-BR" sz="1200" b="0" i="0" u="none" strike="noStrike" kern="1200" cap="none" spc="0" normalizeH="0" baseline="0" noProof="0" smtClean="0">
                <a:ln>
                  <a:noFill/>
                </a:ln>
                <a:solidFill>
                  <a:schemeClr val="tx1">
                    <a:lumMod val="50000"/>
                    <a:lumOff val="50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pt-BR" sz="1200" b="0" i="0" u="none" strike="noStrike" kern="1200" cap="none" spc="0" normalizeH="0" baseline="0" noProof="0" dirty="0">
              <a:ln>
                <a:noFill/>
              </a:ln>
              <a:solidFill>
                <a:schemeClr val="tx1">
                  <a:lumMod val="50000"/>
                  <a:lumOff val="50000"/>
                </a:schemeClr>
              </a:solidFill>
              <a:effectLst/>
              <a:uLnTx/>
              <a:uFillTx/>
              <a:latin typeface="+mn-lt"/>
              <a:ea typeface="+mn-ea"/>
              <a:cs typeface="+mn-cs"/>
            </a:endParaRPr>
          </a:p>
        </p:txBody>
      </p:sp>
      <p:sp>
        <p:nvSpPr>
          <p:cNvPr id="10" name="CaixaDeTexto 9"/>
          <p:cNvSpPr txBox="1"/>
          <p:nvPr/>
        </p:nvSpPr>
        <p:spPr>
          <a:xfrm>
            <a:off x="452882" y="1340768"/>
            <a:ext cx="8143932" cy="3170099"/>
          </a:xfrm>
          <a:prstGeom prst="rect">
            <a:avLst/>
          </a:prstGeom>
          <a:noFill/>
        </p:spPr>
        <p:txBody>
          <a:bodyPr wrap="square" rtlCol="0">
            <a:spAutoFit/>
          </a:bodyPr>
          <a:lstStyle/>
          <a:p>
            <a:pPr marL="342900" indent="-342900" algn="just">
              <a:lnSpc>
                <a:spcPct val="125000"/>
              </a:lnSpc>
              <a:buFont typeface="Wingdings" panose="05000000000000000000" pitchFamily="2" charset="2"/>
              <a:buChar char="q"/>
            </a:pPr>
            <a:r>
              <a:rPr lang="pt-BR" sz="2000" b="1" dirty="0" smtClean="0">
                <a:solidFill>
                  <a:schemeClr val="tx1">
                    <a:lumMod val="75000"/>
                    <a:lumOff val="25000"/>
                  </a:schemeClr>
                </a:solidFill>
              </a:rPr>
              <a:t>CCEAL Firme</a:t>
            </a:r>
            <a:endParaRPr lang="pt-BR" sz="2000" dirty="0" smtClean="0">
              <a:solidFill>
                <a:schemeClr val="tx1">
                  <a:lumMod val="75000"/>
                  <a:lumOff val="25000"/>
                </a:schemeClr>
              </a:solidFill>
            </a:endParaRPr>
          </a:p>
          <a:p>
            <a:pPr marL="800100" lvl="1" indent="-342900" algn="just">
              <a:lnSpc>
                <a:spcPct val="125000"/>
              </a:lnSpc>
              <a:buSzPct val="80000"/>
              <a:buFont typeface="Wingdings" panose="05000000000000000000" pitchFamily="2" charset="2"/>
              <a:buChar char="Ø"/>
            </a:pPr>
            <a:r>
              <a:rPr lang="pt-BR" sz="2000" u="sng" dirty="0" smtClean="0">
                <a:solidFill>
                  <a:schemeClr val="tx1">
                    <a:lumMod val="75000"/>
                    <a:lumOff val="25000"/>
                  </a:schemeClr>
                </a:solidFill>
              </a:rPr>
              <a:t>Novidades</a:t>
            </a:r>
            <a:r>
              <a:rPr lang="pt-BR" sz="2000" dirty="0" smtClean="0">
                <a:solidFill>
                  <a:schemeClr val="tx1">
                    <a:lumMod val="75000"/>
                    <a:lumOff val="25000"/>
                  </a:schemeClr>
                </a:solidFill>
              </a:rPr>
              <a:t>:</a:t>
            </a:r>
          </a:p>
          <a:p>
            <a:pPr marL="1257300" lvl="2" indent="-342900" algn="just">
              <a:lnSpc>
                <a:spcPct val="125000"/>
              </a:lnSpc>
              <a:buSzPct val="80000"/>
              <a:buFont typeface="Wingdings" panose="05000000000000000000" pitchFamily="2" charset="2"/>
              <a:buChar char="§"/>
            </a:pPr>
            <a:r>
              <a:rPr lang="pt-BR" sz="2000" dirty="0">
                <a:solidFill>
                  <a:schemeClr val="tx1">
                    <a:lumMod val="75000"/>
                    <a:lumOff val="25000"/>
                  </a:schemeClr>
                </a:solidFill>
              </a:rPr>
              <a:t>Vínculo de ativo(s) de consumo ao Contrato, para fins de </a:t>
            </a:r>
            <a:r>
              <a:rPr lang="pt-BR" sz="2000" dirty="0" smtClean="0">
                <a:solidFill>
                  <a:schemeClr val="tx1">
                    <a:lumMod val="75000"/>
                    <a:lumOff val="25000"/>
                  </a:schemeClr>
                </a:solidFill>
              </a:rPr>
              <a:t>flexibilidade (opcional </a:t>
            </a:r>
            <a:r>
              <a:rPr lang="pt-BR" sz="2000" dirty="0">
                <a:solidFill>
                  <a:schemeClr val="tx1">
                    <a:lumMod val="75000"/>
                    <a:lumOff val="25000"/>
                  </a:schemeClr>
                </a:solidFill>
              </a:rPr>
              <a:t>– na ausência serão considerados todos os </a:t>
            </a:r>
            <a:r>
              <a:rPr lang="pt-BR" sz="2000" dirty="0" smtClean="0">
                <a:solidFill>
                  <a:schemeClr val="tx1">
                    <a:lumMod val="75000"/>
                    <a:lumOff val="25000"/>
                  </a:schemeClr>
                </a:solidFill>
              </a:rPr>
              <a:t>ativos de consumo do perfil de agente).</a:t>
            </a:r>
            <a:endParaRPr lang="pt-BR" sz="2000" dirty="0">
              <a:solidFill>
                <a:schemeClr val="tx1">
                  <a:lumMod val="75000"/>
                  <a:lumOff val="25000"/>
                </a:schemeClr>
              </a:solidFill>
            </a:endParaRPr>
          </a:p>
          <a:p>
            <a:pPr marL="1257300" lvl="2" indent="-342900" algn="just">
              <a:lnSpc>
                <a:spcPct val="125000"/>
              </a:lnSpc>
              <a:buSzPct val="80000"/>
              <a:buFont typeface="Wingdings" panose="05000000000000000000" pitchFamily="2" charset="2"/>
              <a:buChar char="§"/>
            </a:pPr>
            <a:r>
              <a:rPr lang="pt-BR" sz="2000" dirty="0" smtClean="0">
                <a:solidFill>
                  <a:schemeClr val="tx1">
                    <a:lumMod val="75000"/>
                    <a:lumOff val="25000"/>
                  </a:schemeClr>
                </a:solidFill>
              </a:rPr>
              <a:t>Limites </a:t>
            </a:r>
            <a:r>
              <a:rPr lang="pt-BR" sz="2000" dirty="0">
                <a:solidFill>
                  <a:schemeClr val="tx1">
                    <a:lumMod val="75000"/>
                    <a:lumOff val="25000"/>
                  </a:schemeClr>
                </a:solidFill>
              </a:rPr>
              <a:t>de modulação máximo e mínimo (opcional – na ausência não haverá limites</a:t>
            </a:r>
            <a:r>
              <a:rPr lang="pt-BR" sz="2000" dirty="0" smtClean="0">
                <a:solidFill>
                  <a:schemeClr val="tx1">
                    <a:lumMod val="75000"/>
                    <a:lumOff val="25000"/>
                  </a:schemeClr>
                </a:solidFill>
              </a:rPr>
              <a:t>).</a:t>
            </a:r>
            <a:endParaRPr lang="pt-BR" sz="2000" dirty="0">
              <a:solidFill>
                <a:schemeClr val="tx1">
                  <a:lumMod val="75000"/>
                  <a:lumOff val="25000"/>
                </a:schemeClr>
              </a:solidFill>
            </a:endParaRPr>
          </a:p>
          <a:p>
            <a:pPr lvl="1" algn="just">
              <a:lnSpc>
                <a:spcPct val="125000"/>
              </a:lnSpc>
              <a:buSzPct val="80000"/>
            </a:pPr>
            <a:endParaRPr lang="pt-BR" sz="2000" dirty="0">
              <a:solidFill>
                <a:schemeClr val="tx1">
                  <a:lumMod val="75000"/>
                  <a:lumOff val="25000"/>
                </a:schemeClr>
              </a:solidFill>
            </a:endParaRPr>
          </a:p>
        </p:txBody>
      </p:sp>
      <p:sp>
        <p:nvSpPr>
          <p:cNvPr id="7" name="Título 1"/>
          <p:cNvSpPr>
            <a:spLocks noGrp="1"/>
          </p:cNvSpPr>
          <p:nvPr>
            <p:ph type="title"/>
          </p:nvPr>
        </p:nvSpPr>
        <p:spPr>
          <a:xfrm>
            <a:off x="2928926" y="214290"/>
            <a:ext cx="5072098" cy="571504"/>
          </a:xfrm>
        </p:spPr>
        <p:txBody>
          <a:bodyPr/>
          <a:lstStyle/>
          <a:p>
            <a:pPr algn="r"/>
            <a:r>
              <a:rPr lang="pt-BR" sz="2400" dirty="0" smtClean="0"/>
              <a:t>CCEAL Firme</a:t>
            </a:r>
            <a:endParaRPr lang="pt-BR" sz="2400" dirty="0"/>
          </a:p>
        </p:txBody>
      </p:sp>
    </p:spTree>
    <p:extLst>
      <p:ext uri="{BB962C8B-B14F-4D97-AF65-F5344CB8AC3E}">
        <p14:creationId xmlns:p14="http://schemas.microsoft.com/office/powerpoint/2010/main" val="355151416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Espaço Reservado para Número de Slide 3"/>
          <p:cNvSpPr txBox="1">
            <a:spLocks/>
          </p:cNvSpPr>
          <p:nvPr/>
        </p:nvSpPr>
        <p:spPr>
          <a:xfrm>
            <a:off x="8672545" y="6492899"/>
            <a:ext cx="471487"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5982A366-06E1-403F-9EA0-5CC931BD59A0}" type="slidenum">
              <a:rPr kumimoji="0" lang="pt-BR" sz="1200" b="0" i="0" u="none" strike="noStrike" kern="1200" cap="none" spc="0" normalizeH="0" baseline="0" noProof="0" smtClean="0">
                <a:ln>
                  <a:noFill/>
                </a:ln>
                <a:solidFill>
                  <a:schemeClr val="tx1">
                    <a:lumMod val="50000"/>
                    <a:lumOff val="50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pt-BR" sz="1200" b="0" i="0" u="none" strike="noStrike" kern="1200" cap="none" spc="0" normalizeH="0" baseline="0" noProof="0" dirty="0">
              <a:ln>
                <a:noFill/>
              </a:ln>
              <a:solidFill>
                <a:schemeClr val="tx1">
                  <a:lumMod val="50000"/>
                  <a:lumOff val="50000"/>
                </a:schemeClr>
              </a:solidFill>
              <a:effectLst/>
              <a:uLnTx/>
              <a:uFillTx/>
              <a:latin typeface="+mn-lt"/>
              <a:ea typeface="+mn-ea"/>
              <a:cs typeface="+mn-cs"/>
            </a:endParaRPr>
          </a:p>
        </p:txBody>
      </p:sp>
      <p:sp>
        <p:nvSpPr>
          <p:cNvPr id="10" name="CaixaDeTexto 9"/>
          <p:cNvSpPr txBox="1"/>
          <p:nvPr/>
        </p:nvSpPr>
        <p:spPr>
          <a:xfrm>
            <a:off x="251520" y="1109057"/>
            <a:ext cx="8614184" cy="5632311"/>
          </a:xfrm>
          <a:prstGeom prst="rect">
            <a:avLst/>
          </a:prstGeom>
          <a:noFill/>
        </p:spPr>
        <p:txBody>
          <a:bodyPr wrap="square" rtlCol="0">
            <a:spAutoFit/>
          </a:bodyPr>
          <a:lstStyle/>
          <a:p>
            <a:pPr marL="342900" indent="-342900" algn="just">
              <a:lnSpc>
                <a:spcPct val="125000"/>
              </a:lnSpc>
              <a:buFont typeface="Wingdings" panose="05000000000000000000" pitchFamily="2" charset="2"/>
              <a:buChar char="q"/>
            </a:pPr>
            <a:r>
              <a:rPr lang="pt-BR" sz="2000" b="1" dirty="0" smtClean="0">
                <a:solidFill>
                  <a:schemeClr val="tx1">
                    <a:lumMod val="75000"/>
                    <a:lumOff val="25000"/>
                  </a:schemeClr>
                </a:solidFill>
              </a:rPr>
              <a:t>CCEAL Flexível por </a:t>
            </a:r>
            <a:r>
              <a:rPr lang="pt-BR" sz="2000" b="1" u="sng" dirty="0" smtClean="0">
                <a:solidFill>
                  <a:schemeClr val="tx1">
                    <a:lumMod val="75000"/>
                    <a:lumOff val="25000"/>
                  </a:schemeClr>
                </a:solidFill>
              </a:rPr>
              <a:t>Percentual</a:t>
            </a:r>
            <a:endParaRPr lang="pt-BR" sz="2000" dirty="0" smtClean="0">
              <a:solidFill>
                <a:schemeClr val="tx1">
                  <a:lumMod val="75000"/>
                  <a:lumOff val="25000"/>
                </a:schemeClr>
              </a:solidFill>
            </a:endParaRPr>
          </a:p>
          <a:p>
            <a:pPr marL="800100" lvl="1" indent="-342900" algn="just">
              <a:lnSpc>
                <a:spcPct val="125000"/>
              </a:lnSpc>
              <a:buSzPct val="80000"/>
              <a:buFont typeface="Wingdings" panose="05000000000000000000" pitchFamily="2" charset="2"/>
              <a:buChar char="Ø"/>
            </a:pPr>
            <a:r>
              <a:rPr lang="pt-BR" sz="2000" dirty="0" smtClean="0">
                <a:solidFill>
                  <a:schemeClr val="tx1">
                    <a:lumMod val="75000"/>
                    <a:lumOff val="25000"/>
                  </a:schemeClr>
                </a:solidFill>
              </a:rPr>
              <a:t>Montante final determinado com base em percentual do consumo verificado, observados limites mínimo e máximo do contrato</a:t>
            </a:r>
            <a:endParaRPr lang="pt-BR" sz="2000" dirty="0">
              <a:solidFill>
                <a:schemeClr val="tx1">
                  <a:lumMod val="75000"/>
                  <a:lumOff val="25000"/>
                </a:schemeClr>
              </a:solidFill>
            </a:endParaRPr>
          </a:p>
          <a:p>
            <a:pPr marL="800100" lvl="1" indent="-342900" algn="just">
              <a:lnSpc>
                <a:spcPct val="125000"/>
              </a:lnSpc>
              <a:buSzPct val="80000"/>
              <a:buFont typeface="Wingdings" panose="05000000000000000000" pitchFamily="2" charset="2"/>
              <a:buChar char="Ø"/>
            </a:pPr>
            <a:r>
              <a:rPr lang="pt-BR" sz="2000" dirty="0" smtClean="0">
                <a:solidFill>
                  <a:schemeClr val="tx1">
                    <a:lumMod val="75000"/>
                    <a:lumOff val="25000"/>
                  </a:schemeClr>
                </a:solidFill>
              </a:rPr>
              <a:t>Parâmetros a inserir:</a:t>
            </a:r>
          </a:p>
          <a:p>
            <a:pPr marL="1257300" lvl="2" indent="-342900" algn="just">
              <a:lnSpc>
                <a:spcPct val="125000"/>
              </a:lnSpc>
              <a:buSzPct val="80000"/>
              <a:buFont typeface="Courier New" panose="02070309020205020404" pitchFamily="49" charset="0"/>
              <a:buChar char="o"/>
            </a:pPr>
            <a:r>
              <a:rPr lang="pt-BR" sz="1600" dirty="0">
                <a:solidFill>
                  <a:schemeClr val="tx1">
                    <a:lumMod val="75000"/>
                    <a:lumOff val="25000"/>
                  </a:schemeClr>
                </a:solidFill>
              </a:rPr>
              <a:t>Agente Vendedor</a:t>
            </a:r>
          </a:p>
          <a:p>
            <a:pPr marL="1257300" lvl="2" indent="-342900" algn="just">
              <a:lnSpc>
                <a:spcPct val="125000"/>
              </a:lnSpc>
              <a:buSzPct val="80000"/>
              <a:buFont typeface="Courier New" panose="02070309020205020404" pitchFamily="49" charset="0"/>
              <a:buChar char="o"/>
            </a:pPr>
            <a:r>
              <a:rPr lang="pt-BR" sz="1600" dirty="0">
                <a:solidFill>
                  <a:schemeClr val="tx1">
                    <a:lumMod val="75000"/>
                    <a:lumOff val="25000"/>
                  </a:schemeClr>
                </a:solidFill>
              </a:rPr>
              <a:t>Agente Comprador</a:t>
            </a:r>
          </a:p>
          <a:p>
            <a:pPr marL="1257300" lvl="2" indent="-342900" algn="just">
              <a:lnSpc>
                <a:spcPct val="125000"/>
              </a:lnSpc>
              <a:buSzPct val="80000"/>
              <a:buFont typeface="Courier New" panose="02070309020205020404" pitchFamily="49" charset="0"/>
              <a:buChar char="o"/>
            </a:pPr>
            <a:r>
              <a:rPr lang="pt-BR" sz="1600" dirty="0">
                <a:solidFill>
                  <a:schemeClr val="tx1">
                    <a:lumMod val="75000"/>
                    <a:lumOff val="25000"/>
                  </a:schemeClr>
                </a:solidFill>
              </a:rPr>
              <a:t>Submercado</a:t>
            </a:r>
          </a:p>
          <a:p>
            <a:pPr marL="1257300" lvl="2" indent="-342900" algn="just">
              <a:lnSpc>
                <a:spcPct val="125000"/>
              </a:lnSpc>
              <a:buSzPct val="80000"/>
              <a:buFont typeface="Courier New" panose="02070309020205020404" pitchFamily="49" charset="0"/>
              <a:buChar char="o"/>
            </a:pPr>
            <a:r>
              <a:rPr lang="pt-BR" sz="1600" dirty="0">
                <a:solidFill>
                  <a:schemeClr val="tx1">
                    <a:lumMod val="75000"/>
                    <a:lumOff val="25000"/>
                  </a:schemeClr>
                </a:solidFill>
              </a:rPr>
              <a:t>Vigência do Contrato</a:t>
            </a:r>
          </a:p>
          <a:p>
            <a:pPr marL="1714500" lvl="3" indent="-342900" algn="just">
              <a:lnSpc>
                <a:spcPct val="125000"/>
              </a:lnSpc>
              <a:buSzPct val="80000"/>
              <a:buFont typeface="Wingdings" panose="05000000000000000000" pitchFamily="2" charset="2"/>
              <a:buChar char="§"/>
            </a:pPr>
            <a:r>
              <a:rPr lang="pt-BR" sz="1600" dirty="0" smtClean="0">
                <a:solidFill>
                  <a:schemeClr val="tx1">
                    <a:lumMod val="75000"/>
                    <a:lumOff val="25000"/>
                  </a:schemeClr>
                </a:solidFill>
              </a:rPr>
              <a:t>Intervalo de </a:t>
            </a:r>
            <a:r>
              <a:rPr lang="pt-BR" sz="1600" dirty="0">
                <a:solidFill>
                  <a:schemeClr val="tx1">
                    <a:lumMod val="75000"/>
                    <a:lumOff val="25000"/>
                  </a:schemeClr>
                </a:solidFill>
              </a:rPr>
              <a:t>vigência de montante</a:t>
            </a:r>
            <a:endParaRPr lang="pt-BR" sz="1600" dirty="0" smtClean="0">
              <a:solidFill>
                <a:schemeClr val="tx1">
                  <a:lumMod val="75000"/>
                  <a:lumOff val="25000"/>
                </a:schemeClr>
              </a:solidFill>
            </a:endParaRPr>
          </a:p>
          <a:p>
            <a:pPr marL="1714500" lvl="3" indent="-342900" algn="just">
              <a:lnSpc>
                <a:spcPct val="125000"/>
              </a:lnSpc>
              <a:buSzPct val="80000"/>
              <a:buFont typeface="Wingdings" panose="05000000000000000000" pitchFamily="2" charset="2"/>
              <a:buChar char="§"/>
            </a:pPr>
            <a:r>
              <a:rPr lang="pt-BR" sz="1600" dirty="0" smtClean="0">
                <a:solidFill>
                  <a:schemeClr val="tx1">
                    <a:lumMod val="75000"/>
                    <a:lumOff val="25000"/>
                  </a:schemeClr>
                </a:solidFill>
              </a:rPr>
              <a:t>Montante mínimo (MW médios)</a:t>
            </a:r>
            <a:endParaRPr lang="pt-BR" sz="1600" dirty="0">
              <a:solidFill>
                <a:schemeClr val="tx1">
                  <a:lumMod val="75000"/>
                  <a:lumOff val="25000"/>
                </a:schemeClr>
              </a:solidFill>
            </a:endParaRPr>
          </a:p>
          <a:p>
            <a:pPr marL="1714500" lvl="3" indent="-342900" algn="just">
              <a:lnSpc>
                <a:spcPct val="125000"/>
              </a:lnSpc>
              <a:buSzPct val="80000"/>
              <a:buFont typeface="Wingdings" panose="05000000000000000000" pitchFamily="2" charset="2"/>
              <a:buChar char="§"/>
            </a:pPr>
            <a:r>
              <a:rPr lang="pt-BR" sz="1600" dirty="0" smtClean="0">
                <a:solidFill>
                  <a:schemeClr val="tx1">
                    <a:lumMod val="75000"/>
                    <a:lumOff val="25000"/>
                  </a:schemeClr>
                </a:solidFill>
              </a:rPr>
              <a:t>Montante máximo (MW médios)</a:t>
            </a:r>
          </a:p>
          <a:p>
            <a:pPr marL="1714500" lvl="3" indent="-342900" algn="just">
              <a:lnSpc>
                <a:spcPct val="125000"/>
              </a:lnSpc>
              <a:buSzPct val="80000"/>
              <a:buFont typeface="Wingdings" panose="05000000000000000000" pitchFamily="2" charset="2"/>
              <a:buChar char="§"/>
            </a:pPr>
            <a:r>
              <a:rPr lang="pt-BR" sz="1600" dirty="0" smtClean="0">
                <a:solidFill>
                  <a:schemeClr val="tx1">
                    <a:lumMod val="75000"/>
                    <a:lumOff val="25000"/>
                  </a:schemeClr>
                </a:solidFill>
              </a:rPr>
              <a:t>Percentual de determinação do contrato</a:t>
            </a:r>
          </a:p>
          <a:p>
            <a:pPr marL="1714500" lvl="3" indent="-342900" algn="just">
              <a:lnSpc>
                <a:spcPct val="125000"/>
              </a:lnSpc>
              <a:buSzPct val="80000"/>
              <a:buFont typeface="Wingdings" panose="05000000000000000000" pitchFamily="2" charset="2"/>
              <a:buChar char="§"/>
            </a:pPr>
            <a:r>
              <a:rPr lang="pt-BR" sz="1600" dirty="0" smtClean="0">
                <a:solidFill>
                  <a:schemeClr val="tx1">
                    <a:lumMod val="75000"/>
                    <a:lumOff val="25000"/>
                  </a:schemeClr>
                </a:solidFill>
              </a:rPr>
              <a:t>Tipo </a:t>
            </a:r>
            <a:r>
              <a:rPr lang="pt-BR" sz="1600" dirty="0">
                <a:solidFill>
                  <a:schemeClr val="tx1">
                    <a:lumMod val="75000"/>
                    <a:lumOff val="25000"/>
                  </a:schemeClr>
                </a:solidFill>
              </a:rPr>
              <a:t>de Modulação </a:t>
            </a:r>
            <a:r>
              <a:rPr lang="pt-BR" sz="1600" dirty="0" smtClean="0">
                <a:solidFill>
                  <a:schemeClr val="tx1">
                    <a:lumMod val="75000"/>
                    <a:lumOff val="25000"/>
                  </a:schemeClr>
                </a:solidFill>
              </a:rPr>
              <a:t>(curva de consumo ou flat – na ausência será flat)</a:t>
            </a:r>
            <a:endParaRPr lang="pt-BR" sz="1600" dirty="0">
              <a:solidFill>
                <a:schemeClr val="tx1">
                  <a:lumMod val="75000"/>
                  <a:lumOff val="25000"/>
                </a:schemeClr>
              </a:solidFill>
            </a:endParaRPr>
          </a:p>
          <a:p>
            <a:pPr marL="1714500" lvl="3" indent="-342900" algn="just">
              <a:lnSpc>
                <a:spcPct val="125000"/>
              </a:lnSpc>
              <a:buSzPct val="80000"/>
              <a:buFont typeface="Wingdings" panose="05000000000000000000" pitchFamily="2" charset="2"/>
              <a:buChar char="§"/>
            </a:pPr>
            <a:r>
              <a:rPr lang="pt-BR" sz="1600" dirty="0" smtClean="0">
                <a:solidFill>
                  <a:schemeClr val="tx1">
                    <a:lumMod val="75000"/>
                    <a:lumOff val="25000"/>
                  </a:schemeClr>
                </a:solidFill>
              </a:rPr>
              <a:t>Vínculo </a:t>
            </a:r>
            <a:r>
              <a:rPr lang="pt-BR" sz="1600" dirty="0">
                <a:solidFill>
                  <a:schemeClr val="tx1">
                    <a:lumMod val="75000"/>
                    <a:lumOff val="25000"/>
                  </a:schemeClr>
                </a:solidFill>
              </a:rPr>
              <a:t>de ativo(s) de consumo ao Contrato, </a:t>
            </a:r>
            <a:r>
              <a:rPr lang="pt-BR" sz="1600" dirty="0" smtClean="0">
                <a:solidFill>
                  <a:schemeClr val="tx1">
                    <a:lumMod val="75000"/>
                    <a:lumOff val="25000"/>
                  </a:schemeClr>
                </a:solidFill>
              </a:rPr>
              <a:t>para </a:t>
            </a:r>
            <a:r>
              <a:rPr lang="pt-BR" sz="1600" dirty="0">
                <a:solidFill>
                  <a:schemeClr val="tx1">
                    <a:lumMod val="75000"/>
                    <a:lumOff val="25000"/>
                  </a:schemeClr>
                </a:solidFill>
              </a:rPr>
              <a:t>fins de </a:t>
            </a:r>
            <a:r>
              <a:rPr lang="pt-BR" sz="1600" dirty="0" smtClean="0">
                <a:solidFill>
                  <a:schemeClr val="tx1">
                    <a:lumMod val="75000"/>
                    <a:lumOff val="25000"/>
                  </a:schemeClr>
                </a:solidFill>
              </a:rPr>
              <a:t>flexibilidade </a:t>
            </a:r>
            <a:r>
              <a:rPr lang="pt-BR" sz="1600" dirty="0">
                <a:solidFill>
                  <a:schemeClr val="tx1">
                    <a:lumMod val="75000"/>
                    <a:lumOff val="25000"/>
                  </a:schemeClr>
                </a:solidFill>
              </a:rPr>
              <a:t>(opcional </a:t>
            </a:r>
            <a:r>
              <a:rPr lang="pt-BR" sz="1600" dirty="0" smtClean="0">
                <a:solidFill>
                  <a:schemeClr val="tx1">
                    <a:lumMod val="75000"/>
                    <a:lumOff val="25000"/>
                  </a:schemeClr>
                </a:solidFill>
              </a:rPr>
              <a:t>– na </a:t>
            </a:r>
            <a:r>
              <a:rPr lang="pt-BR" sz="1600" dirty="0">
                <a:solidFill>
                  <a:schemeClr val="tx1">
                    <a:lumMod val="75000"/>
                    <a:lumOff val="25000"/>
                  </a:schemeClr>
                </a:solidFill>
              </a:rPr>
              <a:t>ausência serão considerados todos os </a:t>
            </a:r>
            <a:r>
              <a:rPr lang="pt-BR" sz="1600" dirty="0" smtClean="0">
                <a:solidFill>
                  <a:schemeClr val="tx1">
                    <a:lumMod val="75000"/>
                    <a:lumOff val="25000"/>
                  </a:schemeClr>
                </a:solidFill>
              </a:rPr>
              <a:t>ativos do perfil de agente)</a:t>
            </a:r>
            <a:endParaRPr lang="pt-BR" sz="1600" dirty="0">
              <a:solidFill>
                <a:schemeClr val="tx1">
                  <a:lumMod val="75000"/>
                  <a:lumOff val="25000"/>
                </a:schemeClr>
              </a:solidFill>
            </a:endParaRPr>
          </a:p>
          <a:p>
            <a:pPr marL="1714500" lvl="3" indent="-342900" algn="just">
              <a:lnSpc>
                <a:spcPct val="125000"/>
              </a:lnSpc>
              <a:buSzPct val="80000"/>
              <a:buFont typeface="Wingdings" panose="05000000000000000000" pitchFamily="2" charset="2"/>
              <a:buChar char="§"/>
            </a:pPr>
            <a:r>
              <a:rPr lang="pt-BR" sz="1600" dirty="0" smtClean="0">
                <a:solidFill>
                  <a:schemeClr val="tx1">
                    <a:lumMod val="75000"/>
                    <a:lumOff val="25000"/>
                  </a:schemeClr>
                </a:solidFill>
              </a:rPr>
              <a:t>Limites </a:t>
            </a:r>
            <a:r>
              <a:rPr lang="pt-BR" sz="1600" dirty="0">
                <a:solidFill>
                  <a:schemeClr val="tx1">
                    <a:lumMod val="75000"/>
                    <a:lumOff val="25000"/>
                  </a:schemeClr>
                </a:solidFill>
              </a:rPr>
              <a:t>de modulação máximo e mínimo </a:t>
            </a:r>
            <a:r>
              <a:rPr lang="pt-BR" sz="1600" dirty="0" smtClean="0">
                <a:solidFill>
                  <a:schemeClr val="tx1">
                    <a:lumMod val="75000"/>
                    <a:lumOff val="25000"/>
                  </a:schemeClr>
                </a:solidFill>
              </a:rPr>
              <a:t>(</a:t>
            </a:r>
            <a:r>
              <a:rPr lang="pt-BR" sz="1600" dirty="0">
                <a:solidFill>
                  <a:schemeClr val="tx1">
                    <a:lumMod val="75000"/>
                    <a:lumOff val="25000"/>
                  </a:schemeClr>
                </a:solidFill>
              </a:rPr>
              <a:t>opcional – na ausência não haverá limites</a:t>
            </a:r>
            <a:r>
              <a:rPr lang="pt-BR" sz="1600" dirty="0" smtClean="0">
                <a:solidFill>
                  <a:schemeClr val="tx1">
                    <a:lumMod val="75000"/>
                    <a:lumOff val="25000"/>
                  </a:schemeClr>
                </a:solidFill>
              </a:rPr>
              <a:t>).</a:t>
            </a:r>
            <a:endParaRPr lang="pt-BR" sz="1600" dirty="0">
              <a:solidFill>
                <a:schemeClr val="tx1">
                  <a:lumMod val="75000"/>
                  <a:lumOff val="25000"/>
                </a:schemeClr>
              </a:solidFill>
            </a:endParaRPr>
          </a:p>
        </p:txBody>
      </p:sp>
      <p:sp>
        <p:nvSpPr>
          <p:cNvPr id="9" name="Título 1"/>
          <p:cNvSpPr>
            <a:spLocks noGrp="1"/>
          </p:cNvSpPr>
          <p:nvPr>
            <p:ph type="title"/>
          </p:nvPr>
        </p:nvSpPr>
        <p:spPr>
          <a:xfrm>
            <a:off x="2928926" y="214290"/>
            <a:ext cx="5072098" cy="571504"/>
          </a:xfrm>
        </p:spPr>
        <p:txBody>
          <a:bodyPr/>
          <a:lstStyle/>
          <a:p>
            <a:pPr algn="r"/>
            <a:r>
              <a:rPr lang="pt-BR" sz="2400" dirty="0" smtClean="0"/>
              <a:t>Contratos com Flexibilidade</a:t>
            </a:r>
            <a:endParaRPr lang="pt-BR" sz="2400" dirty="0"/>
          </a:p>
        </p:txBody>
      </p:sp>
    </p:spTree>
    <p:extLst>
      <p:ext uri="{BB962C8B-B14F-4D97-AF65-F5344CB8AC3E}">
        <p14:creationId xmlns:p14="http://schemas.microsoft.com/office/powerpoint/2010/main" val="216038668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Espaço Reservado para Número de Slide 3"/>
          <p:cNvSpPr txBox="1">
            <a:spLocks/>
          </p:cNvSpPr>
          <p:nvPr/>
        </p:nvSpPr>
        <p:spPr>
          <a:xfrm>
            <a:off x="8672545" y="6492899"/>
            <a:ext cx="471487"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5982A366-06E1-403F-9EA0-5CC931BD59A0}" type="slidenum">
              <a:rPr kumimoji="0" lang="pt-BR" sz="1200" b="0" i="0" u="none" strike="noStrike" kern="1200" cap="none" spc="0" normalizeH="0" baseline="0" noProof="0" smtClean="0">
                <a:ln>
                  <a:noFill/>
                </a:ln>
                <a:solidFill>
                  <a:schemeClr val="tx1">
                    <a:lumMod val="50000"/>
                    <a:lumOff val="50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pt-BR" sz="1200" b="0" i="0" u="none" strike="noStrike" kern="1200" cap="none" spc="0" normalizeH="0" baseline="0" noProof="0" dirty="0">
              <a:ln>
                <a:noFill/>
              </a:ln>
              <a:solidFill>
                <a:schemeClr val="tx1">
                  <a:lumMod val="50000"/>
                  <a:lumOff val="50000"/>
                </a:schemeClr>
              </a:solidFill>
              <a:effectLst/>
              <a:uLnTx/>
              <a:uFillTx/>
              <a:latin typeface="+mn-lt"/>
              <a:ea typeface="+mn-ea"/>
              <a:cs typeface="+mn-cs"/>
            </a:endParaRPr>
          </a:p>
        </p:txBody>
      </p:sp>
      <p:sp>
        <p:nvSpPr>
          <p:cNvPr id="13" name="CaixaDeTexto 12"/>
          <p:cNvSpPr txBox="1"/>
          <p:nvPr/>
        </p:nvSpPr>
        <p:spPr>
          <a:xfrm>
            <a:off x="251520" y="1124744"/>
            <a:ext cx="8856984" cy="400110"/>
          </a:xfrm>
          <a:prstGeom prst="rect">
            <a:avLst/>
          </a:prstGeom>
          <a:noFill/>
        </p:spPr>
        <p:txBody>
          <a:bodyPr wrap="square" rtlCol="0">
            <a:spAutoFit/>
          </a:bodyPr>
          <a:lstStyle/>
          <a:p>
            <a:pPr algn="just"/>
            <a:r>
              <a:rPr lang="pt-BR" sz="2000" b="1" u="sng" dirty="0" smtClean="0">
                <a:solidFill>
                  <a:schemeClr val="tx1">
                    <a:lumMod val="75000"/>
                    <a:lumOff val="25000"/>
                  </a:schemeClr>
                </a:solidFill>
              </a:rPr>
              <a:t>Execução autônoma (independe dos demais contratos)</a:t>
            </a:r>
          </a:p>
        </p:txBody>
      </p:sp>
      <p:sp>
        <p:nvSpPr>
          <p:cNvPr id="16" name="CaixaDeTexto 15"/>
          <p:cNvSpPr txBox="1"/>
          <p:nvPr/>
        </p:nvSpPr>
        <p:spPr>
          <a:xfrm>
            <a:off x="412467" y="2199641"/>
            <a:ext cx="3871502" cy="1569660"/>
          </a:xfrm>
          <a:prstGeom prst="rect">
            <a:avLst/>
          </a:prstGeom>
          <a:ln>
            <a:solidFill>
              <a:srgbClr val="0070C0"/>
            </a:solidFill>
          </a:ln>
        </p:spPr>
        <p:style>
          <a:lnRef idx="2">
            <a:schemeClr val="dk1"/>
          </a:lnRef>
          <a:fillRef idx="1">
            <a:schemeClr val="lt1"/>
          </a:fillRef>
          <a:effectRef idx="0">
            <a:schemeClr val="dk1"/>
          </a:effectRef>
          <a:fontRef idx="minor">
            <a:schemeClr val="dk1"/>
          </a:fontRef>
        </p:style>
        <p:txBody>
          <a:bodyPr wrap="square" rtlCol="0">
            <a:spAutoFit/>
          </a:bodyPr>
          <a:lstStyle/>
          <a:p>
            <a:r>
              <a:rPr lang="pt-BR" sz="1600" b="1" dirty="0" smtClean="0"/>
              <a:t>CCEAL Flexível </a:t>
            </a:r>
            <a:r>
              <a:rPr lang="pt-BR" sz="1600" dirty="0"/>
              <a:t>– 1 mês </a:t>
            </a:r>
            <a:r>
              <a:rPr lang="pt-BR" sz="1600" dirty="0" smtClean="0"/>
              <a:t>(20 </a:t>
            </a:r>
            <a:r>
              <a:rPr lang="pt-BR" sz="1600" dirty="0"/>
              <a:t>h)</a:t>
            </a:r>
          </a:p>
          <a:p>
            <a:r>
              <a:rPr lang="pt-BR" sz="1600" dirty="0" smtClean="0"/>
              <a:t>Montante Mínimo: </a:t>
            </a:r>
            <a:r>
              <a:rPr lang="pt-BR" sz="1600" b="1" dirty="0" smtClean="0"/>
              <a:t>10</a:t>
            </a:r>
            <a:r>
              <a:rPr lang="pt-BR" sz="1600" dirty="0" smtClean="0"/>
              <a:t> </a:t>
            </a:r>
            <a:r>
              <a:rPr lang="pt-BR" sz="1600" b="1" dirty="0" smtClean="0"/>
              <a:t>MW médios</a:t>
            </a:r>
          </a:p>
          <a:p>
            <a:r>
              <a:rPr lang="pt-BR" sz="1600" dirty="0" smtClean="0"/>
              <a:t>Montante Máximo: </a:t>
            </a:r>
            <a:r>
              <a:rPr lang="pt-BR" sz="1600" b="1" dirty="0" smtClean="0"/>
              <a:t>50</a:t>
            </a:r>
            <a:r>
              <a:rPr lang="pt-BR" sz="1600" dirty="0" smtClean="0"/>
              <a:t> </a:t>
            </a:r>
            <a:r>
              <a:rPr lang="pt-BR" sz="1600" b="1" dirty="0" smtClean="0"/>
              <a:t>MW médios</a:t>
            </a:r>
          </a:p>
          <a:p>
            <a:r>
              <a:rPr lang="pt-BR" sz="1600" dirty="0" smtClean="0"/>
              <a:t>Porcentagem atendimento à carga: </a:t>
            </a:r>
            <a:r>
              <a:rPr lang="pt-BR" sz="1600" b="1" dirty="0" smtClean="0"/>
              <a:t>100%</a:t>
            </a:r>
          </a:p>
          <a:p>
            <a:r>
              <a:rPr lang="pt-BR" sz="1600" dirty="0" smtClean="0"/>
              <a:t>Limite Mínimo Modulação: </a:t>
            </a:r>
            <a:r>
              <a:rPr lang="pt-BR" sz="1600" b="1" dirty="0" smtClean="0"/>
              <a:t>livre</a:t>
            </a:r>
            <a:endParaRPr lang="pt-BR" sz="1600" b="1" dirty="0"/>
          </a:p>
          <a:p>
            <a:r>
              <a:rPr lang="pt-BR" sz="1600" dirty="0"/>
              <a:t>Limite </a:t>
            </a:r>
            <a:r>
              <a:rPr lang="pt-BR" sz="1600" dirty="0" smtClean="0"/>
              <a:t>Máximo Modulação</a:t>
            </a:r>
            <a:r>
              <a:rPr lang="pt-BR" sz="1600" dirty="0"/>
              <a:t>: </a:t>
            </a:r>
            <a:r>
              <a:rPr lang="pt-BR" sz="1600" b="1" dirty="0" smtClean="0"/>
              <a:t>livre</a:t>
            </a:r>
          </a:p>
        </p:txBody>
      </p:sp>
      <p:sp>
        <p:nvSpPr>
          <p:cNvPr id="18" name="CaixaDeTexto 17"/>
          <p:cNvSpPr txBox="1"/>
          <p:nvPr/>
        </p:nvSpPr>
        <p:spPr>
          <a:xfrm>
            <a:off x="4644008" y="2199641"/>
            <a:ext cx="3384376" cy="615553"/>
          </a:xfrm>
          <a:prstGeom prst="rect">
            <a:avLst/>
          </a:prstGeom>
          <a:ln>
            <a:solidFill>
              <a:srgbClr val="FF0000"/>
            </a:solidFill>
          </a:ln>
        </p:spPr>
        <p:style>
          <a:lnRef idx="2">
            <a:schemeClr val="dk1"/>
          </a:lnRef>
          <a:fillRef idx="1">
            <a:schemeClr val="lt1"/>
          </a:fillRef>
          <a:effectRef idx="0">
            <a:schemeClr val="dk1"/>
          </a:effectRef>
          <a:fontRef idx="minor">
            <a:schemeClr val="dk1"/>
          </a:fontRef>
        </p:style>
        <p:txBody>
          <a:bodyPr wrap="square" rtlCol="0">
            <a:spAutoFit/>
          </a:bodyPr>
          <a:lstStyle/>
          <a:p>
            <a:r>
              <a:rPr lang="pt-BR" sz="1600" b="1" dirty="0"/>
              <a:t>CARGA REALIZADA</a:t>
            </a:r>
            <a:r>
              <a:rPr lang="pt-BR" sz="1600" b="1" dirty="0" smtClean="0"/>
              <a:t>:</a:t>
            </a:r>
          </a:p>
          <a:p>
            <a:r>
              <a:rPr lang="pt-BR" b="1" dirty="0" smtClean="0"/>
              <a:t>40</a:t>
            </a:r>
            <a:r>
              <a:rPr lang="pt-BR" sz="1600" b="1" u="sng" dirty="0" smtClean="0"/>
              <a:t> MW médios</a:t>
            </a:r>
            <a:r>
              <a:rPr lang="pt-BR" sz="1600" b="1" dirty="0" smtClean="0"/>
              <a:t> (800MWh)</a:t>
            </a:r>
            <a:endParaRPr lang="pt-BR" sz="1600" dirty="0"/>
          </a:p>
        </p:txBody>
      </p:sp>
      <p:sp>
        <p:nvSpPr>
          <p:cNvPr id="19" name="CaixaDeTexto 18"/>
          <p:cNvSpPr txBox="1"/>
          <p:nvPr/>
        </p:nvSpPr>
        <p:spPr>
          <a:xfrm>
            <a:off x="4644008" y="2919721"/>
            <a:ext cx="3384376" cy="861774"/>
          </a:xfrm>
          <a:prstGeom prst="rect">
            <a:avLst/>
          </a:prstGeom>
          <a:ln>
            <a:solidFill>
              <a:srgbClr val="0070C0"/>
            </a:solidFill>
          </a:ln>
        </p:spPr>
        <p:style>
          <a:lnRef idx="2">
            <a:schemeClr val="dk1"/>
          </a:lnRef>
          <a:fillRef idx="1">
            <a:schemeClr val="lt1"/>
          </a:fillRef>
          <a:effectRef idx="0">
            <a:schemeClr val="dk1"/>
          </a:effectRef>
          <a:fontRef idx="minor">
            <a:schemeClr val="dk1"/>
          </a:fontRef>
        </p:style>
        <p:txBody>
          <a:bodyPr wrap="square" rtlCol="0">
            <a:spAutoFit/>
          </a:bodyPr>
          <a:lstStyle/>
          <a:p>
            <a:r>
              <a:rPr lang="pt-BR" sz="1600" b="1" dirty="0" smtClean="0"/>
              <a:t>Exercício do CCEAL Flexível</a:t>
            </a:r>
            <a:endParaRPr lang="pt-BR" sz="1600" b="1" dirty="0"/>
          </a:p>
          <a:p>
            <a:r>
              <a:rPr lang="pt-BR" sz="1600" dirty="0" smtClean="0"/>
              <a:t>Carga x Percentual = 40 x 100% =&gt;</a:t>
            </a:r>
          </a:p>
          <a:p>
            <a:r>
              <a:rPr lang="pt-BR" sz="1600" dirty="0" smtClean="0"/>
              <a:t> </a:t>
            </a:r>
            <a:r>
              <a:rPr lang="pt-BR" b="1" u="sng" dirty="0" smtClean="0"/>
              <a:t>40</a:t>
            </a:r>
            <a:r>
              <a:rPr lang="pt-BR" sz="1600" b="1" u="sng" dirty="0" smtClean="0"/>
              <a:t> </a:t>
            </a:r>
            <a:r>
              <a:rPr lang="pt-BR" b="1" u="sng" dirty="0" smtClean="0"/>
              <a:t>MW médios</a:t>
            </a:r>
            <a:endParaRPr lang="pt-BR" b="1" u="sng" dirty="0"/>
          </a:p>
        </p:txBody>
      </p:sp>
      <p:sp>
        <p:nvSpPr>
          <p:cNvPr id="3" name="Seta em curva para a esquerda 2"/>
          <p:cNvSpPr/>
          <p:nvPr/>
        </p:nvSpPr>
        <p:spPr>
          <a:xfrm>
            <a:off x="8186404" y="2505616"/>
            <a:ext cx="460058" cy="918161"/>
          </a:xfrm>
          <a:prstGeom prst="curvedLeftArrow">
            <a:avLst/>
          </a:prstGeom>
          <a:ln/>
        </p:spPr>
        <p:style>
          <a:lnRef idx="0">
            <a:schemeClr val="accent5"/>
          </a:lnRef>
          <a:fillRef idx="3">
            <a:schemeClr val="accent5"/>
          </a:fillRef>
          <a:effectRef idx="3">
            <a:schemeClr val="accent5"/>
          </a:effectRef>
          <a:fontRef idx="minor">
            <a:schemeClr val="lt1"/>
          </a:fontRef>
        </p:style>
        <p:txBody>
          <a:bodyPr rtlCol="0" anchor="ctr"/>
          <a:lstStyle/>
          <a:p>
            <a:pPr algn="ctr"/>
            <a:endParaRPr lang="pt-BR">
              <a:solidFill>
                <a:schemeClr val="tx1"/>
              </a:solidFill>
            </a:endParaRPr>
          </a:p>
        </p:txBody>
      </p:sp>
      <p:sp>
        <p:nvSpPr>
          <p:cNvPr id="23" name="Título 1"/>
          <p:cNvSpPr>
            <a:spLocks noGrp="1"/>
          </p:cNvSpPr>
          <p:nvPr>
            <p:ph type="title"/>
          </p:nvPr>
        </p:nvSpPr>
        <p:spPr>
          <a:xfrm>
            <a:off x="2843808" y="214290"/>
            <a:ext cx="5157216" cy="571504"/>
          </a:xfrm>
        </p:spPr>
        <p:txBody>
          <a:bodyPr/>
          <a:lstStyle/>
          <a:p>
            <a:pPr algn="r"/>
            <a:r>
              <a:rPr lang="pt-BR" sz="2400" dirty="0"/>
              <a:t>CCEAL Flexível por Percentual</a:t>
            </a:r>
          </a:p>
        </p:txBody>
      </p:sp>
      <p:sp>
        <p:nvSpPr>
          <p:cNvPr id="24" name="CaixaDeTexto 23"/>
          <p:cNvSpPr txBox="1"/>
          <p:nvPr/>
        </p:nvSpPr>
        <p:spPr>
          <a:xfrm>
            <a:off x="4427984" y="4215865"/>
            <a:ext cx="3956529" cy="615553"/>
          </a:xfrm>
          <a:prstGeom prst="rect">
            <a:avLst/>
          </a:prstGeom>
          <a:solidFill>
            <a:schemeClr val="accent6">
              <a:lumMod val="40000"/>
              <a:lumOff val="60000"/>
            </a:schemeClr>
          </a:solidFill>
          <a:ln>
            <a:solidFill>
              <a:srgbClr val="FF0000"/>
            </a:solidFill>
          </a:ln>
        </p:spPr>
        <p:style>
          <a:lnRef idx="2">
            <a:schemeClr val="dk1"/>
          </a:lnRef>
          <a:fillRef idx="1">
            <a:schemeClr val="lt1"/>
          </a:fillRef>
          <a:effectRef idx="0">
            <a:schemeClr val="dk1"/>
          </a:effectRef>
          <a:fontRef idx="minor">
            <a:schemeClr val="dk1"/>
          </a:fontRef>
        </p:style>
        <p:txBody>
          <a:bodyPr wrap="square" rtlCol="0">
            <a:spAutoFit/>
          </a:bodyPr>
          <a:lstStyle/>
          <a:p>
            <a:r>
              <a:rPr lang="pt-BR" sz="1600" b="1" dirty="0"/>
              <a:t>TOTAL </a:t>
            </a:r>
            <a:r>
              <a:rPr lang="pt-BR" sz="1600" b="1" dirty="0" smtClean="0"/>
              <a:t>CONTRATADO: </a:t>
            </a:r>
            <a:r>
              <a:rPr lang="pt-BR" b="1" u="sng" dirty="0" smtClean="0"/>
              <a:t>40 MW médios</a:t>
            </a:r>
            <a:r>
              <a:rPr lang="pt-BR" b="1" dirty="0" smtClean="0"/>
              <a:t>                    </a:t>
            </a:r>
          </a:p>
          <a:p>
            <a:r>
              <a:rPr lang="pt-BR" sz="1600" b="1" dirty="0"/>
              <a:t> </a:t>
            </a:r>
            <a:r>
              <a:rPr lang="pt-BR" sz="1600" b="1" dirty="0" smtClean="0"/>
              <a:t>                                            </a:t>
            </a:r>
            <a:r>
              <a:rPr lang="pt-BR" sz="1600" dirty="0" smtClean="0"/>
              <a:t>(800 MWh)</a:t>
            </a:r>
            <a:endParaRPr lang="pt-BR" sz="1600" dirty="0"/>
          </a:p>
        </p:txBody>
      </p:sp>
      <p:sp>
        <p:nvSpPr>
          <p:cNvPr id="25" name="Seta para baixo 24"/>
          <p:cNvSpPr/>
          <p:nvPr/>
        </p:nvSpPr>
        <p:spPr>
          <a:xfrm>
            <a:off x="5234764" y="3855825"/>
            <a:ext cx="346035" cy="288032"/>
          </a:xfrm>
          <a:prstGeom prst="downArrow">
            <a:avLst/>
          </a:prstGeom>
          <a:solidFill>
            <a:schemeClr val="accent5"/>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pt-BR"/>
          </a:p>
        </p:txBody>
      </p:sp>
      <p:sp>
        <p:nvSpPr>
          <p:cNvPr id="26" name="Seta para baixo 25"/>
          <p:cNvSpPr/>
          <p:nvPr/>
        </p:nvSpPr>
        <p:spPr>
          <a:xfrm>
            <a:off x="7308991" y="3855825"/>
            <a:ext cx="346035" cy="288032"/>
          </a:xfrm>
          <a:prstGeom prst="downArrow">
            <a:avLst/>
          </a:prstGeom>
          <a:solidFill>
            <a:schemeClr val="accent5"/>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pt-BR"/>
          </a:p>
        </p:txBody>
      </p:sp>
    </p:spTree>
    <p:extLst>
      <p:ext uri="{BB962C8B-B14F-4D97-AF65-F5344CB8AC3E}">
        <p14:creationId xmlns:p14="http://schemas.microsoft.com/office/powerpoint/2010/main" val="61686862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Espaço Reservado para Número de Slide 3"/>
          <p:cNvSpPr txBox="1">
            <a:spLocks/>
          </p:cNvSpPr>
          <p:nvPr/>
        </p:nvSpPr>
        <p:spPr>
          <a:xfrm>
            <a:off x="8672545" y="6492899"/>
            <a:ext cx="471487"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5982A366-06E1-403F-9EA0-5CC931BD59A0}" type="slidenum">
              <a:rPr kumimoji="0" lang="pt-BR" sz="1200" b="0" i="0" u="none" strike="noStrike" kern="1200" cap="none" spc="0" normalizeH="0" baseline="0" noProof="0" smtClean="0">
                <a:ln>
                  <a:noFill/>
                </a:ln>
                <a:solidFill>
                  <a:schemeClr val="tx1">
                    <a:lumMod val="50000"/>
                    <a:lumOff val="50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pt-BR" sz="1200" b="0" i="0" u="none" strike="noStrike" kern="1200" cap="none" spc="0" normalizeH="0" baseline="0" noProof="0" dirty="0">
              <a:ln>
                <a:noFill/>
              </a:ln>
              <a:solidFill>
                <a:schemeClr val="tx1">
                  <a:lumMod val="50000"/>
                  <a:lumOff val="50000"/>
                </a:schemeClr>
              </a:solidFill>
              <a:effectLst/>
              <a:uLnTx/>
              <a:uFillTx/>
              <a:latin typeface="+mn-lt"/>
              <a:ea typeface="+mn-ea"/>
              <a:cs typeface="+mn-cs"/>
            </a:endParaRPr>
          </a:p>
        </p:txBody>
      </p:sp>
      <p:sp>
        <p:nvSpPr>
          <p:cNvPr id="10" name="CaixaDeTexto 9"/>
          <p:cNvSpPr txBox="1"/>
          <p:nvPr/>
        </p:nvSpPr>
        <p:spPr>
          <a:xfrm>
            <a:off x="323528" y="1052736"/>
            <a:ext cx="8439598" cy="5093702"/>
          </a:xfrm>
          <a:prstGeom prst="rect">
            <a:avLst/>
          </a:prstGeom>
          <a:noFill/>
        </p:spPr>
        <p:txBody>
          <a:bodyPr wrap="square" rtlCol="0">
            <a:spAutoFit/>
          </a:bodyPr>
          <a:lstStyle/>
          <a:p>
            <a:pPr marL="342900" indent="-342900" algn="just">
              <a:lnSpc>
                <a:spcPct val="125000"/>
              </a:lnSpc>
              <a:buFont typeface="Wingdings" panose="05000000000000000000" pitchFamily="2" charset="2"/>
              <a:buChar char="q"/>
            </a:pPr>
            <a:r>
              <a:rPr lang="pt-BR" sz="2000" b="1" dirty="0" smtClean="0">
                <a:solidFill>
                  <a:schemeClr val="tx1">
                    <a:lumMod val="75000"/>
                    <a:lumOff val="25000"/>
                  </a:schemeClr>
                </a:solidFill>
              </a:rPr>
              <a:t>CCEAL Flexível por </a:t>
            </a:r>
            <a:r>
              <a:rPr lang="pt-BR" sz="2000" b="1" u="sng" dirty="0" smtClean="0">
                <a:solidFill>
                  <a:schemeClr val="tx1">
                    <a:lumMod val="75000"/>
                    <a:lumOff val="25000"/>
                  </a:schemeClr>
                </a:solidFill>
              </a:rPr>
              <a:t>Prioridade</a:t>
            </a:r>
            <a:endParaRPr lang="pt-BR" sz="2000" b="1" dirty="0" smtClean="0">
              <a:solidFill>
                <a:schemeClr val="tx1">
                  <a:lumMod val="75000"/>
                  <a:lumOff val="25000"/>
                </a:schemeClr>
              </a:solidFill>
            </a:endParaRPr>
          </a:p>
          <a:p>
            <a:pPr marL="800100" lvl="1" indent="-342900" algn="just">
              <a:lnSpc>
                <a:spcPct val="125000"/>
              </a:lnSpc>
              <a:buSzPct val="80000"/>
              <a:buFont typeface="Wingdings" panose="05000000000000000000" pitchFamily="2" charset="2"/>
              <a:buChar char="Ø"/>
            </a:pPr>
            <a:r>
              <a:rPr lang="pt-BR" sz="2000" dirty="0">
                <a:solidFill>
                  <a:schemeClr val="tx1">
                    <a:lumMod val="75000"/>
                    <a:lumOff val="25000"/>
                  </a:schemeClr>
                </a:solidFill>
              </a:rPr>
              <a:t>Montante final determinado com base no consumo remanescente verificado, obedecendo uma ordem de prioridade de exercício da flexibilidade, e observados limites mínimo e máximo</a:t>
            </a:r>
          </a:p>
          <a:p>
            <a:pPr marL="800100" lvl="1" indent="-342900" algn="just">
              <a:lnSpc>
                <a:spcPct val="125000"/>
              </a:lnSpc>
              <a:buSzPct val="80000"/>
              <a:buFont typeface="Wingdings" panose="05000000000000000000" pitchFamily="2" charset="2"/>
              <a:buChar char="Ø"/>
            </a:pPr>
            <a:r>
              <a:rPr lang="pt-BR" sz="2000" dirty="0" smtClean="0">
                <a:solidFill>
                  <a:schemeClr val="tx1">
                    <a:lumMod val="75000"/>
                    <a:lumOff val="25000"/>
                  </a:schemeClr>
                </a:solidFill>
              </a:rPr>
              <a:t>Parâmetros a inserir:</a:t>
            </a:r>
          </a:p>
          <a:p>
            <a:pPr marL="1257300" lvl="2" indent="-342900" algn="just">
              <a:lnSpc>
                <a:spcPct val="125000"/>
              </a:lnSpc>
              <a:buSzPct val="80000"/>
              <a:buFont typeface="Courier New" panose="02070309020205020404" pitchFamily="49" charset="0"/>
              <a:buChar char="o"/>
            </a:pPr>
            <a:r>
              <a:rPr lang="pt-BR" sz="1600" dirty="0">
                <a:solidFill>
                  <a:schemeClr val="tx1">
                    <a:lumMod val="75000"/>
                    <a:lumOff val="25000"/>
                  </a:schemeClr>
                </a:solidFill>
              </a:rPr>
              <a:t>Agente Vendedor</a:t>
            </a:r>
          </a:p>
          <a:p>
            <a:pPr marL="1257300" lvl="2" indent="-342900" algn="just">
              <a:lnSpc>
                <a:spcPct val="125000"/>
              </a:lnSpc>
              <a:buSzPct val="80000"/>
              <a:buFont typeface="Courier New" panose="02070309020205020404" pitchFamily="49" charset="0"/>
              <a:buChar char="o"/>
            </a:pPr>
            <a:r>
              <a:rPr lang="pt-BR" sz="1600" dirty="0">
                <a:solidFill>
                  <a:schemeClr val="tx1">
                    <a:lumMod val="75000"/>
                    <a:lumOff val="25000"/>
                  </a:schemeClr>
                </a:solidFill>
              </a:rPr>
              <a:t>Agente Comprador</a:t>
            </a:r>
          </a:p>
          <a:p>
            <a:pPr marL="1257300" lvl="2" indent="-342900" algn="just">
              <a:lnSpc>
                <a:spcPct val="125000"/>
              </a:lnSpc>
              <a:buSzPct val="80000"/>
              <a:buFont typeface="Courier New" panose="02070309020205020404" pitchFamily="49" charset="0"/>
              <a:buChar char="o"/>
            </a:pPr>
            <a:r>
              <a:rPr lang="pt-BR" sz="1600" dirty="0">
                <a:solidFill>
                  <a:schemeClr val="tx1">
                    <a:lumMod val="75000"/>
                    <a:lumOff val="25000"/>
                  </a:schemeClr>
                </a:solidFill>
              </a:rPr>
              <a:t>Submercado</a:t>
            </a:r>
          </a:p>
          <a:p>
            <a:pPr marL="1257300" lvl="2" indent="-342900" algn="just">
              <a:lnSpc>
                <a:spcPct val="125000"/>
              </a:lnSpc>
              <a:buSzPct val="80000"/>
              <a:buFont typeface="Courier New" panose="02070309020205020404" pitchFamily="49" charset="0"/>
              <a:buChar char="o"/>
            </a:pPr>
            <a:r>
              <a:rPr lang="pt-BR" sz="1600" dirty="0">
                <a:solidFill>
                  <a:schemeClr val="tx1">
                    <a:lumMod val="75000"/>
                    <a:lumOff val="25000"/>
                  </a:schemeClr>
                </a:solidFill>
              </a:rPr>
              <a:t>Vigência do Contrato</a:t>
            </a:r>
          </a:p>
          <a:p>
            <a:pPr marL="1714500" lvl="3" indent="-342900" algn="just">
              <a:lnSpc>
                <a:spcPct val="125000"/>
              </a:lnSpc>
              <a:buSzPct val="80000"/>
              <a:buFont typeface="Arial" panose="020B0604020202020204" pitchFamily="34" charset="0"/>
              <a:buChar char="•"/>
            </a:pPr>
            <a:r>
              <a:rPr lang="pt-BR" sz="1600" dirty="0" smtClean="0">
                <a:solidFill>
                  <a:schemeClr val="tx1">
                    <a:lumMod val="75000"/>
                    <a:lumOff val="25000"/>
                  </a:schemeClr>
                </a:solidFill>
              </a:rPr>
              <a:t>Intervalo de vigência de montante</a:t>
            </a:r>
          </a:p>
          <a:p>
            <a:pPr marL="1714500" lvl="3" indent="-342900" algn="just">
              <a:lnSpc>
                <a:spcPct val="125000"/>
              </a:lnSpc>
              <a:buSzPct val="80000"/>
              <a:buFont typeface="Arial" panose="020B0604020202020204" pitchFamily="34" charset="0"/>
              <a:buChar char="•"/>
            </a:pPr>
            <a:r>
              <a:rPr lang="pt-BR" sz="1600" dirty="0" smtClean="0">
                <a:solidFill>
                  <a:schemeClr val="tx1">
                    <a:lumMod val="75000"/>
                    <a:lumOff val="25000"/>
                  </a:schemeClr>
                </a:solidFill>
              </a:rPr>
              <a:t>Montante mínimo (MW médios)</a:t>
            </a:r>
            <a:endParaRPr lang="pt-BR" sz="1600" dirty="0">
              <a:solidFill>
                <a:schemeClr val="tx1">
                  <a:lumMod val="75000"/>
                  <a:lumOff val="25000"/>
                </a:schemeClr>
              </a:solidFill>
            </a:endParaRPr>
          </a:p>
          <a:p>
            <a:pPr marL="1714500" lvl="3" indent="-342900" algn="just">
              <a:lnSpc>
                <a:spcPct val="125000"/>
              </a:lnSpc>
              <a:buSzPct val="80000"/>
              <a:buFont typeface="Arial" panose="020B0604020202020204" pitchFamily="34" charset="0"/>
              <a:buChar char="•"/>
            </a:pPr>
            <a:r>
              <a:rPr lang="pt-BR" sz="1600" dirty="0" smtClean="0">
                <a:solidFill>
                  <a:schemeClr val="tx1">
                    <a:lumMod val="75000"/>
                    <a:lumOff val="25000"/>
                  </a:schemeClr>
                </a:solidFill>
              </a:rPr>
              <a:t>Montante máximo (MW médios)</a:t>
            </a:r>
          </a:p>
          <a:p>
            <a:pPr marL="1714500" lvl="3" indent="-342900" algn="just">
              <a:lnSpc>
                <a:spcPct val="125000"/>
              </a:lnSpc>
              <a:buSzPct val="80000"/>
              <a:buFont typeface="Arial" panose="020B0604020202020204" pitchFamily="34" charset="0"/>
              <a:buChar char="•"/>
            </a:pPr>
            <a:r>
              <a:rPr lang="pt-BR" sz="1600" dirty="0" smtClean="0">
                <a:solidFill>
                  <a:schemeClr val="tx1">
                    <a:lumMod val="75000"/>
                    <a:lumOff val="25000"/>
                  </a:schemeClr>
                </a:solidFill>
              </a:rPr>
              <a:t>Prioridade (opcional – na ausência será considerada a data da última validação)</a:t>
            </a:r>
          </a:p>
          <a:p>
            <a:pPr marL="1714500" lvl="3" indent="-342900" algn="just">
              <a:lnSpc>
                <a:spcPct val="125000"/>
              </a:lnSpc>
              <a:buSzPct val="80000"/>
              <a:buFont typeface="Arial" panose="020B0604020202020204" pitchFamily="34" charset="0"/>
              <a:buChar char="•"/>
            </a:pPr>
            <a:r>
              <a:rPr lang="pt-BR" sz="1600" dirty="0">
                <a:solidFill>
                  <a:schemeClr val="tx1">
                    <a:lumMod val="75000"/>
                    <a:lumOff val="25000"/>
                  </a:schemeClr>
                </a:solidFill>
              </a:rPr>
              <a:t>Vínculo de ativo(s) de consumo ao Contrato, para fins de flexibilidade (opcional – na ausência serão considerados todos os ativos do perfil de agente)</a:t>
            </a:r>
          </a:p>
        </p:txBody>
      </p:sp>
      <p:sp>
        <p:nvSpPr>
          <p:cNvPr id="7" name="Título 1"/>
          <p:cNvSpPr>
            <a:spLocks noGrp="1"/>
          </p:cNvSpPr>
          <p:nvPr>
            <p:ph type="title"/>
          </p:nvPr>
        </p:nvSpPr>
        <p:spPr>
          <a:xfrm>
            <a:off x="2928926" y="214290"/>
            <a:ext cx="5072098" cy="571504"/>
          </a:xfrm>
        </p:spPr>
        <p:txBody>
          <a:bodyPr/>
          <a:lstStyle/>
          <a:p>
            <a:pPr algn="r"/>
            <a:r>
              <a:rPr lang="pt-BR" sz="2400" dirty="0" smtClean="0"/>
              <a:t>Contratos com Flexibilidade</a:t>
            </a:r>
            <a:endParaRPr lang="pt-BR" sz="2400" dirty="0"/>
          </a:p>
        </p:txBody>
      </p:sp>
    </p:spTree>
    <p:extLst>
      <p:ext uri="{BB962C8B-B14F-4D97-AF65-F5344CB8AC3E}">
        <p14:creationId xmlns:p14="http://schemas.microsoft.com/office/powerpoint/2010/main" val="178352349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Espaço Reservado para Número de Slide 3"/>
          <p:cNvSpPr txBox="1">
            <a:spLocks/>
          </p:cNvSpPr>
          <p:nvPr/>
        </p:nvSpPr>
        <p:spPr>
          <a:xfrm>
            <a:off x="8672545" y="6492899"/>
            <a:ext cx="471487"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5982A366-06E1-403F-9EA0-5CC931BD59A0}" type="slidenum">
              <a:rPr kumimoji="0" lang="pt-BR" sz="1200" b="0" i="0" u="none" strike="noStrike" kern="1200" cap="none" spc="0" normalizeH="0" baseline="0" noProof="0" smtClean="0">
                <a:ln>
                  <a:noFill/>
                </a:ln>
                <a:solidFill>
                  <a:schemeClr val="tx1">
                    <a:lumMod val="50000"/>
                    <a:lumOff val="50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pt-BR" sz="1200" b="0" i="0" u="none" strike="noStrike" kern="1200" cap="none" spc="0" normalizeH="0" baseline="0" noProof="0" dirty="0">
              <a:ln>
                <a:noFill/>
              </a:ln>
              <a:solidFill>
                <a:schemeClr val="tx1">
                  <a:lumMod val="50000"/>
                  <a:lumOff val="50000"/>
                </a:schemeClr>
              </a:solidFill>
              <a:effectLst/>
              <a:uLnTx/>
              <a:uFillTx/>
              <a:latin typeface="+mn-lt"/>
              <a:ea typeface="+mn-ea"/>
              <a:cs typeface="+mn-cs"/>
            </a:endParaRPr>
          </a:p>
        </p:txBody>
      </p:sp>
      <p:sp>
        <p:nvSpPr>
          <p:cNvPr id="10" name="CaixaDeTexto 9"/>
          <p:cNvSpPr txBox="1"/>
          <p:nvPr/>
        </p:nvSpPr>
        <p:spPr>
          <a:xfrm>
            <a:off x="460516" y="1163354"/>
            <a:ext cx="8143932" cy="5170646"/>
          </a:xfrm>
          <a:prstGeom prst="rect">
            <a:avLst/>
          </a:prstGeom>
          <a:noFill/>
        </p:spPr>
        <p:txBody>
          <a:bodyPr wrap="square" rtlCol="0">
            <a:spAutoFit/>
          </a:bodyPr>
          <a:lstStyle/>
          <a:p>
            <a:pPr marL="342900" indent="-342900" algn="just">
              <a:lnSpc>
                <a:spcPct val="125000"/>
              </a:lnSpc>
              <a:buFont typeface="Wingdings" panose="05000000000000000000" pitchFamily="2" charset="2"/>
              <a:buChar char="q"/>
            </a:pPr>
            <a:r>
              <a:rPr lang="pt-BR" sz="2000" b="1" dirty="0" smtClean="0">
                <a:solidFill>
                  <a:schemeClr val="tx1">
                    <a:lumMod val="75000"/>
                    <a:lumOff val="25000"/>
                  </a:schemeClr>
                </a:solidFill>
              </a:rPr>
              <a:t>CCEAL Flexível por </a:t>
            </a:r>
            <a:r>
              <a:rPr lang="pt-BR" sz="2000" b="1" u="sng" dirty="0" smtClean="0">
                <a:solidFill>
                  <a:schemeClr val="tx1">
                    <a:lumMod val="75000"/>
                    <a:lumOff val="25000"/>
                  </a:schemeClr>
                </a:solidFill>
              </a:rPr>
              <a:t>Prioridade</a:t>
            </a:r>
            <a:endParaRPr lang="pt-BR" sz="2000" b="1" dirty="0" smtClean="0">
              <a:solidFill>
                <a:schemeClr val="tx1">
                  <a:lumMod val="75000"/>
                  <a:lumOff val="25000"/>
                </a:schemeClr>
              </a:solidFill>
            </a:endParaRPr>
          </a:p>
          <a:p>
            <a:pPr marL="800100" lvl="1" indent="-342900" algn="just">
              <a:lnSpc>
                <a:spcPct val="125000"/>
              </a:lnSpc>
              <a:buSzPct val="80000"/>
              <a:buFont typeface="Wingdings" panose="05000000000000000000" pitchFamily="2" charset="2"/>
              <a:buChar char="Ø"/>
            </a:pPr>
            <a:r>
              <a:rPr lang="pt-BR" sz="2000" dirty="0">
                <a:solidFill>
                  <a:schemeClr val="tx1">
                    <a:lumMod val="75000"/>
                    <a:lumOff val="25000"/>
                  </a:schemeClr>
                </a:solidFill>
              </a:rPr>
              <a:t>Modulação horária, sempre com base na carga – os limites de modulação serão os mesmos limites máximo e mínimo de </a:t>
            </a:r>
            <a:r>
              <a:rPr lang="pt-BR" sz="2000" dirty="0" smtClean="0">
                <a:solidFill>
                  <a:schemeClr val="tx1">
                    <a:lumMod val="75000"/>
                    <a:lumOff val="25000"/>
                  </a:schemeClr>
                </a:solidFill>
              </a:rPr>
              <a:t>montante</a:t>
            </a:r>
          </a:p>
          <a:p>
            <a:pPr marL="800100" lvl="1" indent="-342900" algn="just">
              <a:lnSpc>
                <a:spcPct val="125000"/>
              </a:lnSpc>
              <a:buSzPct val="80000"/>
              <a:buFont typeface="Wingdings" panose="05000000000000000000" pitchFamily="2" charset="2"/>
              <a:buChar char="Ø"/>
            </a:pPr>
            <a:r>
              <a:rPr lang="pt-BR" sz="2000" dirty="0">
                <a:solidFill>
                  <a:schemeClr val="tx1">
                    <a:lumMod val="75000"/>
                    <a:lumOff val="25000"/>
                  </a:schemeClr>
                </a:solidFill>
              </a:rPr>
              <a:t>O exercício do CCEALs Flexível por Prioridade </a:t>
            </a:r>
            <a:r>
              <a:rPr lang="pt-BR" sz="2000" u="sng" dirty="0">
                <a:solidFill>
                  <a:schemeClr val="tx1">
                    <a:lumMod val="75000"/>
                    <a:lumOff val="25000"/>
                  </a:schemeClr>
                </a:solidFill>
              </a:rPr>
              <a:t>depende</a:t>
            </a:r>
            <a:r>
              <a:rPr lang="pt-BR" sz="2000" dirty="0">
                <a:solidFill>
                  <a:schemeClr val="tx1">
                    <a:lumMod val="75000"/>
                    <a:lumOff val="25000"/>
                  </a:schemeClr>
                </a:solidFill>
              </a:rPr>
              <a:t> do exercício dos CCEALs de ordem anterior.</a:t>
            </a:r>
          </a:p>
          <a:p>
            <a:pPr marL="800100" lvl="1" indent="-342900" algn="just">
              <a:lnSpc>
                <a:spcPct val="125000"/>
              </a:lnSpc>
              <a:buSzPct val="80000"/>
              <a:buFont typeface="Wingdings" panose="05000000000000000000" pitchFamily="2" charset="2"/>
              <a:buChar char="Ø"/>
            </a:pPr>
            <a:r>
              <a:rPr lang="pt-BR" sz="2000" dirty="0" smtClean="0">
                <a:solidFill>
                  <a:schemeClr val="tx1">
                    <a:lumMod val="75000"/>
                    <a:lumOff val="25000"/>
                  </a:schemeClr>
                </a:solidFill>
              </a:rPr>
              <a:t>Ordem de prioridade:</a:t>
            </a:r>
          </a:p>
          <a:p>
            <a:pPr marL="1257300" lvl="2" indent="-342900" algn="just">
              <a:lnSpc>
                <a:spcPct val="125000"/>
              </a:lnSpc>
              <a:buSzPct val="80000"/>
              <a:buFont typeface="Wingdings" panose="05000000000000000000" pitchFamily="2" charset="2"/>
              <a:buChar char="§"/>
            </a:pPr>
            <a:r>
              <a:rPr lang="pt-BR" dirty="0" smtClean="0">
                <a:solidFill>
                  <a:schemeClr val="tx1">
                    <a:lumMod val="75000"/>
                    <a:lumOff val="25000"/>
                  </a:schemeClr>
                </a:solidFill>
              </a:rPr>
              <a:t>parâmetro opcional, exclusivo da parte compradora</a:t>
            </a:r>
          </a:p>
          <a:p>
            <a:pPr marL="1257300" lvl="2" indent="-342900" algn="just">
              <a:lnSpc>
                <a:spcPct val="125000"/>
              </a:lnSpc>
              <a:buSzPct val="80000"/>
              <a:buFont typeface="Wingdings" panose="05000000000000000000" pitchFamily="2" charset="2"/>
              <a:buChar char="§"/>
            </a:pPr>
            <a:r>
              <a:rPr lang="pt-BR" dirty="0" smtClean="0">
                <a:solidFill>
                  <a:schemeClr val="tx1">
                    <a:lumMod val="75000"/>
                    <a:lumOff val="25000"/>
                  </a:schemeClr>
                </a:solidFill>
              </a:rPr>
              <a:t>Caso a prioridade não seja declarada, os CCEALs Flexíveis por Prioridade serão ordenados com base na data da última validação – os CCEALs validados por último serão exercidos por último</a:t>
            </a:r>
          </a:p>
          <a:p>
            <a:pPr marL="1257300" lvl="2" indent="-342900" algn="just">
              <a:lnSpc>
                <a:spcPct val="125000"/>
              </a:lnSpc>
              <a:buSzPct val="80000"/>
              <a:buFont typeface="Wingdings" panose="05000000000000000000" pitchFamily="2" charset="2"/>
              <a:buChar char="§"/>
            </a:pPr>
            <a:r>
              <a:rPr lang="pt-BR" dirty="0" smtClean="0">
                <a:solidFill>
                  <a:schemeClr val="tx1">
                    <a:lumMod val="75000"/>
                    <a:lumOff val="25000"/>
                  </a:schemeClr>
                </a:solidFill>
              </a:rPr>
              <a:t>Caso existam ao mesmo tempo CCEALs Flexíveis com e sem prioridade declarada, serão exercidos primeiro os CCEALs com prioridade, na ordem indicada, e na sequência os contratos sem prioridade, com os CCEALs validados por último sendo exercidos por último.</a:t>
            </a:r>
            <a:endParaRPr lang="pt-BR" dirty="0">
              <a:solidFill>
                <a:schemeClr val="tx1">
                  <a:lumMod val="75000"/>
                  <a:lumOff val="25000"/>
                </a:schemeClr>
              </a:solidFill>
            </a:endParaRPr>
          </a:p>
        </p:txBody>
      </p:sp>
      <p:sp>
        <p:nvSpPr>
          <p:cNvPr id="7" name="Título 1"/>
          <p:cNvSpPr>
            <a:spLocks noGrp="1"/>
          </p:cNvSpPr>
          <p:nvPr>
            <p:ph type="title"/>
          </p:nvPr>
        </p:nvSpPr>
        <p:spPr>
          <a:xfrm>
            <a:off x="2928926" y="214290"/>
            <a:ext cx="5072098" cy="571504"/>
          </a:xfrm>
        </p:spPr>
        <p:txBody>
          <a:bodyPr/>
          <a:lstStyle/>
          <a:p>
            <a:pPr algn="r"/>
            <a:r>
              <a:rPr lang="pt-BR" sz="2400" dirty="0" smtClean="0"/>
              <a:t>Contratos com Flexibilidade</a:t>
            </a:r>
            <a:endParaRPr lang="pt-BR" sz="2400" dirty="0"/>
          </a:p>
        </p:txBody>
      </p:sp>
    </p:spTree>
    <p:extLst>
      <p:ext uri="{BB962C8B-B14F-4D97-AF65-F5344CB8AC3E}">
        <p14:creationId xmlns:p14="http://schemas.microsoft.com/office/powerpoint/2010/main" val="354164493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ço Reservado para Número de Slide 3"/>
          <p:cNvSpPr>
            <a:spLocks noGrp="1"/>
          </p:cNvSpPr>
          <p:nvPr>
            <p:ph type="sldNum" sz="quarter" idx="12"/>
          </p:nvPr>
        </p:nvSpPr>
        <p:spPr>
          <a:xfrm>
            <a:off x="8672545" y="6492899"/>
            <a:ext cx="471487" cy="365125"/>
          </a:xfrm>
        </p:spPr>
        <p:txBody>
          <a:bodyPr/>
          <a:lstStyle/>
          <a:p>
            <a:pPr>
              <a:defRPr/>
            </a:pPr>
            <a:fld id="{5982A366-06E1-403F-9EA0-5CC931BD59A0}" type="slidenum">
              <a:rPr lang="pt-BR" smtClean="0"/>
              <a:pPr>
                <a:defRPr/>
              </a:pPr>
              <a:t>13</a:t>
            </a:fld>
            <a:endParaRPr lang="pt-BR" dirty="0"/>
          </a:p>
        </p:txBody>
      </p:sp>
      <p:sp>
        <p:nvSpPr>
          <p:cNvPr id="6" name="Espaço Reservado para Conteúdo 2"/>
          <p:cNvSpPr>
            <a:spLocks noGrp="1"/>
          </p:cNvSpPr>
          <p:nvPr>
            <p:ph idx="1"/>
          </p:nvPr>
        </p:nvSpPr>
        <p:spPr>
          <a:xfrm>
            <a:off x="251520" y="1124744"/>
            <a:ext cx="8186766" cy="517957"/>
          </a:xfrm>
        </p:spPr>
        <p:txBody>
          <a:bodyPr>
            <a:normAutofit/>
          </a:bodyPr>
          <a:lstStyle/>
          <a:p>
            <a:pPr marL="341313" lvl="1" indent="-341313">
              <a:buFont typeface="Wingdings" pitchFamily="2" charset="2"/>
              <a:buChar char="q"/>
              <a:tabLst>
                <a:tab pos="355600" algn="l"/>
              </a:tabLst>
            </a:pPr>
            <a:r>
              <a:rPr lang="pt-BR" sz="2400" b="1" dirty="0" smtClean="0">
                <a:solidFill>
                  <a:schemeClr val="tx1">
                    <a:lumMod val="75000"/>
                    <a:lumOff val="25000"/>
                  </a:schemeClr>
                </a:solidFill>
              </a:rPr>
              <a:t>Exercício dos Contratos Flexíveis </a:t>
            </a:r>
            <a:r>
              <a:rPr lang="pt-BR" sz="2400" b="1" dirty="0">
                <a:solidFill>
                  <a:schemeClr val="tx1">
                    <a:lumMod val="75000"/>
                    <a:lumOff val="25000"/>
                  </a:schemeClr>
                </a:solidFill>
              </a:rPr>
              <a:t>por </a:t>
            </a:r>
            <a:r>
              <a:rPr lang="pt-BR" sz="2400" b="1" dirty="0" smtClean="0">
                <a:solidFill>
                  <a:schemeClr val="tx1">
                    <a:lumMod val="75000"/>
                    <a:lumOff val="25000"/>
                  </a:schemeClr>
                </a:solidFill>
              </a:rPr>
              <a:t>Prioridade</a:t>
            </a:r>
            <a:endParaRPr lang="pt-BR" sz="2400" b="1" dirty="0">
              <a:solidFill>
                <a:schemeClr val="tx1">
                  <a:lumMod val="75000"/>
                  <a:lumOff val="25000"/>
                </a:schemeClr>
              </a:solidFill>
            </a:endParaRPr>
          </a:p>
          <a:p>
            <a:pPr marL="341313" lvl="1" indent="-341313">
              <a:buFont typeface="Wingdings" pitchFamily="2" charset="2"/>
              <a:buChar char="q"/>
              <a:tabLst>
                <a:tab pos="355600" algn="l"/>
              </a:tabLst>
            </a:pPr>
            <a:endParaRPr lang="pt-BR" sz="2400" b="1" dirty="0" smtClean="0">
              <a:solidFill>
                <a:schemeClr val="tx1">
                  <a:lumMod val="75000"/>
                  <a:lumOff val="25000"/>
                </a:schemeClr>
              </a:solidFill>
            </a:endParaRPr>
          </a:p>
          <a:p>
            <a:pPr lvl="1">
              <a:buNone/>
            </a:pPr>
            <a:endParaRPr lang="pt-BR" sz="1000" dirty="0" smtClean="0"/>
          </a:p>
          <a:p>
            <a:pPr marL="1258888" lvl="1" indent="-412750">
              <a:buFont typeface="Wingdings" pitchFamily="2" charset="2"/>
              <a:buChar char="ü"/>
            </a:pPr>
            <a:endParaRPr lang="pt-BR" sz="1900" u="sng" dirty="0" smtClean="0"/>
          </a:p>
          <a:p>
            <a:pPr>
              <a:buNone/>
            </a:pPr>
            <a:endParaRPr lang="pt-BR" dirty="0" smtClean="0"/>
          </a:p>
          <a:p>
            <a:pPr>
              <a:buFont typeface="Wingdings" pitchFamily="2" charset="2"/>
              <a:buChar char="Ø"/>
            </a:pPr>
            <a:endParaRPr lang="pt-BR" dirty="0" smtClean="0"/>
          </a:p>
          <a:p>
            <a:pPr>
              <a:buFont typeface="Wingdings" pitchFamily="2" charset="2"/>
              <a:buChar char="Ø"/>
            </a:pPr>
            <a:endParaRPr lang="pt-BR" dirty="0"/>
          </a:p>
        </p:txBody>
      </p:sp>
      <p:sp>
        <p:nvSpPr>
          <p:cNvPr id="23" name="Retângulo de cantos arredondados 22"/>
          <p:cNvSpPr/>
          <p:nvPr/>
        </p:nvSpPr>
        <p:spPr>
          <a:xfrm>
            <a:off x="2915816" y="2113745"/>
            <a:ext cx="1008112" cy="4410461"/>
          </a:xfrm>
          <a:prstGeom prst="roundRect">
            <a:avLst/>
          </a:prstGeom>
        </p:spPr>
        <p:style>
          <a:lnRef idx="0">
            <a:schemeClr val="accent5"/>
          </a:lnRef>
          <a:fillRef idx="3">
            <a:schemeClr val="accent5"/>
          </a:fillRef>
          <a:effectRef idx="3">
            <a:schemeClr val="accent5"/>
          </a:effectRef>
          <a:fontRef idx="minor">
            <a:schemeClr val="lt1"/>
          </a:fontRef>
        </p:style>
        <p:txBody>
          <a:bodyPr vert="horz" rtlCol="0" anchor="ctr"/>
          <a:lstStyle/>
          <a:p>
            <a:pPr algn="ctr"/>
            <a:r>
              <a:rPr lang="pt-BR" sz="1400" b="1" dirty="0" smtClean="0"/>
              <a:t>Consumo</a:t>
            </a:r>
          </a:p>
          <a:p>
            <a:pPr algn="ctr"/>
            <a:r>
              <a:rPr lang="pt-BR" sz="1400" b="1" dirty="0" smtClean="0"/>
              <a:t>Horário</a:t>
            </a:r>
            <a:endParaRPr lang="pt-BR" sz="1400" b="1" dirty="0"/>
          </a:p>
        </p:txBody>
      </p:sp>
      <p:sp>
        <p:nvSpPr>
          <p:cNvPr id="27" name="Retângulo de cantos arredondados 26"/>
          <p:cNvSpPr/>
          <p:nvPr/>
        </p:nvSpPr>
        <p:spPr>
          <a:xfrm>
            <a:off x="3923928" y="5021156"/>
            <a:ext cx="1008112" cy="1504189"/>
          </a:xfrm>
          <a:prstGeom prst="roundRect">
            <a:avLst/>
          </a:prstGeom>
          <a:solidFill>
            <a:schemeClr val="tx2"/>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pt-BR" sz="1000" dirty="0" smtClean="0"/>
              <a:t>Montante Horário dos Contratos  Firmes, </a:t>
            </a:r>
          </a:p>
          <a:p>
            <a:pPr algn="ctr"/>
            <a:r>
              <a:rPr lang="pt-BR" sz="1000" dirty="0" smtClean="0"/>
              <a:t>Percentuais,</a:t>
            </a:r>
          </a:p>
          <a:p>
            <a:pPr algn="ctr"/>
            <a:r>
              <a:rPr lang="pt-BR" sz="1000" dirty="0" smtClean="0"/>
              <a:t>Proinfa </a:t>
            </a:r>
          </a:p>
          <a:p>
            <a:pPr algn="ctr"/>
            <a:r>
              <a:rPr lang="pt-BR" sz="1000" dirty="0" smtClean="0"/>
              <a:t>(e Geração)</a:t>
            </a:r>
            <a:endParaRPr lang="pt-BR" sz="1000" dirty="0"/>
          </a:p>
        </p:txBody>
      </p:sp>
      <p:sp>
        <p:nvSpPr>
          <p:cNvPr id="32" name="Retângulo de cantos arredondados 31"/>
          <p:cNvSpPr/>
          <p:nvPr/>
        </p:nvSpPr>
        <p:spPr>
          <a:xfrm>
            <a:off x="3923928" y="3742660"/>
            <a:ext cx="1008112" cy="1278496"/>
          </a:xfrm>
          <a:prstGeom prst="round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pt-BR" sz="1000" dirty="0" smtClean="0"/>
              <a:t>Montante Mínimo do Contrato Flexível por Prioridade</a:t>
            </a:r>
            <a:endParaRPr lang="pt-BR" sz="1000" dirty="0"/>
          </a:p>
        </p:txBody>
      </p:sp>
      <p:sp>
        <p:nvSpPr>
          <p:cNvPr id="33" name="Retângulo de cantos arredondados 32"/>
          <p:cNvSpPr/>
          <p:nvPr/>
        </p:nvSpPr>
        <p:spPr>
          <a:xfrm>
            <a:off x="3923928" y="2119136"/>
            <a:ext cx="1008112" cy="1635094"/>
          </a:xfrm>
          <a:prstGeom prst="roundRect">
            <a:avLst/>
          </a:prstGeom>
          <a:solidFill>
            <a:schemeClr val="bg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950" dirty="0" smtClean="0"/>
              <a:t>Carga Remanescente Horária</a:t>
            </a:r>
            <a:endParaRPr lang="pt-BR" sz="950" dirty="0"/>
          </a:p>
        </p:txBody>
      </p:sp>
      <p:sp>
        <p:nvSpPr>
          <p:cNvPr id="17" name="Retângulo de cantos arredondados 16"/>
          <p:cNvSpPr/>
          <p:nvPr/>
        </p:nvSpPr>
        <p:spPr>
          <a:xfrm>
            <a:off x="3923928" y="2127122"/>
            <a:ext cx="1008112" cy="697223"/>
          </a:xfrm>
          <a:prstGeom prst="roundRect">
            <a:avLst/>
          </a:prstGeom>
          <a:solidFill>
            <a:schemeClr val="bg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950" dirty="0" smtClean="0"/>
              <a:t>Carga Remanescente Horária</a:t>
            </a:r>
            <a:endParaRPr lang="pt-BR" sz="950" dirty="0"/>
          </a:p>
        </p:txBody>
      </p:sp>
      <p:sp>
        <p:nvSpPr>
          <p:cNvPr id="16" name="Retângulo de cantos arredondados 15"/>
          <p:cNvSpPr/>
          <p:nvPr/>
        </p:nvSpPr>
        <p:spPr>
          <a:xfrm>
            <a:off x="5371555" y="2830036"/>
            <a:ext cx="1009819" cy="932510"/>
          </a:xfrm>
          <a:prstGeom prst="roundRect">
            <a:avLst/>
          </a:prstGeom>
          <a:solidFill>
            <a:schemeClr val="bg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1050" dirty="0" smtClean="0"/>
              <a:t>Máximo Valor Horário do Contrato Flexível por Prioridade</a:t>
            </a:r>
            <a:endParaRPr lang="pt-BR" sz="1050" dirty="0"/>
          </a:p>
        </p:txBody>
      </p:sp>
      <p:sp>
        <p:nvSpPr>
          <p:cNvPr id="28" name="Retângulo de cantos arredondados 27"/>
          <p:cNvSpPr/>
          <p:nvPr/>
        </p:nvSpPr>
        <p:spPr>
          <a:xfrm>
            <a:off x="3923928" y="2847375"/>
            <a:ext cx="1008112" cy="906855"/>
          </a:xfrm>
          <a:prstGeom prst="round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pt-BR" sz="1000" dirty="0" smtClean="0"/>
              <a:t>Exercício  do Contrato Flexível por Prioridade </a:t>
            </a:r>
            <a:endParaRPr lang="pt-BR" sz="1000" dirty="0"/>
          </a:p>
        </p:txBody>
      </p:sp>
      <p:sp>
        <p:nvSpPr>
          <p:cNvPr id="20" name="Título 1"/>
          <p:cNvSpPr>
            <a:spLocks noGrp="1"/>
          </p:cNvSpPr>
          <p:nvPr>
            <p:ph type="title"/>
          </p:nvPr>
        </p:nvSpPr>
        <p:spPr>
          <a:xfrm>
            <a:off x="2928926" y="214290"/>
            <a:ext cx="5072098" cy="571504"/>
          </a:xfrm>
        </p:spPr>
        <p:txBody>
          <a:bodyPr/>
          <a:lstStyle/>
          <a:p>
            <a:pPr algn="r"/>
            <a:r>
              <a:rPr lang="pt-BR" sz="2400" dirty="0" smtClean="0"/>
              <a:t>Contratos com Flexibilidade</a:t>
            </a:r>
            <a:endParaRPr lang="pt-BR" sz="2400" dirty="0"/>
          </a:p>
        </p:txBody>
      </p:sp>
      <p:sp>
        <p:nvSpPr>
          <p:cNvPr id="22" name="Retângulo de cantos arredondados 21"/>
          <p:cNvSpPr/>
          <p:nvPr/>
        </p:nvSpPr>
        <p:spPr>
          <a:xfrm>
            <a:off x="5360409" y="1916832"/>
            <a:ext cx="1009819" cy="1837398"/>
          </a:xfrm>
          <a:prstGeom prst="roundRect">
            <a:avLst/>
          </a:prstGeom>
          <a:solidFill>
            <a:schemeClr val="bg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1050" dirty="0" smtClean="0"/>
              <a:t>Máximo Valor Horário do Contrato Flexível por Prioridade</a:t>
            </a:r>
            <a:endParaRPr lang="pt-BR" sz="1050" dirty="0"/>
          </a:p>
        </p:txBody>
      </p:sp>
      <p:sp>
        <p:nvSpPr>
          <p:cNvPr id="24" name="Retângulo de cantos arredondados 23"/>
          <p:cNvSpPr/>
          <p:nvPr/>
        </p:nvSpPr>
        <p:spPr>
          <a:xfrm>
            <a:off x="3923928" y="2103906"/>
            <a:ext cx="1008112" cy="1646405"/>
          </a:xfrm>
          <a:prstGeom prst="round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pt-BR" sz="1000" dirty="0" smtClean="0"/>
              <a:t>Exercício  do Contrato Flexível por Prioridade </a:t>
            </a:r>
            <a:endParaRPr lang="pt-BR" sz="1000" dirty="0"/>
          </a:p>
        </p:txBody>
      </p:sp>
      <p:cxnSp>
        <p:nvCxnSpPr>
          <p:cNvPr id="3" name="Conector reto 2"/>
          <p:cNvCxnSpPr/>
          <p:nvPr/>
        </p:nvCxnSpPr>
        <p:spPr>
          <a:xfrm>
            <a:off x="2555776" y="2103906"/>
            <a:ext cx="2664296" cy="0"/>
          </a:xfrm>
          <a:prstGeom prst="line">
            <a:avLst/>
          </a:prstGeom>
          <a:ln w="12700">
            <a:solidFill>
              <a:schemeClr val="tx1"/>
            </a:solidFill>
            <a:prstDash val="lg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93015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fill="hold"/>
                                        <p:tgtEl>
                                          <p:spTgt spid="27"/>
                                        </p:tgtEl>
                                        <p:attrNameLst>
                                          <p:attrName>ppt_x</p:attrName>
                                        </p:attrNameLst>
                                      </p:cBhvr>
                                      <p:tavLst>
                                        <p:tav tm="0">
                                          <p:val>
                                            <p:strVal val="#ppt_x"/>
                                          </p:val>
                                        </p:tav>
                                        <p:tav tm="100000">
                                          <p:val>
                                            <p:strVal val="#ppt_x"/>
                                          </p:val>
                                        </p:tav>
                                      </p:tavLst>
                                    </p:anim>
                                    <p:anim calcmode="lin" valueType="num">
                                      <p:cBhvr additive="base">
                                        <p:cTn id="8"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2"/>
                                        </p:tgtEl>
                                        <p:attrNameLst>
                                          <p:attrName>style.visibility</p:attrName>
                                        </p:attrNameLst>
                                      </p:cBhvr>
                                      <p:to>
                                        <p:strVal val="visible"/>
                                      </p:to>
                                    </p:set>
                                    <p:anim calcmode="lin" valueType="num">
                                      <p:cBhvr additive="base">
                                        <p:cTn id="13" dur="500" fill="hold"/>
                                        <p:tgtEl>
                                          <p:spTgt spid="32"/>
                                        </p:tgtEl>
                                        <p:attrNameLst>
                                          <p:attrName>ppt_x</p:attrName>
                                        </p:attrNameLst>
                                      </p:cBhvr>
                                      <p:tavLst>
                                        <p:tav tm="0">
                                          <p:val>
                                            <p:strVal val="#ppt_x"/>
                                          </p:val>
                                        </p:tav>
                                        <p:tav tm="100000">
                                          <p:val>
                                            <p:strVal val="#ppt_x"/>
                                          </p:val>
                                        </p:tav>
                                      </p:tavLst>
                                    </p:anim>
                                    <p:anim calcmode="lin" valueType="num">
                                      <p:cBhvr additive="base">
                                        <p:cTn id="14"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3"/>
                                        </p:tgtEl>
                                        <p:attrNameLst>
                                          <p:attrName>style.visibility</p:attrName>
                                        </p:attrNameLst>
                                      </p:cBhvr>
                                      <p:to>
                                        <p:strVal val="visible"/>
                                      </p:to>
                                    </p:set>
                                    <p:anim calcmode="lin" valueType="num">
                                      <p:cBhvr additive="base">
                                        <p:cTn id="19" dur="500" fill="hold"/>
                                        <p:tgtEl>
                                          <p:spTgt spid="33"/>
                                        </p:tgtEl>
                                        <p:attrNameLst>
                                          <p:attrName>ppt_x</p:attrName>
                                        </p:attrNameLst>
                                      </p:cBhvr>
                                      <p:tavLst>
                                        <p:tav tm="0">
                                          <p:val>
                                            <p:strVal val="#ppt_x"/>
                                          </p:val>
                                        </p:tav>
                                        <p:tav tm="100000">
                                          <p:val>
                                            <p:strVal val="#ppt_x"/>
                                          </p:val>
                                        </p:tav>
                                      </p:tavLst>
                                    </p:anim>
                                    <p:anim calcmode="lin" valueType="num">
                                      <p:cBhvr additive="base">
                                        <p:cTn id="20"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1" nodeType="click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500" fill="hold"/>
                                        <p:tgtEl>
                                          <p:spTgt spid="16"/>
                                        </p:tgtEl>
                                        <p:attrNameLst>
                                          <p:attrName>ppt_x</p:attrName>
                                        </p:attrNameLst>
                                      </p:cBhvr>
                                      <p:tavLst>
                                        <p:tav tm="0">
                                          <p:val>
                                            <p:strVal val="#ppt_x"/>
                                          </p:val>
                                        </p:tav>
                                        <p:tav tm="100000">
                                          <p:val>
                                            <p:strVal val="#ppt_x"/>
                                          </p:val>
                                        </p:tav>
                                      </p:tavLst>
                                    </p:anim>
                                    <p:anim calcmode="lin" valueType="num">
                                      <p:cBhvr additive="base">
                                        <p:cTn id="2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35" presetClass="path" presetSubtype="0" accel="50000" decel="50000" fill="hold" grpId="2" nodeType="clickEffect">
                                  <p:stCondLst>
                                    <p:cond delay="0"/>
                                  </p:stCondLst>
                                  <p:childTnLst>
                                    <p:animMotion origin="layout" path="M 1.66667E-6 4.44444E-6 L -0.15851 0.00046 " pathEditMode="relative" rAng="0" ptsTypes="AA">
                                      <p:cBhvr>
                                        <p:cTn id="30" dur="2000" fill="hold"/>
                                        <p:tgtEl>
                                          <p:spTgt spid="16"/>
                                        </p:tgtEl>
                                        <p:attrNameLst>
                                          <p:attrName>ppt_x</p:attrName>
                                          <p:attrName>ppt_y</p:attrName>
                                        </p:attrNameLst>
                                      </p:cBhvr>
                                      <p:rCtr x="-7934" y="23"/>
                                    </p:animMotion>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28"/>
                                        </p:tgtEl>
                                        <p:attrNameLst>
                                          <p:attrName>style.visibility</p:attrName>
                                        </p:attrNameLst>
                                      </p:cBhvr>
                                      <p:to>
                                        <p:strVal val="visible"/>
                                      </p:to>
                                    </p:set>
                                    <p:animEffect transition="in" filter="fade">
                                      <p:cBhvr>
                                        <p:cTn id="35" dur="500"/>
                                        <p:tgtEl>
                                          <p:spTgt spid="28"/>
                                        </p:tgtEl>
                                      </p:cBhvr>
                                    </p:animEffect>
                                  </p:childTnLst>
                                </p:cTn>
                              </p:par>
                              <p:par>
                                <p:cTn id="36" presetID="1" presetClass="exit" presetSubtype="0" fill="hold" grpId="3" nodeType="withEffect">
                                  <p:stCondLst>
                                    <p:cond delay="0"/>
                                  </p:stCondLst>
                                  <p:childTnLst>
                                    <p:set>
                                      <p:cBhvr>
                                        <p:cTn id="37" dur="1" fill="hold">
                                          <p:stCondLst>
                                            <p:cond delay="0"/>
                                          </p:stCondLst>
                                        </p:cTn>
                                        <p:tgtEl>
                                          <p:spTgt spid="16"/>
                                        </p:tgtEl>
                                        <p:attrNameLst>
                                          <p:attrName>style.visibility</p:attrName>
                                        </p:attrNameLst>
                                      </p:cBhvr>
                                      <p:to>
                                        <p:strVal val="hidden"/>
                                      </p:to>
                                    </p:set>
                                  </p:childTnLst>
                                </p:cTn>
                              </p:par>
                              <p:par>
                                <p:cTn id="38" presetID="1" presetClass="exit" presetSubtype="0" fill="hold" grpId="2" nodeType="withEffect">
                                  <p:stCondLst>
                                    <p:cond delay="0"/>
                                  </p:stCondLst>
                                  <p:childTnLst>
                                    <p:set>
                                      <p:cBhvr>
                                        <p:cTn id="39" dur="1" fill="hold">
                                          <p:stCondLst>
                                            <p:cond delay="0"/>
                                          </p:stCondLst>
                                        </p:cTn>
                                        <p:tgtEl>
                                          <p:spTgt spid="33"/>
                                        </p:tgtEl>
                                        <p:attrNameLst>
                                          <p:attrName>style.visibility</p:attrName>
                                        </p:attrNameLst>
                                      </p:cBhvr>
                                      <p:to>
                                        <p:strVal val="hidden"/>
                                      </p:to>
                                    </p:set>
                                  </p:childTnLst>
                                </p:cTn>
                              </p:par>
                              <p:par>
                                <p:cTn id="40" presetID="1" presetClass="entr" presetSubtype="0" fill="hold" grpId="0" nodeType="withEffect">
                                  <p:stCondLst>
                                    <p:cond delay="0"/>
                                  </p:stCondLst>
                                  <p:childTnLst>
                                    <p:set>
                                      <p:cBhvr>
                                        <p:cTn id="41" dur="1" fill="hold">
                                          <p:stCondLst>
                                            <p:cond delay="0"/>
                                          </p:stCondLst>
                                        </p:cTn>
                                        <p:tgtEl>
                                          <p:spTgt spid="17"/>
                                        </p:tgtEl>
                                        <p:attrNameLst>
                                          <p:attrName>style.visibility</p:attrName>
                                        </p:attrNameLst>
                                      </p:cBhvr>
                                      <p:to>
                                        <p:strVal val="visible"/>
                                      </p:to>
                                    </p:set>
                                  </p:childTnLst>
                                </p:cTn>
                              </p:par>
                            </p:childTnLst>
                          </p:cTn>
                        </p:par>
                      </p:childTnLst>
                    </p:cTn>
                  </p:par>
                  <p:par>
                    <p:cTn id="42" fill="hold">
                      <p:stCondLst>
                        <p:cond delay="indefinite"/>
                      </p:stCondLst>
                      <p:childTnLst>
                        <p:par>
                          <p:cTn id="43" fill="hold">
                            <p:stCondLst>
                              <p:cond delay="0"/>
                            </p:stCondLst>
                            <p:childTnLst>
                              <p:par>
                                <p:cTn id="44" presetID="1" presetClass="exit" presetSubtype="0" fill="hold" grpId="1" nodeType="clickEffect">
                                  <p:stCondLst>
                                    <p:cond delay="0"/>
                                  </p:stCondLst>
                                  <p:childTnLst>
                                    <p:set>
                                      <p:cBhvr>
                                        <p:cTn id="45" dur="1" fill="hold">
                                          <p:stCondLst>
                                            <p:cond delay="0"/>
                                          </p:stCondLst>
                                        </p:cTn>
                                        <p:tgtEl>
                                          <p:spTgt spid="28"/>
                                        </p:tgtEl>
                                        <p:attrNameLst>
                                          <p:attrName>style.visibility</p:attrName>
                                        </p:attrNameLst>
                                      </p:cBhvr>
                                      <p:to>
                                        <p:strVal val="hidden"/>
                                      </p:to>
                                    </p:set>
                                  </p:childTnLst>
                                </p:cTn>
                              </p:par>
                              <p:par>
                                <p:cTn id="46" presetID="1" presetClass="exit" presetSubtype="0" fill="hold" grpId="1" nodeType="withEffect">
                                  <p:stCondLst>
                                    <p:cond delay="0"/>
                                  </p:stCondLst>
                                  <p:childTnLst>
                                    <p:set>
                                      <p:cBhvr>
                                        <p:cTn id="47" dur="1" fill="hold">
                                          <p:stCondLst>
                                            <p:cond delay="0"/>
                                          </p:stCondLst>
                                        </p:cTn>
                                        <p:tgtEl>
                                          <p:spTgt spid="17"/>
                                        </p:tgtEl>
                                        <p:attrNameLst>
                                          <p:attrName>style.visibility</p:attrName>
                                        </p:attrNameLst>
                                      </p:cBhvr>
                                      <p:to>
                                        <p:strVal val="hidden"/>
                                      </p:to>
                                    </p:set>
                                  </p:childTnLst>
                                </p:cTn>
                              </p:par>
                              <p:par>
                                <p:cTn id="48" presetID="1" presetClass="entr" presetSubtype="0" fill="hold" grpId="3" nodeType="withEffect">
                                  <p:stCondLst>
                                    <p:cond delay="0"/>
                                  </p:stCondLst>
                                  <p:childTnLst>
                                    <p:set>
                                      <p:cBhvr>
                                        <p:cTn id="49" dur="1" fill="hold">
                                          <p:stCondLst>
                                            <p:cond delay="0"/>
                                          </p:stCondLst>
                                        </p:cTn>
                                        <p:tgtEl>
                                          <p:spTgt spid="33"/>
                                        </p:tgtEl>
                                        <p:attrNameLst>
                                          <p:attrName>style.visibility</p:attrName>
                                        </p:attrNameLst>
                                      </p:cBhvr>
                                      <p:to>
                                        <p:strVal val="visible"/>
                                      </p:to>
                                    </p:set>
                                  </p:childTnLst>
                                </p:cTn>
                              </p:par>
                              <p:par>
                                <p:cTn id="50" presetID="2" presetClass="entr" presetSubtype="4" fill="hold" grpId="0" nodeType="withEffect">
                                  <p:stCondLst>
                                    <p:cond delay="0"/>
                                  </p:stCondLst>
                                  <p:childTnLst>
                                    <p:set>
                                      <p:cBhvr>
                                        <p:cTn id="51" dur="1" fill="hold">
                                          <p:stCondLst>
                                            <p:cond delay="0"/>
                                          </p:stCondLst>
                                        </p:cTn>
                                        <p:tgtEl>
                                          <p:spTgt spid="22"/>
                                        </p:tgtEl>
                                        <p:attrNameLst>
                                          <p:attrName>style.visibility</p:attrName>
                                        </p:attrNameLst>
                                      </p:cBhvr>
                                      <p:to>
                                        <p:strVal val="visible"/>
                                      </p:to>
                                    </p:set>
                                    <p:anim calcmode="lin" valueType="num">
                                      <p:cBhvr additive="base">
                                        <p:cTn id="52" dur="500" fill="hold"/>
                                        <p:tgtEl>
                                          <p:spTgt spid="22"/>
                                        </p:tgtEl>
                                        <p:attrNameLst>
                                          <p:attrName>ppt_x</p:attrName>
                                        </p:attrNameLst>
                                      </p:cBhvr>
                                      <p:tavLst>
                                        <p:tav tm="0">
                                          <p:val>
                                            <p:strVal val="#ppt_x"/>
                                          </p:val>
                                        </p:tav>
                                        <p:tav tm="100000">
                                          <p:val>
                                            <p:strVal val="#ppt_x"/>
                                          </p:val>
                                        </p:tav>
                                      </p:tavLst>
                                    </p:anim>
                                    <p:anim calcmode="lin" valueType="num">
                                      <p:cBhvr additive="base">
                                        <p:cTn id="53"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35" presetClass="path" presetSubtype="0" accel="50000" decel="50000" fill="hold" grpId="1" nodeType="clickEffect">
                                  <p:stCondLst>
                                    <p:cond delay="0"/>
                                  </p:stCondLst>
                                  <p:childTnLst>
                                    <p:animMotion origin="layout" path="M -3.05556E-6 4.07407E-6 L -0.1585 0.00046 " pathEditMode="relative" rAng="0" ptsTypes="AA">
                                      <p:cBhvr>
                                        <p:cTn id="57" dur="2000" fill="hold"/>
                                        <p:tgtEl>
                                          <p:spTgt spid="22"/>
                                        </p:tgtEl>
                                        <p:attrNameLst>
                                          <p:attrName>ppt_x</p:attrName>
                                          <p:attrName>ppt_y</p:attrName>
                                        </p:attrNameLst>
                                      </p:cBhvr>
                                      <p:rCtr x="-7934" y="23"/>
                                    </p:animMotion>
                                  </p:childTnLst>
                                </p:cTn>
                              </p:par>
                            </p:childTnLst>
                          </p:cTn>
                        </p:par>
                      </p:childTnLst>
                    </p:cTn>
                  </p:par>
                  <p:par>
                    <p:cTn id="58" fill="hold">
                      <p:stCondLst>
                        <p:cond delay="indefinite"/>
                      </p:stCondLst>
                      <p:childTnLst>
                        <p:par>
                          <p:cTn id="59" fill="hold">
                            <p:stCondLst>
                              <p:cond delay="0"/>
                            </p:stCondLst>
                            <p:childTnLst>
                              <p:par>
                                <p:cTn id="60" presetID="1" presetClass="exit" presetSubtype="0" fill="hold" grpId="2" nodeType="clickEffect">
                                  <p:stCondLst>
                                    <p:cond delay="0"/>
                                  </p:stCondLst>
                                  <p:childTnLst>
                                    <p:set>
                                      <p:cBhvr>
                                        <p:cTn id="61" dur="1" fill="hold">
                                          <p:stCondLst>
                                            <p:cond delay="0"/>
                                          </p:stCondLst>
                                        </p:cTn>
                                        <p:tgtEl>
                                          <p:spTgt spid="22"/>
                                        </p:tgtEl>
                                        <p:attrNameLst>
                                          <p:attrName>style.visibility</p:attrName>
                                        </p:attrNameLst>
                                      </p:cBhvr>
                                      <p:to>
                                        <p:strVal val="hidden"/>
                                      </p:to>
                                    </p:set>
                                  </p:childTnLst>
                                </p:cTn>
                              </p:par>
                              <p:par>
                                <p:cTn id="62" presetID="10" presetClass="entr" presetSubtype="0" fill="hold" grpId="0" nodeType="withEffect">
                                  <p:stCondLst>
                                    <p:cond delay="0"/>
                                  </p:stCondLst>
                                  <p:childTnLst>
                                    <p:set>
                                      <p:cBhvr>
                                        <p:cTn id="63" dur="1" fill="hold">
                                          <p:stCondLst>
                                            <p:cond delay="0"/>
                                          </p:stCondLst>
                                        </p:cTn>
                                        <p:tgtEl>
                                          <p:spTgt spid="24"/>
                                        </p:tgtEl>
                                        <p:attrNameLst>
                                          <p:attrName>style.visibility</p:attrName>
                                        </p:attrNameLst>
                                      </p:cBhvr>
                                      <p:to>
                                        <p:strVal val="visible"/>
                                      </p:to>
                                    </p:set>
                                    <p:animEffect transition="in" filter="fade">
                                      <p:cBhvr>
                                        <p:cTn id="64" dur="500"/>
                                        <p:tgtEl>
                                          <p:spTgt spid="24"/>
                                        </p:tgtEl>
                                      </p:cBhvr>
                                    </p:animEffect>
                                  </p:childTnLst>
                                </p:cTn>
                              </p:par>
                            </p:childTnLst>
                          </p:cTn>
                        </p:par>
                        <p:par>
                          <p:cTn id="65" fill="hold">
                            <p:stCondLst>
                              <p:cond delay="500"/>
                            </p:stCondLst>
                            <p:childTnLst>
                              <p:par>
                                <p:cTn id="66" presetID="10" presetClass="entr" presetSubtype="0" fill="hold" nodeType="afterEffect">
                                  <p:stCondLst>
                                    <p:cond delay="0"/>
                                  </p:stCondLst>
                                  <p:childTnLst>
                                    <p:set>
                                      <p:cBhvr>
                                        <p:cTn id="67" dur="1" fill="hold">
                                          <p:stCondLst>
                                            <p:cond delay="0"/>
                                          </p:stCondLst>
                                        </p:cTn>
                                        <p:tgtEl>
                                          <p:spTgt spid="3"/>
                                        </p:tgtEl>
                                        <p:attrNameLst>
                                          <p:attrName>style.visibility</p:attrName>
                                        </p:attrNameLst>
                                      </p:cBhvr>
                                      <p:to>
                                        <p:strVal val="visible"/>
                                      </p:to>
                                    </p:set>
                                    <p:animEffect transition="in" filter="fade">
                                      <p:cBhvr>
                                        <p:cTn id="68"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32" grpId="0" animBg="1"/>
      <p:bldP spid="33" grpId="0" animBg="1"/>
      <p:bldP spid="33" grpId="2" animBg="1"/>
      <p:bldP spid="33" grpId="3" animBg="1"/>
      <p:bldP spid="17" grpId="0" animBg="1"/>
      <p:bldP spid="17" grpId="1" animBg="1"/>
      <p:bldP spid="16" grpId="1" animBg="1"/>
      <p:bldP spid="16" grpId="2" animBg="1"/>
      <p:bldP spid="16" grpId="3" animBg="1"/>
      <p:bldP spid="28" grpId="0" animBg="1"/>
      <p:bldP spid="28" grpId="1" animBg="1"/>
      <p:bldP spid="22" grpId="0" animBg="1"/>
      <p:bldP spid="22" grpId="1" animBg="1"/>
      <p:bldP spid="22" grpId="2" animBg="1"/>
      <p:bldP spid="2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Espaço Reservado para Número de Slide 3"/>
          <p:cNvSpPr txBox="1">
            <a:spLocks/>
          </p:cNvSpPr>
          <p:nvPr/>
        </p:nvSpPr>
        <p:spPr>
          <a:xfrm>
            <a:off x="8672545" y="6492899"/>
            <a:ext cx="471487"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5982A366-06E1-403F-9EA0-5CC931BD59A0}" type="slidenum">
              <a:rPr kumimoji="0" lang="pt-BR" sz="1200" b="0" i="0" u="none" strike="noStrike" kern="1200" cap="none" spc="0" normalizeH="0" baseline="0" noProof="0" smtClean="0">
                <a:ln>
                  <a:noFill/>
                </a:ln>
                <a:solidFill>
                  <a:schemeClr val="tx1">
                    <a:lumMod val="50000"/>
                    <a:lumOff val="50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pt-BR" sz="1200" b="0" i="0" u="none" strike="noStrike" kern="1200" cap="none" spc="0" normalizeH="0" baseline="0" noProof="0" dirty="0">
              <a:ln>
                <a:noFill/>
              </a:ln>
              <a:solidFill>
                <a:schemeClr val="tx1">
                  <a:lumMod val="50000"/>
                  <a:lumOff val="50000"/>
                </a:schemeClr>
              </a:solidFill>
              <a:effectLst/>
              <a:uLnTx/>
              <a:uFillTx/>
              <a:latin typeface="+mn-lt"/>
              <a:ea typeface="+mn-ea"/>
              <a:cs typeface="+mn-cs"/>
            </a:endParaRPr>
          </a:p>
        </p:txBody>
      </p:sp>
      <p:sp>
        <p:nvSpPr>
          <p:cNvPr id="10" name="CaixaDeTexto 9"/>
          <p:cNvSpPr txBox="1"/>
          <p:nvPr/>
        </p:nvSpPr>
        <p:spPr>
          <a:xfrm>
            <a:off x="452882" y="1641389"/>
            <a:ext cx="8143932" cy="448584"/>
          </a:xfrm>
          <a:prstGeom prst="rect">
            <a:avLst/>
          </a:prstGeom>
          <a:noFill/>
        </p:spPr>
        <p:txBody>
          <a:bodyPr wrap="square" rtlCol="0">
            <a:spAutoFit/>
          </a:bodyPr>
          <a:lstStyle/>
          <a:p>
            <a:pPr marL="342900" indent="-342900" algn="just">
              <a:lnSpc>
                <a:spcPct val="125000"/>
              </a:lnSpc>
              <a:buFont typeface="Arial" panose="020B0604020202020204" pitchFamily="34" charset="0"/>
              <a:buChar char="•"/>
            </a:pPr>
            <a:r>
              <a:rPr lang="pt-BR" sz="2000" dirty="0" smtClean="0">
                <a:solidFill>
                  <a:schemeClr val="tx2">
                    <a:lumMod val="50000"/>
                  </a:schemeClr>
                </a:solidFill>
              </a:rPr>
              <a:t>CCEAL Flexível por </a:t>
            </a:r>
            <a:r>
              <a:rPr lang="pt-BR" sz="2000" u="sng" dirty="0" smtClean="0">
                <a:solidFill>
                  <a:schemeClr val="tx2">
                    <a:lumMod val="50000"/>
                  </a:schemeClr>
                </a:solidFill>
              </a:rPr>
              <a:t>Prioridade</a:t>
            </a:r>
            <a:r>
              <a:rPr lang="pt-BR" sz="2000" dirty="0" smtClean="0">
                <a:solidFill>
                  <a:schemeClr val="tx2">
                    <a:lumMod val="50000"/>
                  </a:schemeClr>
                </a:solidFill>
              </a:rPr>
              <a:t> – exemplo de modulação:</a:t>
            </a:r>
          </a:p>
        </p:txBody>
      </p:sp>
      <p:sp>
        <p:nvSpPr>
          <p:cNvPr id="6" name="Espaço Reservado para Conteúdo 2"/>
          <p:cNvSpPr>
            <a:spLocks noGrp="1"/>
          </p:cNvSpPr>
          <p:nvPr>
            <p:ph idx="1"/>
          </p:nvPr>
        </p:nvSpPr>
        <p:spPr>
          <a:xfrm>
            <a:off x="452882" y="919525"/>
            <a:ext cx="8412822" cy="721864"/>
          </a:xfrm>
        </p:spPr>
        <p:txBody>
          <a:bodyPr>
            <a:normAutofit/>
          </a:bodyPr>
          <a:lstStyle/>
          <a:p>
            <a:pPr marL="0" indent="0">
              <a:lnSpc>
                <a:spcPct val="150000"/>
              </a:lnSpc>
              <a:buNone/>
            </a:pPr>
            <a:r>
              <a:rPr lang="pt-BR" sz="2400" dirty="0" smtClean="0">
                <a:solidFill>
                  <a:schemeClr val="tx2">
                    <a:lumMod val="75000"/>
                  </a:schemeClr>
                </a:solidFill>
              </a:rPr>
              <a:t>Contratos do ACL (CCEALs) com mecanismo de flexibilidade</a:t>
            </a:r>
          </a:p>
        </p:txBody>
      </p:sp>
      <p:pic>
        <p:nvPicPr>
          <p:cNvPr id="7" name="Imagem 6"/>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7504" y="2821768"/>
            <a:ext cx="8899441" cy="2815536"/>
          </a:xfrm>
          <a:prstGeom prst="rect">
            <a:avLst/>
          </a:prstGeom>
          <a:noFill/>
          <a:ln>
            <a:noFill/>
          </a:ln>
        </p:spPr>
      </p:pic>
      <p:sp>
        <p:nvSpPr>
          <p:cNvPr id="9" name="Título 1"/>
          <p:cNvSpPr>
            <a:spLocks noGrp="1"/>
          </p:cNvSpPr>
          <p:nvPr>
            <p:ph type="title"/>
          </p:nvPr>
        </p:nvSpPr>
        <p:spPr>
          <a:xfrm>
            <a:off x="2928926" y="214290"/>
            <a:ext cx="5072098" cy="571504"/>
          </a:xfrm>
        </p:spPr>
        <p:txBody>
          <a:bodyPr/>
          <a:lstStyle/>
          <a:p>
            <a:pPr algn="r"/>
            <a:r>
              <a:rPr lang="pt-BR" sz="2400" dirty="0" smtClean="0"/>
              <a:t>Contratos com Flexibilidade</a:t>
            </a:r>
            <a:endParaRPr lang="pt-BR" sz="2400" dirty="0"/>
          </a:p>
        </p:txBody>
      </p:sp>
    </p:spTree>
    <p:extLst>
      <p:ext uri="{BB962C8B-B14F-4D97-AF65-F5344CB8AC3E}">
        <p14:creationId xmlns:p14="http://schemas.microsoft.com/office/powerpoint/2010/main" val="334799165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Espaço Reservado para Número de Slide 3"/>
          <p:cNvSpPr txBox="1">
            <a:spLocks/>
          </p:cNvSpPr>
          <p:nvPr/>
        </p:nvSpPr>
        <p:spPr>
          <a:xfrm>
            <a:off x="8672545" y="6492899"/>
            <a:ext cx="471487"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5982A366-06E1-403F-9EA0-5CC931BD59A0}" type="slidenum">
              <a:rPr kumimoji="0" lang="pt-BR" sz="1200" b="0" i="0" u="none" strike="noStrike" kern="1200" cap="none" spc="0" normalizeH="0" baseline="0" noProof="0" smtClean="0">
                <a:ln>
                  <a:noFill/>
                </a:ln>
                <a:solidFill>
                  <a:schemeClr val="tx1">
                    <a:lumMod val="50000"/>
                    <a:lumOff val="50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pt-BR" sz="1200" b="0" i="0" u="none" strike="noStrike" kern="1200" cap="none" spc="0" normalizeH="0" baseline="0" noProof="0" dirty="0">
              <a:ln>
                <a:noFill/>
              </a:ln>
              <a:solidFill>
                <a:schemeClr val="tx1">
                  <a:lumMod val="50000"/>
                  <a:lumOff val="50000"/>
                </a:schemeClr>
              </a:solidFill>
              <a:effectLst/>
              <a:uLnTx/>
              <a:uFillTx/>
              <a:latin typeface="+mn-lt"/>
              <a:ea typeface="+mn-ea"/>
              <a:cs typeface="+mn-cs"/>
            </a:endParaRPr>
          </a:p>
        </p:txBody>
      </p:sp>
      <p:sp>
        <p:nvSpPr>
          <p:cNvPr id="6" name="Espaço Reservado para Conteúdo 2"/>
          <p:cNvSpPr>
            <a:spLocks noGrp="1"/>
          </p:cNvSpPr>
          <p:nvPr>
            <p:ph idx="1"/>
          </p:nvPr>
        </p:nvSpPr>
        <p:spPr>
          <a:xfrm>
            <a:off x="452882" y="919525"/>
            <a:ext cx="8412822" cy="721864"/>
          </a:xfrm>
        </p:spPr>
        <p:txBody>
          <a:bodyPr>
            <a:normAutofit/>
          </a:bodyPr>
          <a:lstStyle/>
          <a:p>
            <a:pPr marL="0" indent="0">
              <a:lnSpc>
                <a:spcPct val="150000"/>
              </a:lnSpc>
              <a:buNone/>
            </a:pPr>
            <a:r>
              <a:rPr lang="pt-BR" sz="2400" b="1" dirty="0" smtClean="0">
                <a:solidFill>
                  <a:schemeClr val="tx1">
                    <a:lumMod val="75000"/>
                    <a:lumOff val="25000"/>
                  </a:schemeClr>
                </a:solidFill>
              </a:rPr>
              <a:t>Contratos do ACL (CCEALs) com mecanismo de flexibilidade</a:t>
            </a:r>
          </a:p>
        </p:txBody>
      </p:sp>
      <p:sp>
        <p:nvSpPr>
          <p:cNvPr id="9" name="CaixaDeTexto 8"/>
          <p:cNvSpPr txBox="1"/>
          <p:nvPr/>
        </p:nvSpPr>
        <p:spPr>
          <a:xfrm>
            <a:off x="452882" y="1641389"/>
            <a:ext cx="8143932" cy="3323987"/>
          </a:xfrm>
          <a:prstGeom prst="rect">
            <a:avLst/>
          </a:prstGeom>
          <a:noFill/>
        </p:spPr>
        <p:txBody>
          <a:bodyPr wrap="square" rtlCol="0">
            <a:spAutoFit/>
          </a:bodyPr>
          <a:lstStyle/>
          <a:p>
            <a:pPr marL="342900" indent="-342900" algn="just">
              <a:lnSpc>
                <a:spcPct val="125000"/>
              </a:lnSpc>
              <a:spcBef>
                <a:spcPts val="1200"/>
              </a:spcBef>
              <a:buFont typeface="Wingdings" panose="05000000000000000000" pitchFamily="2" charset="2"/>
              <a:buChar char="q"/>
            </a:pPr>
            <a:r>
              <a:rPr lang="pt-BR" sz="2000" dirty="0" smtClean="0">
                <a:solidFill>
                  <a:schemeClr val="tx1">
                    <a:lumMod val="75000"/>
                    <a:lumOff val="25000"/>
                  </a:schemeClr>
                </a:solidFill>
              </a:rPr>
              <a:t>Ordem de determinação e modulação de CCEALs</a:t>
            </a:r>
          </a:p>
          <a:p>
            <a:pPr marL="914400" lvl="1" indent="-457200" algn="just">
              <a:lnSpc>
                <a:spcPct val="125000"/>
              </a:lnSpc>
              <a:buSzPct val="100000"/>
              <a:buFont typeface="+mj-lt"/>
              <a:buAutoNum type="arabicPeriod"/>
            </a:pPr>
            <a:r>
              <a:rPr lang="pt-BR" dirty="0" smtClean="0">
                <a:solidFill>
                  <a:schemeClr val="tx1">
                    <a:lumMod val="75000"/>
                    <a:lumOff val="25000"/>
                  </a:schemeClr>
                </a:solidFill>
              </a:rPr>
              <a:t>Firmes (incluído o PROINFA) e Flexíveis por Percentual</a:t>
            </a:r>
          </a:p>
          <a:p>
            <a:pPr marL="914400" lvl="1" indent="-457200" algn="just">
              <a:lnSpc>
                <a:spcPct val="125000"/>
              </a:lnSpc>
              <a:buSzPct val="100000"/>
              <a:buFont typeface="+mj-lt"/>
              <a:buAutoNum type="arabicPeriod"/>
            </a:pPr>
            <a:r>
              <a:rPr lang="pt-BR" dirty="0" smtClean="0">
                <a:solidFill>
                  <a:schemeClr val="tx1">
                    <a:lumMod val="75000"/>
                    <a:lumOff val="25000"/>
                  </a:schemeClr>
                </a:solidFill>
              </a:rPr>
              <a:t>Flexíveis por Prioridade com ordenação declarada</a:t>
            </a:r>
          </a:p>
          <a:p>
            <a:pPr marL="914400" lvl="1" indent="-457200" algn="just">
              <a:lnSpc>
                <a:spcPct val="125000"/>
              </a:lnSpc>
              <a:buSzPct val="100000"/>
              <a:buFont typeface="+mj-lt"/>
              <a:buAutoNum type="arabicPeriod"/>
            </a:pPr>
            <a:r>
              <a:rPr lang="pt-BR" dirty="0" smtClean="0">
                <a:solidFill>
                  <a:schemeClr val="tx1">
                    <a:lumMod val="75000"/>
                    <a:lumOff val="25000"/>
                  </a:schemeClr>
                </a:solidFill>
              </a:rPr>
              <a:t>Flexíveis por Prioridade sem ordenação declarada</a:t>
            </a:r>
          </a:p>
          <a:p>
            <a:pPr marL="342900" indent="-342900" algn="just">
              <a:lnSpc>
                <a:spcPct val="125000"/>
              </a:lnSpc>
              <a:buFont typeface="Arial" panose="020B0604020202020204" pitchFamily="34" charset="0"/>
              <a:buChar char="•"/>
            </a:pPr>
            <a:endParaRPr lang="pt-BR" sz="2000" dirty="0" smtClean="0">
              <a:solidFill>
                <a:schemeClr val="tx1">
                  <a:lumMod val="75000"/>
                  <a:lumOff val="25000"/>
                </a:schemeClr>
              </a:solidFill>
            </a:endParaRPr>
          </a:p>
          <a:p>
            <a:pPr marL="342900" indent="-342900" algn="just">
              <a:lnSpc>
                <a:spcPct val="125000"/>
              </a:lnSpc>
              <a:buFont typeface="Wingdings" panose="05000000000000000000" pitchFamily="2" charset="2"/>
              <a:buChar char="q"/>
            </a:pPr>
            <a:r>
              <a:rPr lang="pt-BR" sz="2000" dirty="0" smtClean="0">
                <a:solidFill>
                  <a:schemeClr val="tx1">
                    <a:lumMod val="75000"/>
                    <a:lumOff val="25000"/>
                  </a:schemeClr>
                </a:solidFill>
              </a:rPr>
              <a:t>Autoprodutores:</a:t>
            </a:r>
          </a:p>
          <a:p>
            <a:pPr marL="800100" lvl="1" indent="-342900" algn="just">
              <a:lnSpc>
                <a:spcPct val="125000"/>
              </a:lnSpc>
              <a:buSzPct val="80000"/>
              <a:buFont typeface="Wingdings" panose="05000000000000000000" pitchFamily="2" charset="2"/>
              <a:buChar char="Ø"/>
            </a:pPr>
            <a:r>
              <a:rPr lang="pt-BR" dirty="0">
                <a:solidFill>
                  <a:schemeClr val="tx1">
                    <a:lumMod val="75000"/>
                    <a:lumOff val="25000"/>
                  </a:schemeClr>
                </a:solidFill>
              </a:rPr>
              <a:t>A geração realizada ou alocada será tratada como CCEAL Firme</a:t>
            </a:r>
          </a:p>
          <a:p>
            <a:pPr marL="800100" lvl="1" indent="-342900" algn="just">
              <a:lnSpc>
                <a:spcPct val="125000"/>
              </a:lnSpc>
              <a:buSzPct val="80000"/>
              <a:buFont typeface="Wingdings" panose="05000000000000000000" pitchFamily="2" charset="2"/>
              <a:buChar char="Ø"/>
            </a:pPr>
            <a:r>
              <a:rPr lang="pt-BR" dirty="0">
                <a:solidFill>
                  <a:schemeClr val="tx1">
                    <a:lumMod val="75000"/>
                    <a:lumOff val="25000"/>
                  </a:schemeClr>
                </a:solidFill>
              </a:rPr>
              <a:t>Poderão declarar o percentual da geração que querem considerar na cobertura do consumo</a:t>
            </a:r>
            <a:r>
              <a:rPr lang="pt-BR" dirty="0" smtClean="0">
                <a:solidFill>
                  <a:schemeClr val="tx1">
                    <a:lumMod val="75000"/>
                    <a:lumOff val="25000"/>
                  </a:schemeClr>
                </a:solidFill>
              </a:rPr>
              <a:t>.</a:t>
            </a:r>
            <a:endParaRPr lang="pt-BR" dirty="0">
              <a:solidFill>
                <a:schemeClr val="tx1">
                  <a:lumMod val="75000"/>
                  <a:lumOff val="25000"/>
                </a:schemeClr>
              </a:solidFill>
            </a:endParaRPr>
          </a:p>
        </p:txBody>
      </p:sp>
      <p:sp>
        <p:nvSpPr>
          <p:cNvPr id="7" name="Título 1"/>
          <p:cNvSpPr>
            <a:spLocks noGrp="1"/>
          </p:cNvSpPr>
          <p:nvPr>
            <p:ph type="title"/>
          </p:nvPr>
        </p:nvSpPr>
        <p:spPr>
          <a:xfrm>
            <a:off x="2928926" y="214290"/>
            <a:ext cx="5072098" cy="571504"/>
          </a:xfrm>
        </p:spPr>
        <p:txBody>
          <a:bodyPr/>
          <a:lstStyle/>
          <a:p>
            <a:pPr algn="r"/>
            <a:r>
              <a:rPr lang="pt-BR" sz="2400" dirty="0" smtClean="0"/>
              <a:t>Contratos com Flexibilidade</a:t>
            </a:r>
            <a:endParaRPr lang="pt-BR" sz="2400" dirty="0"/>
          </a:p>
        </p:txBody>
      </p:sp>
    </p:spTree>
    <p:extLst>
      <p:ext uri="{BB962C8B-B14F-4D97-AF65-F5344CB8AC3E}">
        <p14:creationId xmlns:p14="http://schemas.microsoft.com/office/powerpoint/2010/main" val="291919097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Espaço Reservado para Número de Slide 3"/>
          <p:cNvSpPr txBox="1">
            <a:spLocks/>
          </p:cNvSpPr>
          <p:nvPr/>
        </p:nvSpPr>
        <p:spPr>
          <a:xfrm>
            <a:off x="8672545" y="6492899"/>
            <a:ext cx="471487"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5982A366-06E1-403F-9EA0-5CC931BD59A0}" type="slidenum">
              <a:rPr kumimoji="0" lang="pt-BR" sz="1200" b="0" i="0" u="none" strike="noStrike" kern="1200" cap="none" spc="0" normalizeH="0" baseline="0" noProof="0" smtClean="0">
                <a:ln>
                  <a:noFill/>
                </a:ln>
                <a:solidFill>
                  <a:schemeClr val="tx1">
                    <a:lumMod val="50000"/>
                    <a:lumOff val="50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pt-BR" sz="1200" b="0" i="0" u="none" strike="noStrike" kern="1200" cap="none" spc="0" normalizeH="0" baseline="0" noProof="0" dirty="0">
              <a:ln>
                <a:noFill/>
              </a:ln>
              <a:solidFill>
                <a:schemeClr val="tx1">
                  <a:lumMod val="50000"/>
                  <a:lumOff val="50000"/>
                </a:schemeClr>
              </a:solidFill>
              <a:effectLst/>
              <a:uLnTx/>
              <a:uFillTx/>
              <a:latin typeface="+mn-lt"/>
              <a:ea typeface="+mn-ea"/>
              <a:cs typeface="+mn-cs"/>
            </a:endParaRPr>
          </a:p>
        </p:txBody>
      </p:sp>
      <p:sp>
        <p:nvSpPr>
          <p:cNvPr id="6" name="Espaço Reservado para Conteúdo 2"/>
          <p:cNvSpPr>
            <a:spLocks noGrp="1"/>
          </p:cNvSpPr>
          <p:nvPr>
            <p:ph idx="1"/>
          </p:nvPr>
        </p:nvSpPr>
        <p:spPr>
          <a:xfrm>
            <a:off x="452882" y="1149962"/>
            <a:ext cx="8412822" cy="721864"/>
          </a:xfrm>
        </p:spPr>
        <p:txBody>
          <a:bodyPr>
            <a:normAutofit/>
          </a:bodyPr>
          <a:lstStyle/>
          <a:p>
            <a:pPr marL="0" indent="0">
              <a:lnSpc>
                <a:spcPct val="150000"/>
              </a:lnSpc>
              <a:buNone/>
            </a:pPr>
            <a:r>
              <a:rPr lang="pt-BR" sz="2400" b="1" dirty="0" smtClean="0">
                <a:solidFill>
                  <a:schemeClr val="tx1">
                    <a:lumMod val="75000"/>
                    <a:lumOff val="25000"/>
                  </a:schemeClr>
                </a:solidFill>
              </a:rPr>
              <a:t>Contratos do ACL (CCEALs</a:t>
            </a:r>
            <a:r>
              <a:rPr lang="pt-BR" sz="2400" b="1" dirty="0">
                <a:solidFill>
                  <a:schemeClr val="tx1">
                    <a:lumMod val="75000"/>
                    <a:lumOff val="25000"/>
                  </a:schemeClr>
                </a:solidFill>
              </a:rPr>
              <a:t>)</a:t>
            </a:r>
            <a:endParaRPr lang="pt-BR" sz="2400" b="1" dirty="0" smtClean="0">
              <a:solidFill>
                <a:schemeClr val="tx1">
                  <a:lumMod val="75000"/>
                  <a:lumOff val="25000"/>
                </a:schemeClr>
              </a:solidFill>
            </a:endParaRPr>
          </a:p>
        </p:txBody>
      </p:sp>
      <p:cxnSp>
        <p:nvCxnSpPr>
          <p:cNvPr id="7" name="Conector de seta reta 6"/>
          <p:cNvCxnSpPr/>
          <p:nvPr/>
        </p:nvCxnSpPr>
        <p:spPr>
          <a:xfrm>
            <a:off x="1086678" y="4524427"/>
            <a:ext cx="6506818" cy="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10" name="Conector reto 9"/>
          <p:cNvCxnSpPr/>
          <p:nvPr/>
        </p:nvCxnSpPr>
        <p:spPr>
          <a:xfrm>
            <a:off x="2279374" y="4279260"/>
            <a:ext cx="0" cy="490331"/>
          </a:xfrm>
          <a:prstGeom prst="line">
            <a:avLst/>
          </a:prstGeom>
        </p:spPr>
        <p:style>
          <a:lnRef idx="2">
            <a:schemeClr val="accent5"/>
          </a:lnRef>
          <a:fillRef idx="0">
            <a:schemeClr val="accent5"/>
          </a:fillRef>
          <a:effectRef idx="1">
            <a:schemeClr val="accent5"/>
          </a:effectRef>
          <a:fontRef idx="minor">
            <a:schemeClr val="tx1"/>
          </a:fontRef>
        </p:style>
      </p:cxnSp>
      <p:cxnSp>
        <p:nvCxnSpPr>
          <p:cNvPr id="11" name="Conector reto 10"/>
          <p:cNvCxnSpPr/>
          <p:nvPr/>
        </p:nvCxnSpPr>
        <p:spPr>
          <a:xfrm>
            <a:off x="3509102" y="4279260"/>
            <a:ext cx="0" cy="490331"/>
          </a:xfrm>
          <a:prstGeom prst="line">
            <a:avLst/>
          </a:prstGeom>
        </p:spPr>
        <p:style>
          <a:lnRef idx="2">
            <a:schemeClr val="accent5"/>
          </a:lnRef>
          <a:fillRef idx="0">
            <a:schemeClr val="accent5"/>
          </a:fillRef>
          <a:effectRef idx="1">
            <a:schemeClr val="accent5"/>
          </a:effectRef>
          <a:fontRef idx="minor">
            <a:schemeClr val="tx1"/>
          </a:fontRef>
        </p:style>
      </p:cxnSp>
      <p:sp>
        <p:nvSpPr>
          <p:cNvPr id="14" name="CaixaDeTexto 13"/>
          <p:cNvSpPr txBox="1"/>
          <p:nvPr/>
        </p:nvSpPr>
        <p:spPr>
          <a:xfrm>
            <a:off x="2684359" y="4859868"/>
            <a:ext cx="381836" cy="369332"/>
          </a:xfrm>
          <a:prstGeom prst="rect">
            <a:avLst/>
          </a:prstGeom>
          <a:noFill/>
        </p:spPr>
        <p:txBody>
          <a:bodyPr wrap="none" rtlCol="0">
            <a:spAutoFit/>
          </a:bodyPr>
          <a:lstStyle/>
          <a:p>
            <a:r>
              <a:rPr lang="pt-BR" dirty="0">
                <a:solidFill>
                  <a:srgbClr val="C00000"/>
                </a:solidFill>
                <a:effectLst>
                  <a:outerShdw blurRad="38100" dist="38100" dir="2700000" algn="tl">
                    <a:srgbClr val="000000">
                      <a:alpha val="43137"/>
                    </a:srgbClr>
                  </a:outerShdw>
                </a:effectLst>
              </a:rPr>
              <a:t>M</a:t>
            </a:r>
          </a:p>
        </p:txBody>
      </p:sp>
      <p:sp>
        <p:nvSpPr>
          <p:cNvPr id="15" name="CaixaDeTexto 14"/>
          <p:cNvSpPr txBox="1"/>
          <p:nvPr/>
        </p:nvSpPr>
        <p:spPr>
          <a:xfrm>
            <a:off x="2302117" y="4484954"/>
            <a:ext cx="255198" cy="276999"/>
          </a:xfrm>
          <a:prstGeom prst="rect">
            <a:avLst/>
          </a:prstGeom>
          <a:noFill/>
        </p:spPr>
        <p:txBody>
          <a:bodyPr wrap="none" rtlCol="0">
            <a:spAutoFit/>
          </a:bodyPr>
          <a:lstStyle/>
          <a:p>
            <a:r>
              <a:rPr lang="pt-BR" sz="1200" dirty="0" smtClean="0">
                <a:solidFill>
                  <a:srgbClr val="C00000"/>
                </a:solidFill>
                <a:effectLst>
                  <a:outerShdw blurRad="38100" dist="38100" dir="2700000" algn="tl">
                    <a:srgbClr val="000000">
                      <a:alpha val="43137"/>
                    </a:srgbClr>
                  </a:outerShdw>
                </a:effectLst>
              </a:rPr>
              <a:t>S</a:t>
            </a:r>
            <a:endParaRPr lang="pt-BR" sz="1200" dirty="0">
              <a:solidFill>
                <a:srgbClr val="C00000"/>
              </a:solidFill>
              <a:effectLst>
                <a:outerShdw blurRad="38100" dist="38100" dir="2700000" algn="tl">
                  <a:srgbClr val="000000">
                    <a:alpha val="43137"/>
                  </a:srgbClr>
                </a:outerShdw>
              </a:effectLst>
            </a:endParaRPr>
          </a:p>
        </p:txBody>
      </p:sp>
      <p:sp>
        <p:nvSpPr>
          <p:cNvPr id="16" name="CaixaDeTexto 15"/>
          <p:cNvSpPr txBox="1"/>
          <p:nvPr/>
        </p:nvSpPr>
        <p:spPr>
          <a:xfrm>
            <a:off x="5143815" y="4859868"/>
            <a:ext cx="614271" cy="369332"/>
          </a:xfrm>
          <a:prstGeom prst="rect">
            <a:avLst/>
          </a:prstGeom>
          <a:noFill/>
        </p:spPr>
        <p:txBody>
          <a:bodyPr wrap="none" rtlCol="0">
            <a:spAutoFit/>
          </a:bodyPr>
          <a:lstStyle/>
          <a:p>
            <a:r>
              <a:rPr lang="pt-BR" dirty="0" smtClean="0">
                <a:solidFill>
                  <a:srgbClr val="C00000"/>
                </a:solidFill>
                <a:effectLst>
                  <a:outerShdw blurRad="38100" dist="38100" dir="2700000" algn="tl">
                    <a:srgbClr val="000000">
                      <a:alpha val="43137"/>
                    </a:srgbClr>
                  </a:outerShdw>
                </a:effectLst>
              </a:rPr>
              <a:t>M+1</a:t>
            </a:r>
            <a:endParaRPr lang="pt-BR" dirty="0">
              <a:solidFill>
                <a:srgbClr val="C00000"/>
              </a:solidFill>
              <a:effectLst>
                <a:outerShdw blurRad="38100" dist="38100" dir="2700000" algn="tl">
                  <a:srgbClr val="000000">
                    <a:alpha val="43137"/>
                  </a:srgbClr>
                </a:outerShdw>
              </a:effectLst>
            </a:endParaRPr>
          </a:p>
        </p:txBody>
      </p:sp>
      <p:sp>
        <p:nvSpPr>
          <p:cNvPr id="19" name="Elipse 18"/>
          <p:cNvSpPr/>
          <p:nvPr/>
        </p:nvSpPr>
        <p:spPr>
          <a:xfrm>
            <a:off x="3891024" y="4406929"/>
            <a:ext cx="216000" cy="216000"/>
          </a:xfrm>
          <a:prstGeom prst="ellipse">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pt-BR"/>
          </a:p>
        </p:txBody>
      </p:sp>
      <p:sp>
        <p:nvSpPr>
          <p:cNvPr id="20" name="Elipse 19"/>
          <p:cNvSpPr/>
          <p:nvPr/>
        </p:nvSpPr>
        <p:spPr>
          <a:xfrm>
            <a:off x="4594476" y="4416425"/>
            <a:ext cx="216000" cy="216000"/>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pt-BR"/>
          </a:p>
        </p:txBody>
      </p:sp>
      <p:sp>
        <p:nvSpPr>
          <p:cNvPr id="21" name="Elipse 20"/>
          <p:cNvSpPr/>
          <p:nvPr/>
        </p:nvSpPr>
        <p:spPr>
          <a:xfrm>
            <a:off x="6148739" y="4416425"/>
            <a:ext cx="216000" cy="216000"/>
          </a:xfrm>
          <a:prstGeom prst="ellipse">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pt-BR"/>
          </a:p>
        </p:txBody>
      </p:sp>
      <p:cxnSp>
        <p:nvCxnSpPr>
          <p:cNvPr id="35" name="Conector reto 34"/>
          <p:cNvCxnSpPr/>
          <p:nvPr/>
        </p:nvCxnSpPr>
        <p:spPr>
          <a:xfrm>
            <a:off x="2545601" y="4406929"/>
            <a:ext cx="0" cy="252000"/>
          </a:xfrm>
          <a:prstGeom prst="line">
            <a:avLst/>
          </a:prstGeom>
        </p:spPr>
        <p:style>
          <a:lnRef idx="3">
            <a:schemeClr val="dk1"/>
          </a:lnRef>
          <a:fillRef idx="0">
            <a:schemeClr val="dk1"/>
          </a:fillRef>
          <a:effectRef idx="2">
            <a:schemeClr val="dk1"/>
          </a:effectRef>
          <a:fontRef idx="minor">
            <a:schemeClr val="tx1"/>
          </a:fontRef>
        </p:style>
      </p:cxnSp>
      <p:cxnSp>
        <p:nvCxnSpPr>
          <p:cNvPr id="36" name="Conector reto 35"/>
          <p:cNvCxnSpPr/>
          <p:nvPr/>
        </p:nvCxnSpPr>
        <p:spPr>
          <a:xfrm>
            <a:off x="2792827" y="4406929"/>
            <a:ext cx="0" cy="252000"/>
          </a:xfrm>
          <a:prstGeom prst="line">
            <a:avLst/>
          </a:prstGeom>
        </p:spPr>
        <p:style>
          <a:lnRef idx="3">
            <a:schemeClr val="dk1"/>
          </a:lnRef>
          <a:fillRef idx="0">
            <a:schemeClr val="dk1"/>
          </a:fillRef>
          <a:effectRef idx="2">
            <a:schemeClr val="dk1"/>
          </a:effectRef>
          <a:fontRef idx="minor">
            <a:schemeClr val="tx1"/>
          </a:fontRef>
        </p:style>
      </p:cxnSp>
      <p:cxnSp>
        <p:nvCxnSpPr>
          <p:cNvPr id="37" name="Conector reto 36"/>
          <p:cNvCxnSpPr/>
          <p:nvPr/>
        </p:nvCxnSpPr>
        <p:spPr>
          <a:xfrm>
            <a:off x="3040053" y="4406929"/>
            <a:ext cx="0" cy="252000"/>
          </a:xfrm>
          <a:prstGeom prst="line">
            <a:avLst/>
          </a:prstGeom>
        </p:spPr>
        <p:style>
          <a:lnRef idx="3">
            <a:schemeClr val="dk1"/>
          </a:lnRef>
          <a:fillRef idx="0">
            <a:schemeClr val="dk1"/>
          </a:fillRef>
          <a:effectRef idx="2">
            <a:schemeClr val="dk1"/>
          </a:effectRef>
          <a:fontRef idx="minor">
            <a:schemeClr val="tx1"/>
          </a:fontRef>
        </p:style>
      </p:cxnSp>
      <p:cxnSp>
        <p:nvCxnSpPr>
          <p:cNvPr id="38" name="Conector reto 37"/>
          <p:cNvCxnSpPr/>
          <p:nvPr/>
        </p:nvCxnSpPr>
        <p:spPr>
          <a:xfrm>
            <a:off x="3287278" y="4406929"/>
            <a:ext cx="0" cy="252000"/>
          </a:xfrm>
          <a:prstGeom prst="line">
            <a:avLst/>
          </a:prstGeom>
        </p:spPr>
        <p:style>
          <a:lnRef idx="3">
            <a:schemeClr val="dk1"/>
          </a:lnRef>
          <a:fillRef idx="0">
            <a:schemeClr val="dk1"/>
          </a:fillRef>
          <a:effectRef idx="2">
            <a:schemeClr val="dk1"/>
          </a:effectRef>
          <a:fontRef idx="minor">
            <a:schemeClr val="tx1"/>
          </a:fontRef>
        </p:style>
      </p:cxnSp>
      <p:sp>
        <p:nvSpPr>
          <p:cNvPr id="39" name="CaixaDeTexto 38"/>
          <p:cNvSpPr txBox="1"/>
          <p:nvPr/>
        </p:nvSpPr>
        <p:spPr>
          <a:xfrm>
            <a:off x="2575532" y="4493925"/>
            <a:ext cx="255198" cy="276999"/>
          </a:xfrm>
          <a:prstGeom prst="rect">
            <a:avLst/>
          </a:prstGeom>
          <a:noFill/>
        </p:spPr>
        <p:txBody>
          <a:bodyPr wrap="none" rtlCol="0">
            <a:spAutoFit/>
          </a:bodyPr>
          <a:lstStyle/>
          <a:p>
            <a:r>
              <a:rPr lang="pt-BR" sz="1200" dirty="0" smtClean="0">
                <a:solidFill>
                  <a:srgbClr val="C00000"/>
                </a:solidFill>
                <a:effectLst>
                  <a:outerShdw blurRad="38100" dist="38100" dir="2700000" algn="tl">
                    <a:srgbClr val="000000">
                      <a:alpha val="43137"/>
                    </a:srgbClr>
                  </a:outerShdw>
                </a:effectLst>
              </a:rPr>
              <a:t>S</a:t>
            </a:r>
            <a:endParaRPr lang="pt-BR" sz="1200" dirty="0">
              <a:solidFill>
                <a:srgbClr val="C00000"/>
              </a:solidFill>
              <a:effectLst>
                <a:outerShdw blurRad="38100" dist="38100" dir="2700000" algn="tl">
                  <a:srgbClr val="000000">
                    <a:alpha val="43137"/>
                  </a:srgbClr>
                </a:outerShdw>
              </a:effectLst>
            </a:endParaRPr>
          </a:p>
        </p:txBody>
      </p:sp>
      <p:sp>
        <p:nvSpPr>
          <p:cNvPr id="40" name="CaixaDeTexto 39"/>
          <p:cNvSpPr txBox="1"/>
          <p:nvPr/>
        </p:nvSpPr>
        <p:spPr>
          <a:xfrm>
            <a:off x="2799564" y="4490615"/>
            <a:ext cx="255198" cy="276999"/>
          </a:xfrm>
          <a:prstGeom prst="rect">
            <a:avLst/>
          </a:prstGeom>
          <a:noFill/>
        </p:spPr>
        <p:txBody>
          <a:bodyPr wrap="none" rtlCol="0">
            <a:spAutoFit/>
          </a:bodyPr>
          <a:lstStyle/>
          <a:p>
            <a:r>
              <a:rPr lang="pt-BR" sz="1200" dirty="0" smtClean="0">
                <a:solidFill>
                  <a:srgbClr val="C00000"/>
                </a:solidFill>
                <a:effectLst>
                  <a:outerShdw blurRad="38100" dist="38100" dir="2700000" algn="tl">
                    <a:srgbClr val="000000">
                      <a:alpha val="43137"/>
                    </a:srgbClr>
                  </a:outerShdw>
                </a:effectLst>
              </a:rPr>
              <a:t>S</a:t>
            </a:r>
            <a:endParaRPr lang="pt-BR" sz="1200" dirty="0">
              <a:solidFill>
                <a:srgbClr val="C00000"/>
              </a:solidFill>
              <a:effectLst>
                <a:outerShdw blurRad="38100" dist="38100" dir="2700000" algn="tl">
                  <a:srgbClr val="000000">
                    <a:alpha val="43137"/>
                  </a:srgbClr>
                </a:outerShdw>
              </a:effectLst>
            </a:endParaRPr>
          </a:p>
        </p:txBody>
      </p:sp>
      <p:sp>
        <p:nvSpPr>
          <p:cNvPr id="41" name="CaixaDeTexto 40"/>
          <p:cNvSpPr txBox="1"/>
          <p:nvPr/>
        </p:nvSpPr>
        <p:spPr>
          <a:xfrm>
            <a:off x="3039226" y="4492270"/>
            <a:ext cx="255198" cy="276999"/>
          </a:xfrm>
          <a:prstGeom prst="rect">
            <a:avLst/>
          </a:prstGeom>
          <a:noFill/>
        </p:spPr>
        <p:txBody>
          <a:bodyPr wrap="none" rtlCol="0">
            <a:spAutoFit/>
          </a:bodyPr>
          <a:lstStyle/>
          <a:p>
            <a:r>
              <a:rPr lang="pt-BR" sz="1200" dirty="0" smtClean="0">
                <a:solidFill>
                  <a:srgbClr val="C00000"/>
                </a:solidFill>
                <a:effectLst>
                  <a:outerShdw blurRad="38100" dist="38100" dir="2700000" algn="tl">
                    <a:srgbClr val="000000">
                      <a:alpha val="43137"/>
                    </a:srgbClr>
                  </a:outerShdw>
                </a:effectLst>
              </a:rPr>
              <a:t>S</a:t>
            </a:r>
            <a:endParaRPr lang="pt-BR" sz="1200" dirty="0">
              <a:solidFill>
                <a:srgbClr val="C00000"/>
              </a:solidFill>
              <a:effectLst>
                <a:outerShdw blurRad="38100" dist="38100" dir="2700000" algn="tl">
                  <a:srgbClr val="000000">
                    <a:alpha val="43137"/>
                  </a:srgbClr>
                </a:outerShdw>
              </a:effectLst>
            </a:endParaRPr>
          </a:p>
        </p:txBody>
      </p:sp>
      <p:sp>
        <p:nvSpPr>
          <p:cNvPr id="42" name="CaixaDeTexto 41"/>
          <p:cNvSpPr txBox="1"/>
          <p:nvPr/>
        </p:nvSpPr>
        <p:spPr>
          <a:xfrm>
            <a:off x="3287278" y="4495395"/>
            <a:ext cx="255198" cy="276999"/>
          </a:xfrm>
          <a:prstGeom prst="rect">
            <a:avLst/>
          </a:prstGeom>
          <a:noFill/>
        </p:spPr>
        <p:txBody>
          <a:bodyPr wrap="none" rtlCol="0">
            <a:spAutoFit/>
          </a:bodyPr>
          <a:lstStyle/>
          <a:p>
            <a:r>
              <a:rPr lang="pt-BR" sz="1200" dirty="0" smtClean="0">
                <a:solidFill>
                  <a:srgbClr val="C00000"/>
                </a:solidFill>
                <a:effectLst>
                  <a:outerShdw blurRad="38100" dist="38100" dir="2700000" algn="tl">
                    <a:srgbClr val="000000">
                      <a:alpha val="43137"/>
                    </a:srgbClr>
                  </a:outerShdw>
                </a:effectLst>
              </a:rPr>
              <a:t>S</a:t>
            </a:r>
            <a:endParaRPr lang="pt-BR" sz="1200" dirty="0">
              <a:solidFill>
                <a:srgbClr val="C00000"/>
              </a:solidFill>
              <a:effectLst>
                <a:outerShdw blurRad="38100" dist="38100" dir="2700000" algn="tl">
                  <a:srgbClr val="000000">
                    <a:alpha val="43137"/>
                  </a:srgbClr>
                </a:outerShdw>
              </a:effectLst>
            </a:endParaRPr>
          </a:p>
        </p:txBody>
      </p:sp>
      <p:sp>
        <p:nvSpPr>
          <p:cNvPr id="43" name="CaixaDeTexto 42"/>
          <p:cNvSpPr txBox="1"/>
          <p:nvPr/>
        </p:nvSpPr>
        <p:spPr>
          <a:xfrm>
            <a:off x="3653722" y="4592431"/>
            <a:ext cx="702436" cy="276999"/>
          </a:xfrm>
          <a:prstGeom prst="rect">
            <a:avLst/>
          </a:prstGeom>
          <a:noFill/>
        </p:spPr>
        <p:txBody>
          <a:bodyPr wrap="none" rtlCol="0">
            <a:spAutoFit/>
          </a:bodyPr>
          <a:lstStyle/>
          <a:p>
            <a:r>
              <a:rPr lang="pt-BR" sz="1200" dirty="0" smtClean="0">
                <a:solidFill>
                  <a:srgbClr val="C00000"/>
                </a:solidFill>
                <a:effectLst>
                  <a:outerShdw blurRad="38100" dist="38100" dir="2700000" algn="tl">
                    <a:srgbClr val="000000">
                      <a:alpha val="43137"/>
                    </a:srgbClr>
                  </a:outerShdw>
                </a:effectLst>
              </a:rPr>
              <a:t>MS+7du</a:t>
            </a:r>
            <a:endParaRPr lang="pt-BR" sz="1200" dirty="0">
              <a:solidFill>
                <a:srgbClr val="C00000"/>
              </a:solidFill>
              <a:effectLst>
                <a:outerShdw blurRad="38100" dist="38100" dir="2700000" algn="tl">
                  <a:srgbClr val="000000">
                    <a:alpha val="43137"/>
                  </a:srgbClr>
                </a:outerShdw>
              </a:effectLst>
            </a:endParaRPr>
          </a:p>
        </p:txBody>
      </p:sp>
      <p:sp>
        <p:nvSpPr>
          <p:cNvPr id="45" name="CaixaDeTexto 44"/>
          <p:cNvSpPr txBox="1"/>
          <p:nvPr/>
        </p:nvSpPr>
        <p:spPr>
          <a:xfrm>
            <a:off x="4306505" y="4599724"/>
            <a:ext cx="780983" cy="276999"/>
          </a:xfrm>
          <a:prstGeom prst="rect">
            <a:avLst/>
          </a:prstGeom>
          <a:noFill/>
        </p:spPr>
        <p:txBody>
          <a:bodyPr wrap="none" rtlCol="0">
            <a:spAutoFit/>
          </a:bodyPr>
          <a:lstStyle/>
          <a:p>
            <a:r>
              <a:rPr lang="pt-BR" sz="1200" dirty="0" smtClean="0">
                <a:solidFill>
                  <a:srgbClr val="C00000"/>
                </a:solidFill>
                <a:effectLst>
                  <a:outerShdw blurRad="38100" dist="38100" dir="2700000" algn="tl">
                    <a:srgbClr val="000000">
                      <a:alpha val="43137"/>
                    </a:srgbClr>
                  </a:outerShdw>
                </a:effectLst>
              </a:rPr>
              <a:t>MS+11du</a:t>
            </a:r>
            <a:endParaRPr lang="pt-BR" sz="1200" dirty="0">
              <a:solidFill>
                <a:srgbClr val="C00000"/>
              </a:solidFill>
              <a:effectLst>
                <a:outerShdw blurRad="38100" dist="38100" dir="2700000" algn="tl">
                  <a:srgbClr val="000000">
                    <a:alpha val="43137"/>
                  </a:srgbClr>
                </a:outerShdw>
              </a:effectLst>
            </a:endParaRPr>
          </a:p>
        </p:txBody>
      </p:sp>
      <p:sp>
        <p:nvSpPr>
          <p:cNvPr id="46" name="CaixaDeTexto 45"/>
          <p:cNvSpPr txBox="1"/>
          <p:nvPr/>
        </p:nvSpPr>
        <p:spPr>
          <a:xfrm>
            <a:off x="5868856" y="4592579"/>
            <a:ext cx="780983" cy="276999"/>
          </a:xfrm>
          <a:prstGeom prst="rect">
            <a:avLst/>
          </a:prstGeom>
          <a:noFill/>
        </p:spPr>
        <p:txBody>
          <a:bodyPr wrap="none" rtlCol="0">
            <a:spAutoFit/>
          </a:bodyPr>
          <a:lstStyle/>
          <a:p>
            <a:r>
              <a:rPr lang="pt-BR" sz="1200" dirty="0" smtClean="0">
                <a:solidFill>
                  <a:srgbClr val="C00000"/>
                </a:solidFill>
                <a:effectLst>
                  <a:outerShdw blurRad="38100" dist="38100" dir="2700000" algn="tl">
                    <a:srgbClr val="000000">
                      <a:alpha val="43137"/>
                    </a:srgbClr>
                  </a:outerShdw>
                </a:effectLst>
              </a:rPr>
              <a:t>MS+17du</a:t>
            </a:r>
            <a:endParaRPr lang="pt-BR" sz="1200" dirty="0">
              <a:solidFill>
                <a:srgbClr val="C00000"/>
              </a:solidFill>
              <a:effectLst>
                <a:outerShdw blurRad="38100" dist="38100" dir="2700000" algn="tl">
                  <a:srgbClr val="000000">
                    <a:alpha val="43137"/>
                  </a:srgbClr>
                </a:outerShdw>
              </a:effectLst>
            </a:endParaRPr>
          </a:p>
        </p:txBody>
      </p:sp>
      <p:sp>
        <p:nvSpPr>
          <p:cNvPr id="2" name="CaixaDeTexto 1"/>
          <p:cNvSpPr txBox="1"/>
          <p:nvPr/>
        </p:nvSpPr>
        <p:spPr>
          <a:xfrm>
            <a:off x="3636984" y="3394475"/>
            <a:ext cx="729607" cy="600164"/>
          </a:xfrm>
          <a:prstGeom prst="rect">
            <a:avLst/>
          </a:prstGeom>
          <a:noFill/>
        </p:spPr>
        <p:txBody>
          <a:bodyPr wrap="square" rtlCol="0">
            <a:spAutoFit/>
          </a:bodyPr>
          <a:lstStyle/>
          <a:p>
            <a:r>
              <a:rPr lang="pt-BR" sz="1100" dirty="0" smtClean="0">
                <a:solidFill>
                  <a:schemeClr val="accent5"/>
                </a:solidFill>
              </a:rPr>
              <a:t>Ajuste de dados de medição</a:t>
            </a:r>
            <a:endParaRPr lang="pt-BR" sz="1100" dirty="0">
              <a:solidFill>
                <a:schemeClr val="accent5"/>
              </a:solidFill>
            </a:endParaRPr>
          </a:p>
        </p:txBody>
      </p:sp>
      <p:cxnSp>
        <p:nvCxnSpPr>
          <p:cNvPr id="4" name="Conector reto 3"/>
          <p:cNvCxnSpPr>
            <a:stCxn id="2" idx="2"/>
            <a:endCxn id="19" idx="0"/>
          </p:cNvCxnSpPr>
          <p:nvPr/>
        </p:nvCxnSpPr>
        <p:spPr>
          <a:xfrm flipH="1">
            <a:off x="3999024" y="3994639"/>
            <a:ext cx="2764" cy="412290"/>
          </a:xfrm>
          <a:prstGeom prst="line">
            <a:avLst/>
          </a:prstGeom>
        </p:spPr>
        <p:style>
          <a:lnRef idx="1">
            <a:schemeClr val="accent2"/>
          </a:lnRef>
          <a:fillRef idx="0">
            <a:schemeClr val="accent2"/>
          </a:fillRef>
          <a:effectRef idx="0">
            <a:schemeClr val="accent2"/>
          </a:effectRef>
          <a:fontRef idx="minor">
            <a:schemeClr val="tx1"/>
          </a:fontRef>
        </p:style>
      </p:cxnSp>
      <p:sp>
        <p:nvSpPr>
          <p:cNvPr id="47" name="CaixaDeTexto 46"/>
          <p:cNvSpPr txBox="1"/>
          <p:nvPr/>
        </p:nvSpPr>
        <p:spPr>
          <a:xfrm>
            <a:off x="4716124" y="3373371"/>
            <a:ext cx="1311840" cy="261610"/>
          </a:xfrm>
          <a:prstGeom prst="rect">
            <a:avLst/>
          </a:prstGeom>
          <a:noFill/>
        </p:spPr>
        <p:txBody>
          <a:bodyPr wrap="square" rtlCol="0">
            <a:spAutoFit/>
          </a:bodyPr>
          <a:lstStyle/>
          <a:p>
            <a:r>
              <a:rPr lang="pt-BR" sz="1100" b="1" dirty="0" err="1" smtClean="0">
                <a:solidFill>
                  <a:schemeClr val="accent5"/>
                </a:solidFill>
              </a:rPr>
              <a:t>Pré</a:t>
            </a:r>
            <a:r>
              <a:rPr lang="pt-BR" sz="1100" b="1" dirty="0" smtClean="0">
                <a:solidFill>
                  <a:schemeClr val="accent5"/>
                </a:solidFill>
              </a:rPr>
              <a:t>-contabilização</a:t>
            </a:r>
            <a:endParaRPr lang="pt-BR" sz="1100" b="1" dirty="0">
              <a:solidFill>
                <a:schemeClr val="accent5"/>
              </a:solidFill>
            </a:endParaRPr>
          </a:p>
        </p:txBody>
      </p:sp>
      <p:cxnSp>
        <p:nvCxnSpPr>
          <p:cNvPr id="48" name="Conector reto 47"/>
          <p:cNvCxnSpPr>
            <a:stCxn id="47" idx="1"/>
            <a:endCxn id="20" idx="0"/>
          </p:cNvCxnSpPr>
          <p:nvPr/>
        </p:nvCxnSpPr>
        <p:spPr>
          <a:xfrm flipH="1">
            <a:off x="4702476" y="3504176"/>
            <a:ext cx="13648" cy="912249"/>
          </a:xfrm>
          <a:prstGeom prst="line">
            <a:avLst/>
          </a:prstGeom>
        </p:spPr>
        <p:style>
          <a:lnRef idx="1">
            <a:schemeClr val="accent1"/>
          </a:lnRef>
          <a:fillRef idx="0">
            <a:schemeClr val="accent1"/>
          </a:fillRef>
          <a:effectRef idx="0">
            <a:schemeClr val="accent1"/>
          </a:effectRef>
          <a:fontRef idx="minor">
            <a:schemeClr val="tx1"/>
          </a:fontRef>
        </p:style>
      </p:cxnSp>
      <p:sp>
        <p:nvSpPr>
          <p:cNvPr id="50" name="CaixaDeTexto 49"/>
          <p:cNvSpPr txBox="1"/>
          <p:nvPr/>
        </p:nvSpPr>
        <p:spPr>
          <a:xfrm>
            <a:off x="6254898" y="3682662"/>
            <a:ext cx="981398" cy="430887"/>
          </a:xfrm>
          <a:prstGeom prst="rect">
            <a:avLst/>
          </a:prstGeom>
          <a:noFill/>
        </p:spPr>
        <p:txBody>
          <a:bodyPr wrap="square" rtlCol="0">
            <a:spAutoFit/>
          </a:bodyPr>
          <a:lstStyle/>
          <a:p>
            <a:r>
              <a:rPr lang="pt-BR" sz="1100" dirty="0" smtClean="0">
                <a:solidFill>
                  <a:schemeClr val="accent5"/>
                </a:solidFill>
              </a:rPr>
              <a:t>Efetivação de montantes</a:t>
            </a:r>
            <a:endParaRPr lang="pt-BR" sz="1100" dirty="0">
              <a:solidFill>
                <a:schemeClr val="accent5"/>
              </a:solidFill>
            </a:endParaRPr>
          </a:p>
        </p:txBody>
      </p:sp>
      <p:cxnSp>
        <p:nvCxnSpPr>
          <p:cNvPr id="52" name="Conector reto 51"/>
          <p:cNvCxnSpPr>
            <a:stCxn id="21" idx="0"/>
            <a:endCxn id="50" idx="1"/>
          </p:cNvCxnSpPr>
          <p:nvPr/>
        </p:nvCxnSpPr>
        <p:spPr>
          <a:xfrm flipH="1" flipV="1">
            <a:off x="6254898" y="3898106"/>
            <a:ext cx="1841" cy="518319"/>
          </a:xfrm>
          <a:prstGeom prst="line">
            <a:avLst/>
          </a:prstGeom>
        </p:spPr>
        <p:style>
          <a:lnRef idx="1">
            <a:schemeClr val="accent5"/>
          </a:lnRef>
          <a:fillRef idx="0">
            <a:schemeClr val="accent5"/>
          </a:fillRef>
          <a:effectRef idx="0">
            <a:schemeClr val="accent5"/>
          </a:effectRef>
          <a:fontRef idx="minor">
            <a:schemeClr val="tx1"/>
          </a:fontRef>
        </p:style>
      </p:cxnSp>
      <p:sp>
        <p:nvSpPr>
          <p:cNvPr id="58" name="CaixaDeTexto 57"/>
          <p:cNvSpPr txBox="1"/>
          <p:nvPr/>
        </p:nvSpPr>
        <p:spPr>
          <a:xfrm>
            <a:off x="452882" y="2015842"/>
            <a:ext cx="8412822" cy="477054"/>
          </a:xfrm>
          <a:prstGeom prst="rect">
            <a:avLst/>
          </a:prstGeom>
          <a:noFill/>
        </p:spPr>
        <p:txBody>
          <a:bodyPr wrap="square" rtlCol="0">
            <a:spAutoFit/>
          </a:bodyPr>
          <a:lstStyle/>
          <a:p>
            <a:pPr marL="342900" indent="-342900" algn="just">
              <a:lnSpc>
                <a:spcPct val="125000"/>
              </a:lnSpc>
              <a:buFont typeface="Wingdings" panose="05000000000000000000" pitchFamily="2" charset="2"/>
              <a:buChar char="q"/>
            </a:pPr>
            <a:r>
              <a:rPr lang="pt-BR" sz="2000" dirty="0">
                <a:solidFill>
                  <a:schemeClr val="tx1">
                    <a:lumMod val="75000"/>
                    <a:lumOff val="25000"/>
                  </a:schemeClr>
                </a:solidFill>
              </a:rPr>
              <a:t>O exercício da flexibilidade </a:t>
            </a:r>
            <a:r>
              <a:rPr lang="pt-BR" sz="2000" dirty="0" smtClean="0">
                <a:solidFill>
                  <a:schemeClr val="tx1">
                    <a:lumMod val="75000"/>
                    <a:lumOff val="25000"/>
                  </a:schemeClr>
                </a:solidFill>
              </a:rPr>
              <a:t>ocorrerá </a:t>
            </a:r>
            <a:r>
              <a:rPr lang="pt-BR" sz="2000" dirty="0">
                <a:solidFill>
                  <a:schemeClr val="tx1">
                    <a:lumMod val="75000"/>
                    <a:lumOff val="25000"/>
                  </a:schemeClr>
                </a:solidFill>
              </a:rPr>
              <a:t>na </a:t>
            </a:r>
            <a:r>
              <a:rPr lang="pt-BR" sz="2000" dirty="0" smtClean="0">
                <a:solidFill>
                  <a:schemeClr val="tx1">
                    <a:lumMod val="75000"/>
                    <a:lumOff val="25000"/>
                  </a:schemeClr>
                </a:solidFill>
              </a:rPr>
              <a:t>Pré-contabilização</a:t>
            </a:r>
            <a:endParaRPr lang="pt-BR" sz="2000" dirty="0">
              <a:solidFill>
                <a:schemeClr val="tx1">
                  <a:lumMod val="75000"/>
                  <a:lumOff val="25000"/>
                </a:schemeClr>
              </a:solidFill>
            </a:endParaRPr>
          </a:p>
        </p:txBody>
      </p:sp>
      <p:sp>
        <p:nvSpPr>
          <p:cNvPr id="59" name="Elipse 58"/>
          <p:cNvSpPr/>
          <p:nvPr/>
        </p:nvSpPr>
        <p:spPr>
          <a:xfrm>
            <a:off x="4594476" y="3225716"/>
            <a:ext cx="1433488" cy="556591"/>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34" name="Título 1"/>
          <p:cNvSpPr>
            <a:spLocks noGrp="1"/>
          </p:cNvSpPr>
          <p:nvPr>
            <p:ph type="title"/>
          </p:nvPr>
        </p:nvSpPr>
        <p:spPr>
          <a:xfrm>
            <a:off x="2928926" y="214290"/>
            <a:ext cx="5072098" cy="571504"/>
          </a:xfrm>
        </p:spPr>
        <p:txBody>
          <a:bodyPr/>
          <a:lstStyle/>
          <a:p>
            <a:pPr algn="r"/>
            <a:r>
              <a:rPr lang="pt-BR" sz="2400" dirty="0" smtClean="0"/>
              <a:t>Contratos com Flexibilidade</a:t>
            </a:r>
            <a:endParaRPr lang="pt-BR" sz="2400" dirty="0"/>
          </a:p>
        </p:txBody>
      </p:sp>
    </p:spTree>
    <p:extLst>
      <p:ext uri="{BB962C8B-B14F-4D97-AF65-F5344CB8AC3E}">
        <p14:creationId xmlns:p14="http://schemas.microsoft.com/office/powerpoint/2010/main" val="24853902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59"/>
                                        </p:tgtEl>
                                        <p:attrNameLst>
                                          <p:attrName>style.visibility</p:attrName>
                                        </p:attrNameLst>
                                      </p:cBhvr>
                                      <p:to>
                                        <p:strVal val="visible"/>
                                      </p:to>
                                    </p:set>
                                    <p:animEffect transition="in" filter="fade">
                                      <p:cBhvr>
                                        <p:cTn id="7" dur="10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Retângulo 32"/>
          <p:cNvSpPr/>
          <p:nvPr/>
        </p:nvSpPr>
        <p:spPr>
          <a:xfrm>
            <a:off x="4522820" y="2204865"/>
            <a:ext cx="4270912" cy="4032446"/>
          </a:xfrm>
          <a:prstGeom prst="rect">
            <a:avLst/>
          </a:prstGeom>
          <a:solidFill>
            <a:schemeClr val="accent1">
              <a:lumMod val="50000"/>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44" name="Espaço Reservado para Número de Slide 3"/>
          <p:cNvSpPr txBox="1">
            <a:spLocks/>
          </p:cNvSpPr>
          <p:nvPr/>
        </p:nvSpPr>
        <p:spPr>
          <a:xfrm>
            <a:off x="8672545" y="6492899"/>
            <a:ext cx="471487"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5982A366-06E1-403F-9EA0-5CC931BD59A0}" type="slidenum">
              <a:rPr kumimoji="0" lang="pt-BR" sz="1200" b="0" i="0" u="none" strike="noStrike" kern="1200" cap="none" spc="0" normalizeH="0" baseline="0" noProof="0" smtClean="0">
                <a:ln>
                  <a:noFill/>
                </a:ln>
                <a:solidFill>
                  <a:schemeClr val="tx1">
                    <a:lumMod val="50000"/>
                    <a:lumOff val="50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pt-BR" sz="1200" b="0" i="0" u="none" strike="noStrike" kern="1200" cap="none" spc="0" normalizeH="0" baseline="0" noProof="0" dirty="0">
              <a:ln>
                <a:noFill/>
              </a:ln>
              <a:solidFill>
                <a:schemeClr val="tx1">
                  <a:lumMod val="50000"/>
                  <a:lumOff val="50000"/>
                </a:schemeClr>
              </a:solidFill>
              <a:effectLst/>
              <a:uLnTx/>
              <a:uFillTx/>
              <a:latin typeface="+mn-lt"/>
              <a:ea typeface="+mn-ea"/>
              <a:cs typeface="+mn-cs"/>
            </a:endParaRPr>
          </a:p>
        </p:txBody>
      </p:sp>
      <p:sp>
        <p:nvSpPr>
          <p:cNvPr id="6" name="Espaço Reservado para Conteúdo 2"/>
          <p:cNvSpPr>
            <a:spLocks noGrp="1"/>
          </p:cNvSpPr>
          <p:nvPr>
            <p:ph idx="1"/>
          </p:nvPr>
        </p:nvSpPr>
        <p:spPr>
          <a:xfrm>
            <a:off x="452882" y="1052736"/>
            <a:ext cx="8412822" cy="721864"/>
          </a:xfrm>
        </p:spPr>
        <p:txBody>
          <a:bodyPr>
            <a:normAutofit/>
          </a:bodyPr>
          <a:lstStyle/>
          <a:p>
            <a:pPr marL="0" indent="0">
              <a:lnSpc>
                <a:spcPct val="150000"/>
              </a:lnSpc>
              <a:buNone/>
            </a:pPr>
            <a:r>
              <a:rPr lang="pt-BR" sz="2400" b="1" dirty="0" smtClean="0">
                <a:solidFill>
                  <a:schemeClr val="tx1">
                    <a:lumMod val="75000"/>
                    <a:lumOff val="25000"/>
                  </a:schemeClr>
                </a:solidFill>
              </a:rPr>
              <a:t>Características dos CCEAL Flexíveis</a:t>
            </a:r>
          </a:p>
        </p:txBody>
      </p:sp>
      <p:sp>
        <p:nvSpPr>
          <p:cNvPr id="9" name="Título 1"/>
          <p:cNvSpPr>
            <a:spLocks noGrp="1"/>
          </p:cNvSpPr>
          <p:nvPr>
            <p:ph type="title"/>
          </p:nvPr>
        </p:nvSpPr>
        <p:spPr>
          <a:xfrm>
            <a:off x="2928926" y="214290"/>
            <a:ext cx="5072098" cy="571504"/>
          </a:xfrm>
        </p:spPr>
        <p:txBody>
          <a:bodyPr/>
          <a:lstStyle/>
          <a:p>
            <a:pPr algn="r"/>
            <a:r>
              <a:rPr lang="pt-BR" sz="2400" dirty="0"/>
              <a:t>Contratos com Flexibilidade</a:t>
            </a:r>
          </a:p>
        </p:txBody>
      </p:sp>
      <p:sp>
        <p:nvSpPr>
          <p:cNvPr id="34" name="CaixaDeTexto 33"/>
          <p:cNvSpPr txBox="1"/>
          <p:nvPr/>
        </p:nvSpPr>
        <p:spPr>
          <a:xfrm>
            <a:off x="4860033" y="2420888"/>
            <a:ext cx="3812512" cy="3939540"/>
          </a:xfrm>
          <a:prstGeom prst="rect">
            <a:avLst/>
          </a:prstGeom>
          <a:noFill/>
        </p:spPr>
        <p:txBody>
          <a:bodyPr wrap="square" rtlCol="0">
            <a:spAutoFit/>
          </a:bodyPr>
          <a:lstStyle/>
          <a:p>
            <a:pPr>
              <a:lnSpc>
                <a:spcPct val="125000"/>
              </a:lnSpc>
            </a:pPr>
            <a:r>
              <a:rPr lang="pt-BR" sz="2000" b="1" dirty="0" smtClean="0">
                <a:solidFill>
                  <a:schemeClr val="bg1"/>
                </a:solidFill>
              </a:rPr>
              <a:t>CCEAL Flexível por </a:t>
            </a:r>
            <a:r>
              <a:rPr lang="pt-BR" sz="2000" b="1" u="sng" dirty="0" smtClean="0">
                <a:solidFill>
                  <a:schemeClr val="bg1"/>
                </a:solidFill>
              </a:rPr>
              <a:t>Prioridade</a:t>
            </a:r>
            <a:r>
              <a:rPr lang="pt-BR" sz="2000" b="1" dirty="0" smtClean="0">
                <a:solidFill>
                  <a:schemeClr val="bg1"/>
                </a:solidFill>
              </a:rPr>
              <a:t>:</a:t>
            </a:r>
          </a:p>
          <a:p>
            <a:pPr>
              <a:lnSpc>
                <a:spcPct val="125000"/>
              </a:lnSpc>
            </a:pPr>
            <a:endParaRPr lang="pt-BR" sz="2000" b="1" dirty="0" smtClean="0">
              <a:solidFill>
                <a:schemeClr val="bg1"/>
              </a:solidFill>
            </a:endParaRPr>
          </a:p>
          <a:p>
            <a:pPr marL="342900" indent="-342900">
              <a:lnSpc>
                <a:spcPct val="125000"/>
              </a:lnSpc>
              <a:buFont typeface="Wingdings" panose="05000000000000000000" pitchFamily="2" charset="2"/>
              <a:buChar char="ü"/>
            </a:pPr>
            <a:r>
              <a:rPr lang="pt-BR" sz="1600" b="1" dirty="0">
                <a:solidFill>
                  <a:schemeClr val="bg1"/>
                </a:solidFill>
              </a:rPr>
              <a:t>Exercício ocorre na </a:t>
            </a:r>
            <a:r>
              <a:rPr lang="pt-BR" sz="1600" b="1" dirty="0" smtClean="0">
                <a:solidFill>
                  <a:schemeClr val="bg1"/>
                </a:solidFill>
              </a:rPr>
              <a:t>pré-contabilização, após </a:t>
            </a:r>
            <a:r>
              <a:rPr lang="pt-BR" sz="1600" b="1" dirty="0">
                <a:solidFill>
                  <a:schemeClr val="bg1"/>
                </a:solidFill>
              </a:rPr>
              <a:t>o exercício dos demais contratos</a:t>
            </a:r>
          </a:p>
          <a:p>
            <a:pPr marL="342900" indent="-342900">
              <a:lnSpc>
                <a:spcPct val="125000"/>
              </a:lnSpc>
              <a:buFont typeface="Wingdings" panose="05000000000000000000" pitchFamily="2" charset="2"/>
              <a:buChar char="ü"/>
            </a:pPr>
            <a:r>
              <a:rPr lang="pt-BR" sz="1600" b="1" dirty="0" smtClean="0">
                <a:solidFill>
                  <a:schemeClr val="bg1"/>
                </a:solidFill>
              </a:rPr>
              <a:t>HORA/HORA</a:t>
            </a:r>
          </a:p>
          <a:p>
            <a:pPr marL="342900" indent="-342900">
              <a:lnSpc>
                <a:spcPct val="125000"/>
              </a:lnSpc>
              <a:buFont typeface="Wingdings" panose="05000000000000000000" pitchFamily="2" charset="2"/>
              <a:buChar char="ü"/>
            </a:pPr>
            <a:r>
              <a:rPr lang="pt-BR" sz="1600" b="1" dirty="0">
                <a:solidFill>
                  <a:schemeClr val="bg1"/>
                </a:solidFill>
              </a:rPr>
              <a:t>O exercício é a própria modulação</a:t>
            </a:r>
          </a:p>
          <a:p>
            <a:pPr marL="342900" indent="-342900">
              <a:lnSpc>
                <a:spcPct val="125000"/>
              </a:lnSpc>
              <a:buFont typeface="Wingdings" panose="05000000000000000000" pitchFamily="2" charset="2"/>
              <a:buChar char="ü"/>
            </a:pPr>
            <a:r>
              <a:rPr lang="pt-BR" sz="1600" b="1" dirty="0" smtClean="0">
                <a:solidFill>
                  <a:schemeClr val="bg1"/>
                </a:solidFill>
              </a:rPr>
              <a:t>Os montantes mínimos e máximo são os limitadores de modulação</a:t>
            </a:r>
          </a:p>
          <a:p>
            <a:pPr marL="342900" indent="-342900">
              <a:lnSpc>
                <a:spcPct val="125000"/>
              </a:lnSpc>
              <a:buFont typeface="Wingdings" panose="05000000000000000000" pitchFamily="2" charset="2"/>
              <a:buChar char="ü"/>
            </a:pPr>
            <a:r>
              <a:rPr lang="pt-BR" sz="1600" b="1" dirty="0" smtClean="0">
                <a:solidFill>
                  <a:schemeClr val="bg1"/>
                </a:solidFill>
              </a:rPr>
              <a:t>O montante firme é exercido e a flexibilidade depende da existência de carga remanescente</a:t>
            </a:r>
          </a:p>
          <a:p>
            <a:pPr marL="342900" indent="-342900">
              <a:lnSpc>
                <a:spcPct val="125000"/>
              </a:lnSpc>
              <a:buFont typeface="Wingdings" panose="05000000000000000000" pitchFamily="2" charset="2"/>
              <a:buChar char="ü"/>
            </a:pPr>
            <a:endParaRPr lang="pt-BR" sz="1600" b="1" dirty="0" smtClean="0">
              <a:solidFill>
                <a:schemeClr val="bg1"/>
              </a:solidFill>
            </a:endParaRPr>
          </a:p>
        </p:txBody>
      </p:sp>
      <p:sp>
        <p:nvSpPr>
          <p:cNvPr id="36" name="Retângulo 35"/>
          <p:cNvSpPr/>
          <p:nvPr/>
        </p:nvSpPr>
        <p:spPr>
          <a:xfrm>
            <a:off x="323527" y="2204864"/>
            <a:ext cx="4199293" cy="4032448"/>
          </a:xfrm>
          <a:prstGeom prst="rect">
            <a:avLst/>
          </a:prstGeom>
          <a:solidFill>
            <a:schemeClr val="tx2">
              <a:alpha val="90000"/>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37" name="CaixaDeTexto 36"/>
          <p:cNvSpPr txBox="1"/>
          <p:nvPr/>
        </p:nvSpPr>
        <p:spPr>
          <a:xfrm>
            <a:off x="498114" y="2420888"/>
            <a:ext cx="3929870" cy="3631763"/>
          </a:xfrm>
          <a:prstGeom prst="rect">
            <a:avLst/>
          </a:prstGeom>
          <a:noFill/>
        </p:spPr>
        <p:txBody>
          <a:bodyPr wrap="square" rtlCol="0">
            <a:spAutoFit/>
          </a:bodyPr>
          <a:lstStyle/>
          <a:p>
            <a:pPr>
              <a:lnSpc>
                <a:spcPct val="125000"/>
              </a:lnSpc>
            </a:pPr>
            <a:r>
              <a:rPr lang="pt-BR" sz="2000" b="1" dirty="0" smtClean="0">
                <a:solidFill>
                  <a:schemeClr val="bg1"/>
                </a:solidFill>
              </a:rPr>
              <a:t>CCEAL Flexível por </a:t>
            </a:r>
            <a:r>
              <a:rPr lang="pt-BR" sz="2000" b="1" u="sng" dirty="0" smtClean="0">
                <a:solidFill>
                  <a:schemeClr val="bg1"/>
                </a:solidFill>
              </a:rPr>
              <a:t>Percentual</a:t>
            </a:r>
            <a:r>
              <a:rPr lang="pt-BR" sz="2000" b="1" dirty="0" smtClean="0">
                <a:solidFill>
                  <a:schemeClr val="bg1"/>
                </a:solidFill>
              </a:rPr>
              <a:t>:</a:t>
            </a:r>
          </a:p>
          <a:p>
            <a:pPr>
              <a:lnSpc>
                <a:spcPct val="125000"/>
              </a:lnSpc>
            </a:pPr>
            <a:endParaRPr lang="pt-BR" sz="2000" b="1" dirty="0" smtClean="0">
              <a:solidFill>
                <a:schemeClr val="bg1"/>
              </a:solidFill>
            </a:endParaRPr>
          </a:p>
          <a:p>
            <a:pPr marL="342900" indent="-342900">
              <a:lnSpc>
                <a:spcPct val="125000"/>
              </a:lnSpc>
              <a:buFont typeface="Wingdings" panose="05000000000000000000" pitchFamily="2" charset="2"/>
              <a:buChar char="ü"/>
            </a:pPr>
            <a:r>
              <a:rPr lang="pt-BR" sz="1600" b="1" dirty="0" smtClean="0">
                <a:solidFill>
                  <a:schemeClr val="bg1"/>
                </a:solidFill>
              </a:rPr>
              <a:t>Exercício ocorre na pré-contabilização</a:t>
            </a:r>
          </a:p>
          <a:p>
            <a:pPr marL="342900" indent="-342900">
              <a:lnSpc>
                <a:spcPct val="125000"/>
              </a:lnSpc>
              <a:buFont typeface="Wingdings" panose="05000000000000000000" pitchFamily="2" charset="2"/>
              <a:buChar char="ü"/>
            </a:pPr>
            <a:r>
              <a:rPr lang="pt-BR" sz="1600" b="1" dirty="0" smtClean="0">
                <a:solidFill>
                  <a:schemeClr val="bg1"/>
                </a:solidFill>
              </a:rPr>
              <a:t>Observa o período de vigência ou o mês corrente (o que for menor)</a:t>
            </a:r>
          </a:p>
          <a:p>
            <a:pPr marL="342900" indent="-342900">
              <a:lnSpc>
                <a:spcPct val="125000"/>
              </a:lnSpc>
              <a:buFont typeface="Wingdings" panose="05000000000000000000" pitchFamily="2" charset="2"/>
              <a:buChar char="ü"/>
            </a:pPr>
            <a:r>
              <a:rPr lang="pt-BR" sz="1600" b="1" dirty="0" smtClean="0">
                <a:solidFill>
                  <a:schemeClr val="bg1"/>
                </a:solidFill>
              </a:rPr>
              <a:t>Duas opções de modulação (flat/carga)</a:t>
            </a:r>
          </a:p>
          <a:p>
            <a:pPr marL="342900" indent="-342900">
              <a:lnSpc>
                <a:spcPct val="125000"/>
              </a:lnSpc>
              <a:buFont typeface="Wingdings" panose="05000000000000000000" pitchFamily="2" charset="2"/>
              <a:buChar char="ü"/>
            </a:pPr>
            <a:r>
              <a:rPr lang="pt-BR" sz="1600" b="1" dirty="0" smtClean="0">
                <a:solidFill>
                  <a:schemeClr val="bg1"/>
                </a:solidFill>
              </a:rPr>
              <a:t>Limitadores de modulação são parâmetros opcionais</a:t>
            </a:r>
            <a:endParaRPr lang="pt-BR" sz="1600" b="1" i="1" dirty="0" smtClean="0">
              <a:solidFill>
                <a:schemeClr val="bg1"/>
              </a:solidFill>
            </a:endParaRPr>
          </a:p>
          <a:p>
            <a:pPr marL="342900" indent="-342900">
              <a:lnSpc>
                <a:spcPct val="125000"/>
              </a:lnSpc>
              <a:buFont typeface="Wingdings" panose="05000000000000000000" pitchFamily="2" charset="2"/>
              <a:buChar char="ü"/>
            </a:pPr>
            <a:r>
              <a:rPr lang="pt-BR" sz="1600" b="1" dirty="0" smtClean="0">
                <a:solidFill>
                  <a:schemeClr val="bg1"/>
                </a:solidFill>
              </a:rPr>
              <a:t>O </a:t>
            </a:r>
            <a:r>
              <a:rPr lang="pt-BR" sz="1600" b="1" dirty="0">
                <a:solidFill>
                  <a:schemeClr val="bg1"/>
                </a:solidFill>
              </a:rPr>
              <a:t>montante firme é exercido e a flexibilidade depende </a:t>
            </a:r>
            <a:r>
              <a:rPr lang="pt-BR" sz="1600" b="1" dirty="0" smtClean="0">
                <a:solidFill>
                  <a:schemeClr val="bg1"/>
                </a:solidFill>
              </a:rPr>
              <a:t>do consumo (independe dos demais contratos)</a:t>
            </a:r>
          </a:p>
        </p:txBody>
      </p:sp>
    </p:spTree>
    <p:extLst>
      <p:ext uri="{BB962C8B-B14F-4D97-AF65-F5344CB8AC3E}">
        <p14:creationId xmlns:p14="http://schemas.microsoft.com/office/powerpoint/2010/main" val="36194664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ângulo de cantos arredondados 4"/>
          <p:cNvSpPr/>
          <p:nvPr/>
        </p:nvSpPr>
        <p:spPr>
          <a:xfrm>
            <a:off x="615471" y="1916832"/>
            <a:ext cx="8132993" cy="792088"/>
          </a:xfrm>
          <a:prstGeom prst="roundRect">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pt-BR"/>
          </a:p>
        </p:txBody>
      </p:sp>
      <p:sp>
        <p:nvSpPr>
          <p:cNvPr id="2" name="Título 1"/>
          <p:cNvSpPr>
            <a:spLocks noGrp="1"/>
          </p:cNvSpPr>
          <p:nvPr>
            <p:ph type="title"/>
          </p:nvPr>
        </p:nvSpPr>
        <p:spPr/>
        <p:txBody>
          <a:bodyPr/>
          <a:lstStyle/>
          <a:p>
            <a:pPr algn="r"/>
            <a:r>
              <a:rPr lang="pt-BR" sz="2400" dirty="0" smtClean="0"/>
              <a:t>AGENDA</a:t>
            </a:r>
            <a:endParaRPr lang="pt-BR" sz="2400" dirty="0"/>
          </a:p>
        </p:txBody>
      </p:sp>
      <p:sp>
        <p:nvSpPr>
          <p:cNvPr id="4" name="Espaço Reservado para Número de Slide 3"/>
          <p:cNvSpPr>
            <a:spLocks noGrp="1"/>
          </p:cNvSpPr>
          <p:nvPr>
            <p:ph type="sldNum" sz="quarter" idx="12"/>
          </p:nvPr>
        </p:nvSpPr>
        <p:spPr>
          <a:xfrm>
            <a:off x="8672545" y="6492899"/>
            <a:ext cx="471487" cy="365125"/>
          </a:xfrm>
        </p:spPr>
        <p:txBody>
          <a:bodyPr/>
          <a:lstStyle/>
          <a:p>
            <a:pPr>
              <a:defRPr/>
            </a:pPr>
            <a:fld id="{5982A366-06E1-403F-9EA0-5CC931BD59A0}" type="slidenum">
              <a:rPr lang="pt-BR" smtClean="0"/>
              <a:pPr>
                <a:defRPr/>
              </a:pPr>
              <a:t>18</a:t>
            </a:fld>
            <a:endParaRPr lang="pt-BR" dirty="0"/>
          </a:p>
        </p:txBody>
      </p:sp>
      <p:sp>
        <p:nvSpPr>
          <p:cNvPr id="6" name="Espaço Reservado para Conteúdo 2"/>
          <p:cNvSpPr>
            <a:spLocks noGrp="1"/>
          </p:cNvSpPr>
          <p:nvPr>
            <p:ph idx="1"/>
          </p:nvPr>
        </p:nvSpPr>
        <p:spPr>
          <a:xfrm>
            <a:off x="539552" y="1340768"/>
            <a:ext cx="8186766" cy="4928400"/>
          </a:xfrm>
          <a:ln>
            <a:noFill/>
          </a:ln>
        </p:spPr>
        <p:txBody>
          <a:bodyPr>
            <a:normAutofit fontScale="92500"/>
          </a:bodyPr>
          <a:lstStyle/>
          <a:p>
            <a:pPr marL="742950" lvl="2" indent="-342900">
              <a:buFont typeface="Arial" panose="020B0604020202020204" pitchFamily="34" charset="0"/>
              <a:buChar char="•"/>
              <a:tabLst>
                <a:tab pos="355600" algn="l"/>
              </a:tabLst>
            </a:pPr>
            <a:r>
              <a:rPr lang="pt-BR" sz="2400" b="1" dirty="0" smtClean="0"/>
              <a:t>REGISTRO </a:t>
            </a:r>
            <a:r>
              <a:rPr lang="pt-BR" sz="2400" b="1" i="1" dirty="0" smtClean="0"/>
              <a:t>EX-ANTE</a:t>
            </a:r>
            <a:r>
              <a:rPr lang="pt-BR" sz="2400" b="1" dirty="0" smtClean="0"/>
              <a:t> </a:t>
            </a:r>
            <a:r>
              <a:rPr lang="pt-BR" sz="2100" dirty="0"/>
              <a:t>(modalidades de CCEAL, mecanismo, execução)</a:t>
            </a:r>
          </a:p>
          <a:p>
            <a:pPr marL="742950" lvl="2" indent="-342900">
              <a:buFont typeface="Arial" panose="020B0604020202020204" pitchFamily="34" charset="0"/>
              <a:buChar char="•"/>
              <a:tabLst>
                <a:tab pos="355600" algn="l"/>
              </a:tabLst>
            </a:pPr>
            <a:endParaRPr lang="pt-BR" sz="2400" dirty="0"/>
          </a:p>
          <a:p>
            <a:pPr marL="742950" lvl="2" indent="-342900">
              <a:buFont typeface="Arial" panose="020B0604020202020204" pitchFamily="34" charset="0"/>
              <a:buChar char="•"/>
              <a:tabLst>
                <a:tab pos="355600" algn="l"/>
              </a:tabLst>
            </a:pPr>
            <a:r>
              <a:rPr lang="pt-BR" sz="2400" b="1" dirty="0" smtClean="0"/>
              <a:t>EXEMPLOS 1 e 2  </a:t>
            </a:r>
            <a:r>
              <a:rPr lang="pt-BR" sz="2000" b="1" dirty="0" smtClean="0"/>
              <a:t>– </a:t>
            </a:r>
            <a:r>
              <a:rPr lang="pt-BR" sz="2000" dirty="0" smtClean="0"/>
              <a:t>um CCEAL Flexível por Percentual</a:t>
            </a:r>
          </a:p>
          <a:p>
            <a:pPr marL="742950" lvl="2" indent="-342900">
              <a:buFont typeface="Arial" panose="020B0604020202020204" pitchFamily="34" charset="0"/>
              <a:buChar char="•"/>
              <a:tabLst>
                <a:tab pos="355600" algn="l"/>
              </a:tabLst>
            </a:pPr>
            <a:endParaRPr lang="pt-BR" sz="2000" b="1" dirty="0" smtClean="0"/>
          </a:p>
          <a:p>
            <a:pPr marL="742950" lvl="2" indent="-342900">
              <a:buFont typeface="Arial" panose="020B0604020202020204" pitchFamily="34" charset="0"/>
              <a:buChar char="•"/>
              <a:tabLst>
                <a:tab pos="355600" algn="l"/>
              </a:tabLst>
            </a:pPr>
            <a:r>
              <a:rPr lang="pt-BR" sz="2400" b="1" dirty="0" smtClean="0"/>
              <a:t>EXEMPLO 3 </a:t>
            </a:r>
            <a:r>
              <a:rPr lang="pt-BR" sz="2000" dirty="0" smtClean="0"/>
              <a:t>– </a:t>
            </a:r>
            <a:r>
              <a:rPr lang="pt-BR" sz="2000" dirty="0"/>
              <a:t>um CCEAL Firme e um CCEAL Flexível por Percentual</a:t>
            </a:r>
            <a:endParaRPr lang="pt-BR" sz="2000" dirty="0" smtClean="0"/>
          </a:p>
          <a:p>
            <a:pPr marL="742950" lvl="2" indent="-342900">
              <a:buFont typeface="Arial" panose="020B0604020202020204" pitchFamily="34" charset="0"/>
              <a:buChar char="•"/>
              <a:tabLst>
                <a:tab pos="355600" algn="l"/>
              </a:tabLst>
            </a:pPr>
            <a:endParaRPr lang="pt-BR" sz="2000" b="1" dirty="0" smtClean="0"/>
          </a:p>
          <a:p>
            <a:pPr marL="742950" lvl="2" indent="-342900">
              <a:buFont typeface="Arial" panose="020B0604020202020204" pitchFamily="34" charset="0"/>
              <a:buChar char="•"/>
              <a:tabLst>
                <a:tab pos="355600" algn="l"/>
              </a:tabLst>
            </a:pPr>
            <a:r>
              <a:rPr lang="pt-BR" sz="2400" b="1" dirty="0" smtClean="0"/>
              <a:t>EXEMPLO 4 </a:t>
            </a:r>
            <a:r>
              <a:rPr lang="pt-BR" sz="2000" b="1" dirty="0" smtClean="0"/>
              <a:t>– </a:t>
            </a:r>
            <a:r>
              <a:rPr lang="pt-BR" sz="2000" dirty="0" smtClean="0"/>
              <a:t>um CCEAL Flexível por Percentual e dois CCEALs Flexíveis por Prioridade</a:t>
            </a:r>
          </a:p>
          <a:p>
            <a:pPr marL="742950" lvl="2" indent="-342900">
              <a:buFont typeface="Arial" panose="020B0604020202020204" pitchFamily="34" charset="0"/>
              <a:buChar char="•"/>
              <a:tabLst>
                <a:tab pos="355600" algn="l"/>
              </a:tabLst>
            </a:pPr>
            <a:endParaRPr lang="pt-BR" sz="2000" dirty="0" smtClean="0"/>
          </a:p>
          <a:p>
            <a:pPr marL="742950" lvl="2" indent="-342900">
              <a:buFont typeface="Arial" panose="020B0604020202020204" pitchFamily="34" charset="0"/>
              <a:buChar char="•"/>
              <a:tabLst>
                <a:tab pos="355600" algn="l"/>
              </a:tabLst>
            </a:pPr>
            <a:r>
              <a:rPr lang="pt-BR" sz="2400" b="1" dirty="0" smtClean="0"/>
              <a:t>EXEMPLOS 5, 6 e 7 </a:t>
            </a:r>
            <a:r>
              <a:rPr lang="pt-BR" sz="2000" b="1" dirty="0"/>
              <a:t>– </a:t>
            </a:r>
            <a:r>
              <a:rPr lang="pt-BR" sz="2000" dirty="0" smtClean="0"/>
              <a:t>vários contratos nas três modalidades de CCEAL, atendendo a várias cargas</a:t>
            </a:r>
            <a:endParaRPr lang="pt-BR" sz="2000" dirty="0"/>
          </a:p>
          <a:p>
            <a:pPr marL="742950" lvl="2" indent="-342900">
              <a:buFont typeface="Arial" panose="020B0604020202020204" pitchFamily="34" charset="0"/>
              <a:buChar char="•"/>
              <a:tabLst>
                <a:tab pos="355600" algn="l"/>
              </a:tabLst>
            </a:pPr>
            <a:endParaRPr lang="pt-BR" sz="2000" dirty="0"/>
          </a:p>
          <a:p>
            <a:pPr marL="742950" lvl="2" indent="-342900">
              <a:buFont typeface="Arial" panose="020B0604020202020204" pitchFamily="34" charset="0"/>
              <a:buChar char="•"/>
              <a:tabLst>
                <a:tab pos="355600" algn="l"/>
              </a:tabLst>
            </a:pPr>
            <a:r>
              <a:rPr lang="pt-BR" sz="2400" b="1" dirty="0" smtClean="0"/>
              <a:t>Dúvidas/questões encaminhadas pelos agentes</a:t>
            </a:r>
          </a:p>
          <a:p>
            <a:pPr lvl="1">
              <a:buNone/>
            </a:pPr>
            <a:endParaRPr lang="pt-BR" sz="1000" dirty="0" smtClean="0"/>
          </a:p>
          <a:p>
            <a:pPr marL="1258888" lvl="1" indent="-412750">
              <a:buFont typeface="Wingdings" pitchFamily="2" charset="2"/>
              <a:buChar char="ü"/>
            </a:pPr>
            <a:endParaRPr lang="pt-BR" sz="1900" u="sng" dirty="0" smtClean="0"/>
          </a:p>
          <a:p>
            <a:pPr>
              <a:buNone/>
            </a:pPr>
            <a:endParaRPr lang="pt-BR" dirty="0" smtClean="0"/>
          </a:p>
          <a:p>
            <a:pPr>
              <a:buFont typeface="Wingdings" pitchFamily="2" charset="2"/>
              <a:buChar char="Ø"/>
            </a:pPr>
            <a:endParaRPr lang="pt-BR" dirty="0" smtClean="0"/>
          </a:p>
          <a:p>
            <a:pPr>
              <a:buFont typeface="Wingdings" pitchFamily="2" charset="2"/>
              <a:buChar char="Ø"/>
            </a:pPr>
            <a:endParaRPr lang="pt-BR" dirty="0"/>
          </a:p>
        </p:txBody>
      </p:sp>
    </p:spTree>
    <p:extLst>
      <p:ext uri="{BB962C8B-B14F-4D97-AF65-F5344CB8AC3E}">
        <p14:creationId xmlns:p14="http://schemas.microsoft.com/office/powerpoint/2010/main" val="378345387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ço Reservado para Número de Slide 3"/>
          <p:cNvSpPr>
            <a:spLocks noGrp="1"/>
          </p:cNvSpPr>
          <p:nvPr>
            <p:ph type="sldNum" sz="quarter" idx="12"/>
          </p:nvPr>
        </p:nvSpPr>
        <p:spPr>
          <a:xfrm>
            <a:off x="8672545" y="6492899"/>
            <a:ext cx="471487" cy="365125"/>
          </a:xfrm>
        </p:spPr>
        <p:txBody>
          <a:bodyPr/>
          <a:lstStyle/>
          <a:p>
            <a:pPr>
              <a:defRPr/>
            </a:pPr>
            <a:fld id="{5982A366-06E1-403F-9EA0-5CC931BD59A0}" type="slidenum">
              <a:rPr lang="pt-BR" smtClean="0"/>
              <a:pPr>
                <a:defRPr/>
              </a:pPr>
              <a:t>19</a:t>
            </a:fld>
            <a:endParaRPr lang="pt-BR" dirty="0"/>
          </a:p>
        </p:txBody>
      </p:sp>
      <p:sp>
        <p:nvSpPr>
          <p:cNvPr id="7" name="Título 1"/>
          <p:cNvSpPr>
            <a:spLocks noGrp="1"/>
          </p:cNvSpPr>
          <p:nvPr>
            <p:ph type="title"/>
          </p:nvPr>
        </p:nvSpPr>
        <p:spPr>
          <a:xfrm>
            <a:off x="2915816" y="214290"/>
            <a:ext cx="5256584" cy="571504"/>
          </a:xfrm>
        </p:spPr>
        <p:txBody>
          <a:bodyPr/>
          <a:lstStyle/>
          <a:p>
            <a:pPr algn="r"/>
            <a:r>
              <a:rPr lang="pt-BR" sz="2400" dirty="0" smtClean="0"/>
              <a:t>Contratos com Flexibilidade - Exemplos</a:t>
            </a:r>
            <a:endParaRPr lang="pt-BR" sz="2400" dirty="0"/>
          </a:p>
        </p:txBody>
      </p:sp>
      <p:sp>
        <p:nvSpPr>
          <p:cNvPr id="14" name="Espaço Reservado para Conteúdo 2"/>
          <p:cNvSpPr txBox="1">
            <a:spLocks/>
          </p:cNvSpPr>
          <p:nvPr/>
        </p:nvSpPr>
        <p:spPr bwMode="auto">
          <a:xfrm>
            <a:off x="467544" y="1196752"/>
            <a:ext cx="8496944" cy="747440"/>
          </a:xfrm>
          <a:prstGeom prst="rect">
            <a:avLst/>
          </a:prstGeom>
          <a:noFill/>
          <a:ln w="9525">
            <a:noFill/>
            <a:miter lim="800000"/>
            <a:headEnd/>
            <a:tailEnd/>
          </a:ln>
        </p:spPr>
        <p:txBody>
          <a:bodyPr vert="horz" wrap="square" lIns="91440" tIns="45720" rIns="91440" bIns="45720" numCol="1" anchor="t" anchorCtr="0" compatLnSpc="1">
            <a:prstTxWarp prst="textNoShape">
              <a:avLst/>
            </a:prstTxWarp>
            <a:normAutofit/>
          </a:bodyPr>
          <a:lstStyle>
            <a:lvl1pPr marL="342900" indent="-342900" algn="l" rtl="0" eaLnBrk="0" fontAlgn="base" hangingPunct="0">
              <a:spcBef>
                <a:spcPct val="20000"/>
              </a:spcBef>
              <a:spcAft>
                <a:spcPct val="0"/>
              </a:spcAft>
              <a:buFont typeface="Arial" charset="0"/>
              <a:buChar char="•"/>
              <a:defRPr sz="1600" kern="1200">
                <a:solidFill>
                  <a:schemeClr val="tx1">
                    <a:lumMod val="65000"/>
                    <a:lumOff val="35000"/>
                  </a:schemeClr>
                </a:solidFill>
                <a:latin typeface="+mn-lt"/>
                <a:ea typeface="+mn-ea"/>
                <a:cs typeface="+mn-cs"/>
              </a:defRPr>
            </a:lvl1pPr>
            <a:lvl2pPr marL="742950" indent="-285750" algn="l" rtl="0" eaLnBrk="0" fontAlgn="base" hangingPunct="0">
              <a:spcBef>
                <a:spcPct val="20000"/>
              </a:spcBef>
              <a:spcAft>
                <a:spcPct val="0"/>
              </a:spcAft>
              <a:buFont typeface="Arial" charset="0"/>
              <a:buChar char="–"/>
              <a:defRPr sz="1600" kern="1200">
                <a:solidFill>
                  <a:schemeClr val="tx1">
                    <a:lumMod val="65000"/>
                    <a:lumOff val="35000"/>
                  </a:schemeClr>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1600" kern="1200">
                <a:solidFill>
                  <a:schemeClr val="tx1">
                    <a:lumMod val="65000"/>
                    <a:lumOff val="35000"/>
                  </a:schemeClr>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1600" kern="1200">
                <a:solidFill>
                  <a:schemeClr val="tx1">
                    <a:lumMod val="65000"/>
                    <a:lumOff val="35000"/>
                  </a:schemeClr>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1600" kern="1200">
                <a:solidFill>
                  <a:schemeClr val="tx1">
                    <a:lumMod val="65000"/>
                    <a:lumOff val="3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1313" lvl="1" indent="-341313">
              <a:buFont typeface="Wingdings" pitchFamily="2" charset="2"/>
              <a:buChar char="q"/>
              <a:tabLst>
                <a:tab pos="355600" algn="l"/>
              </a:tabLst>
            </a:pPr>
            <a:r>
              <a:rPr lang="pt-BR" sz="2000" b="1" dirty="0" smtClean="0">
                <a:solidFill>
                  <a:schemeClr val="tx1">
                    <a:lumMod val="75000"/>
                    <a:lumOff val="25000"/>
                  </a:schemeClr>
                </a:solidFill>
              </a:rPr>
              <a:t>Curva de carga do mês fictício de 20 horas - para os exemplos 1 a 4:</a:t>
            </a:r>
            <a:endParaRPr lang="pt-BR" sz="2400" b="1" dirty="0" smtClean="0">
              <a:solidFill>
                <a:schemeClr val="tx1">
                  <a:lumMod val="75000"/>
                  <a:lumOff val="25000"/>
                </a:schemeClr>
              </a:solidFill>
            </a:endParaRPr>
          </a:p>
          <a:p>
            <a:pPr marL="341313" lvl="1" indent="-341313">
              <a:buFont typeface="Wingdings" pitchFamily="2" charset="2"/>
              <a:buChar char="q"/>
              <a:tabLst>
                <a:tab pos="355600" algn="l"/>
              </a:tabLst>
            </a:pPr>
            <a:endParaRPr lang="pt-BR" sz="2400" b="1" dirty="0" smtClean="0">
              <a:solidFill>
                <a:schemeClr val="tx1">
                  <a:lumMod val="75000"/>
                  <a:lumOff val="25000"/>
                </a:schemeClr>
              </a:solidFill>
            </a:endParaRPr>
          </a:p>
          <a:p>
            <a:pPr lvl="1">
              <a:buFont typeface="Arial" charset="0"/>
              <a:buNone/>
            </a:pPr>
            <a:endParaRPr lang="pt-BR" sz="1000" dirty="0" smtClean="0"/>
          </a:p>
          <a:p>
            <a:pPr marL="1258888" lvl="1" indent="-412750">
              <a:buFont typeface="Wingdings" pitchFamily="2" charset="2"/>
              <a:buChar char="ü"/>
            </a:pPr>
            <a:endParaRPr lang="pt-BR" sz="1900" u="sng" dirty="0" smtClean="0"/>
          </a:p>
          <a:p>
            <a:pPr>
              <a:buFont typeface="Arial" charset="0"/>
              <a:buNone/>
            </a:pPr>
            <a:endParaRPr lang="pt-BR" dirty="0" smtClean="0"/>
          </a:p>
          <a:p>
            <a:pPr>
              <a:buFont typeface="Wingdings" pitchFamily="2" charset="2"/>
              <a:buChar char="Ø"/>
            </a:pPr>
            <a:endParaRPr lang="pt-BR" dirty="0" smtClean="0"/>
          </a:p>
          <a:p>
            <a:pPr>
              <a:buFont typeface="Wingdings" pitchFamily="2" charset="2"/>
              <a:buChar char="Ø"/>
            </a:pPr>
            <a:endParaRPr lang="pt-BR" dirty="0"/>
          </a:p>
        </p:txBody>
      </p:sp>
      <p:sp>
        <p:nvSpPr>
          <p:cNvPr id="15" name="Espaço Reservado para Conteúdo 2"/>
          <p:cNvSpPr txBox="1">
            <a:spLocks/>
          </p:cNvSpPr>
          <p:nvPr/>
        </p:nvSpPr>
        <p:spPr bwMode="auto">
          <a:xfrm>
            <a:off x="555846" y="5733256"/>
            <a:ext cx="8192618" cy="792088"/>
          </a:xfrm>
          <a:prstGeom prst="rect">
            <a:avLst/>
          </a:prstGeom>
          <a:noFill/>
          <a:ln w="9525">
            <a:noFill/>
            <a:miter lim="800000"/>
            <a:headEnd/>
            <a:tailEnd/>
          </a:ln>
        </p:spPr>
        <p:txBody>
          <a:bodyPr vert="horz" wrap="square" lIns="91440" tIns="45720" rIns="91440" bIns="45720" numCol="1" anchor="t" anchorCtr="0" compatLnSpc="1">
            <a:prstTxWarp prst="textNoShape">
              <a:avLst/>
            </a:prstTxWarp>
            <a:noAutofit/>
          </a:bodyPr>
          <a:lstStyle>
            <a:lvl1pPr marL="342900" indent="-342900" algn="l" rtl="0" eaLnBrk="0" fontAlgn="base" hangingPunct="0">
              <a:spcBef>
                <a:spcPct val="20000"/>
              </a:spcBef>
              <a:spcAft>
                <a:spcPct val="0"/>
              </a:spcAft>
              <a:buFont typeface="Arial" charset="0"/>
              <a:buChar char="•"/>
              <a:defRPr sz="1600" kern="1200">
                <a:solidFill>
                  <a:schemeClr val="tx1">
                    <a:lumMod val="65000"/>
                    <a:lumOff val="35000"/>
                  </a:schemeClr>
                </a:solidFill>
                <a:latin typeface="+mn-lt"/>
                <a:ea typeface="+mn-ea"/>
                <a:cs typeface="+mn-cs"/>
              </a:defRPr>
            </a:lvl1pPr>
            <a:lvl2pPr marL="742950" indent="-285750" algn="l" rtl="0" eaLnBrk="0" fontAlgn="base" hangingPunct="0">
              <a:spcBef>
                <a:spcPct val="20000"/>
              </a:spcBef>
              <a:spcAft>
                <a:spcPct val="0"/>
              </a:spcAft>
              <a:buFont typeface="Arial" charset="0"/>
              <a:buChar char="–"/>
              <a:defRPr sz="1600" kern="1200">
                <a:solidFill>
                  <a:schemeClr val="tx1">
                    <a:lumMod val="65000"/>
                    <a:lumOff val="35000"/>
                  </a:schemeClr>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1600" kern="1200">
                <a:solidFill>
                  <a:schemeClr val="tx1">
                    <a:lumMod val="65000"/>
                    <a:lumOff val="35000"/>
                  </a:schemeClr>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1600" kern="1200">
                <a:solidFill>
                  <a:schemeClr val="tx1">
                    <a:lumMod val="65000"/>
                    <a:lumOff val="35000"/>
                  </a:schemeClr>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1600" kern="1200">
                <a:solidFill>
                  <a:schemeClr val="tx1">
                    <a:lumMod val="65000"/>
                    <a:lumOff val="3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1313" lvl="1" indent="-341313">
              <a:buFont typeface="Wingdings" panose="05000000000000000000" pitchFamily="2" charset="2"/>
              <a:buChar char="Ø"/>
              <a:tabLst>
                <a:tab pos="355600" algn="l"/>
              </a:tabLst>
            </a:pPr>
            <a:r>
              <a:rPr lang="pt-BR" dirty="0" smtClean="0">
                <a:solidFill>
                  <a:schemeClr val="tx1">
                    <a:lumMod val="75000"/>
                    <a:lumOff val="25000"/>
                  </a:schemeClr>
                </a:solidFill>
              </a:rPr>
              <a:t>O total do consumo no período equivale a 800 MWh (40 MW médios)</a:t>
            </a:r>
          </a:p>
          <a:p>
            <a:pPr marL="341313" lvl="1" indent="-341313">
              <a:buFont typeface="Wingdings" panose="05000000000000000000" pitchFamily="2" charset="2"/>
              <a:buChar char="Ø"/>
              <a:tabLst>
                <a:tab pos="355600" algn="l"/>
              </a:tabLst>
            </a:pPr>
            <a:r>
              <a:rPr lang="pt-BR" dirty="0" smtClean="0">
                <a:solidFill>
                  <a:schemeClr val="tx1">
                    <a:lumMod val="75000"/>
                    <a:lumOff val="25000"/>
                  </a:schemeClr>
                </a:solidFill>
              </a:rPr>
              <a:t>Com base nesse valor, determina-se o montante que será exercido de flexibilidade para os contratos com este mecanismo.</a:t>
            </a:r>
          </a:p>
          <a:p>
            <a:pPr marL="741363" lvl="2" indent="-341313">
              <a:buFont typeface="Wingdings" pitchFamily="2" charset="2"/>
              <a:buChar char="q"/>
              <a:tabLst>
                <a:tab pos="355600" algn="l"/>
              </a:tabLst>
            </a:pPr>
            <a:endParaRPr lang="pt-BR" sz="1800" b="1" dirty="0" smtClean="0">
              <a:solidFill>
                <a:schemeClr val="tx1">
                  <a:lumMod val="75000"/>
                  <a:lumOff val="25000"/>
                </a:schemeClr>
              </a:solidFill>
            </a:endParaRPr>
          </a:p>
          <a:p>
            <a:pPr marL="341313" lvl="1" indent="-341313">
              <a:buFont typeface="Wingdings" pitchFamily="2" charset="2"/>
              <a:buChar char="q"/>
              <a:tabLst>
                <a:tab pos="355600" algn="l"/>
              </a:tabLst>
            </a:pPr>
            <a:endParaRPr lang="pt-BR" sz="1800" b="1" dirty="0">
              <a:solidFill>
                <a:schemeClr val="tx1">
                  <a:lumMod val="75000"/>
                  <a:lumOff val="25000"/>
                </a:schemeClr>
              </a:solidFill>
            </a:endParaRPr>
          </a:p>
          <a:p>
            <a:pPr marL="341313" lvl="1" indent="-341313">
              <a:buFont typeface="Wingdings" pitchFamily="2" charset="2"/>
              <a:buChar char="q"/>
              <a:tabLst>
                <a:tab pos="355600" algn="l"/>
              </a:tabLst>
            </a:pPr>
            <a:endParaRPr lang="pt-BR" sz="1800" b="1" dirty="0" smtClean="0">
              <a:solidFill>
                <a:schemeClr val="tx1">
                  <a:lumMod val="75000"/>
                  <a:lumOff val="25000"/>
                </a:schemeClr>
              </a:solidFill>
            </a:endParaRPr>
          </a:p>
          <a:p>
            <a:pPr marL="341313" lvl="1" indent="-341313">
              <a:buFont typeface="Wingdings" pitchFamily="2" charset="2"/>
              <a:buChar char="q"/>
              <a:tabLst>
                <a:tab pos="355600" algn="l"/>
              </a:tabLst>
            </a:pPr>
            <a:endParaRPr lang="pt-BR" sz="1800" b="1" dirty="0" smtClean="0">
              <a:solidFill>
                <a:schemeClr val="tx1">
                  <a:lumMod val="75000"/>
                  <a:lumOff val="25000"/>
                </a:schemeClr>
              </a:solidFill>
            </a:endParaRPr>
          </a:p>
          <a:p>
            <a:pPr lvl="1">
              <a:buFont typeface="Arial" charset="0"/>
              <a:buNone/>
            </a:pPr>
            <a:endParaRPr lang="pt-BR" sz="1800" dirty="0" smtClean="0"/>
          </a:p>
          <a:p>
            <a:pPr marL="1258888" lvl="1" indent="-412750">
              <a:buFont typeface="Wingdings" pitchFamily="2" charset="2"/>
              <a:buChar char="ü"/>
            </a:pPr>
            <a:endParaRPr lang="pt-BR" sz="1800" u="sng" dirty="0" smtClean="0"/>
          </a:p>
          <a:p>
            <a:pPr>
              <a:buFont typeface="Arial" charset="0"/>
              <a:buNone/>
            </a:pPr>
            <a:endParaRPr lang="pt-BR" sz="1800" dirty="0" smtClean="0"/>
          </a:p>
          <a:p>
            <a:pPr>
              <a:buFont typeface="Wingdings" pitchFamily="2" charset="2"/>
              <a:buChar char="Ø"/>
            </a:pPr>
            <a:endParaRPr lang="pt-BR" sz="1800" dirty="0" smtClean="0"/>
          </a:p>
          <a:p>
            <a:pPr>
              <a:buFont typeface="Wingdings" pitchFamily="2" charset="2"/>
              <a:buChar char="Ø"/>
            </a:pPr>
            <a:endParaRPr lang="pt-BR" sz="1800" dirty="0"/>
          </a:p>
        </p:txBody>
      </p:sp>
      <p:pic>
        <p:nvPicPr>
          <p:cNvPr id="5" name="Imagem 4"/>
          <p:cNvPicPr>
            <a:picLocks noChangeAspect="1"/>
          </p:cNvPicPr>
          <p:nvPr/>
        </p:nvPicPr>
        <p:blipFill>
          <a:blip r:embed="rId3"/>
          <a:stretch>
            <a:fillRect/>
          </a:stretch>
        </p:blipFill>
        <p:spPr>
          <a:xfrm>
            <a:off x="2267744" y="2271816"/>
            <a:ext cx="6480720" cy="3317424"/>
          </a:xfrm>
          <a:prstGeom prst="rect">
            <a:avLst/>
          </a:prstGeom>
        </p:spPr>
      </p:pic>
      <p:sp>
        <p:nvSpPr>
          <p:cNvPr id="8" name="Retângulo 7"/>
          <p:cNvSpPr/>
          <p:nvPr/>
        </p:nvSpPr>
        <p:spPr>
          <a:xfrm>
            <a:off x="323528" y="1772816"/>
            <a:ext cx="2232248" cy="2736304"/>
          </a:xfrm>
          <a:prstGeom prst="rect">
            <a:avLst/>
          </a:prstGeom>
          <a:ln>
            <a:noFill/>
          </a:ln>
          <a:effectLst>
            <a:outerShdw blurRad="50800" dist="38100" algn="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rtlCol="0" anchor="ctr"/>
          <a:lstStyle/>
          <a:p>
            <a:pPr algn="ctr"/>
            <a:endParaRPr lang="pt-BR"/>
          </a:p>
        </p:txBody>
      </p:sp>
      <p:sp>
        <p:nvSpPr>
          <p:cNvPr id="9" name="Retângulo 8"/>
          <p:cNvSpPr/>
          <p:nvPr/>
        </p:nvSpPr>
        <p:spPr>
          <a:xfrm>
            <a:off x="539552" y="2060848"/>
            <a:ext cx="1800200" cy="64807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dirty="0" smtClean="0"/>
              <a:t>Perfil do Agente</a:t>
            </a:r>
            <a:endParaRPr lang="pt-BR" dirty="0"/>
          </a:p>
        </p:txBody>
      </p:sp>
      <p:sp>
        <p:nvSpPr>
          <p:cNvPr id="10" name="Triângulo isósceles 9"/>
          <p:cNvSpPr/>
          <p:nvPr/>
        </p:nvSpPr>
        <p:spPr>
          <a:xfrm>
            <a:off x="971600" y="3356992"/>
            <a:ext cx="864096" cy="864096"/>
          </a:xfrm>
          <a:prstGeom prst="triangle">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000" dirty="0" smtClean="0"/>
              <a:t>C</a:t>
            </a:r>
            <a:endParaRPr lang="pt-BR" sz="2000" dirty="0"/>
          </a:p>
        </p:txBody>
      </p:sp>
      <p:cxnSp>
        <p:nvCxnSpPr>
          <p:cNvPr id="11" name="Conector reto 10"/>
          <p:cNvCxnSpPr>
            <a:stCxn id="9" idx="2"/>
            <a:endCxn id="10" idx="0"/>
          </p:cNvCxnSpPr>
          <p:nvPr/>
        </p:nvCxnSpPr>
        <p:spPr>
          <a:xfrm flipH="1">
            <a:off x="1403648" y="2708920"/>
            <a:ext cx="36004" cy="648072"/>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757324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ço Reservado para Número de Slide 3"/>
          <p:cNvSpPr>
            <a:spLocks noGrp="1"/>
          </p:cNvSpPr>
          <p:nvPr>
            <p:ph type="sldNum" sz="quarter" idx="12"/>
          </p:nvPr>
        </p:nvSpPr>
        <p:spPr>
          <a:xfrm>
            <a:off x="8672545" y="6492899"/>
            <a:ext cx="471487" cy="365125"/>
          </a:xfrm>
        </p:spPr>
        <p:txBody>
          <a:bodyPr/>
          <a:lstStyle/>
          <a:p>
            <a:pPr>
              <a:defRPr/>
            </a:pPr>
            <a:fld id="{5982A366-06E1-403F-9EA0-5CC931BD59A0}" type="slidenum">
              <a:rPr lang="pt-BR" smtClean="0"/>
              <a:pPr>
                <a:defRPr/>
              </a:pPr>
              <a:t>20</a:t>
            </a:fld>
            <a:endParaRPr lang="pt-BR" dirty="0"/>
          </a:p>
        </p:txBody>
      </p:sp>
      <p:sp>
        <p:nvSpPr>
          <p:cNvPr id="6" name="Espaço Reservado para Conteúdo 2"/>
          <p:cNvSpPr>
            <a:spLocks noGrp="1"/>
          </p:cNvSpPr>
          <p:nvPr>
            <p:ph idx="1"/>
          </p:nvPr>
        </p:nvSpPr>
        <p:spPr>
          <a:xfrm>
            <a:off x="251520" y="1124744"/>
            <a:ext cx="8186766" cy="648072"/>
          </a:xfrm>
        </p:spPr>
        <p:txBody>
          <a:bodyPr>
            <a:normAutofit/>
          </a:bodyPr>
          <a:lstStyle/>
          <a:p>
            <a:pPr marL="0" lvl="1" indent="0">
              <a:buNone/>
              <a:tabLst>
                <a:tab pos="355600" algn="l"/>
              </a:tabLst>
            </a:pPr>
            <a:r>
              <a:rPr lang="pt-BR" sz="2000" b="1" u="sng" dirty="0" smtClean="0">
                <a:solidFill>
                  <a:schemeClr val="tx1">
                    <a:lumMod val="75000"/>
                    <a:lumOff val="25000"/>
                  </a:schemeClr>
                </a:solidFill>
              </a:rPr>
              <a:t>Exemplo 1</a:t>
            </a:r>
          </a:p>
          <a:p>
            <a:pPr lvl="1">
              <a:buNone/>
            </a:pPr>
            <a:endParaRPr lang="pt-BR" sz="2000" u="sng" dirty="0" smtClean="0"/>
          </a:p>
          <a:p>
            <a:pPr marL="1258888" lvl="1" indent="-412750">
              <a:buFont typeface="Wingdings" pitchFamily="2" charset="2"/>
              <a:buChar char="ü"/>
            </a:pPr>
            <a:endParaRPr lang="pt-BR" sz="2000" u="sng" dirty="0" smtClean="0"/>
          </a:p>
          <a:p>
            <a:pPr>
              <a:buNone/>
            </a:pPr>
            <a:endParaRPr lang="pt-BR" sz="2000" u="sng" dirty="0" smtClean="0"/>
          </a:p>
          <a:p>
            <a:pPr>
              <a:buFont typeface="Wingdings" pitchFamily="2" charset="2"/>
              <a:buChar char="Ø"/>
            </a:pPr>
            <a:endParaRPr lang="pt-BR" sz="2000" u="sng" dirty="0" smtClean="0"/>
          </a:p>
          <a:p>
            <a:pPr>
              <a:buFont typeface="Wingdings" pitchFamily="2" charset="2"/>
              <a:buChar char="Ø"/>
            </a:pPr>
            <a:endParaRPr lang="pt-BR" sz="2000" u="sng" dirty="0"/>
          </a:p>
        </p:txBody>
      </p:sp>
      <p:sp>
        <p:nvSpPr>
          <p:cNvPr id="14" name="Espaço Reservado para Conteúdo 2"/>
          <p:cNvSpPr txBox="1">
            <a:spLocks/>
          </p:cNvSpPr>
          <p:nvPr/>
        </p:nvSpPr>
        <p:spPr bwMode="auto">
          <a:xfrm>
            <a:off x="2843808" y="1340768"/>
            <a:ext cx="6120680" cy="4464496"/>
          </a:xfrm>
          <a:prstGeom prst="rect">
            <a:avLst/>
          </a:prstGeom>
          <a:noFill/>
          <a:ln w="9525">
            <a:noFill/>
            <a:miter lim="800000"/>
            <a:headEnd/>
            <a:tailEnd/>
          </a:ln>
        </p:spPr>
        <p:txBody>
          <a:bodyPr vert="horz" wrap="square" lIns="91440" tIns="45720" rIns="91440" bIns="45720" numCol="1" anchor="t" anchorCtr="0" compatLnSpc="1">
            <a:prstTxWarp prst="textNoShape">
              <a:avLst/>
            </a:prstTxWarp>
            <a:normAutofit/>
          </a:bodyPr>
          <a:lstStyle>
            <a:lvl1pPr marL="342900" indent="-342900" algn="l" rtl="0" eaLnBrk="0" fontAlgn="base" hangingPunct="0">
              <a:spcBef>
                <a:spcPct val="20000"/>
              </a:spcBef>
              <a:spcAft>
                <a:spcPct val="0"/>
              </a:spcAft>
              <a:buFont typeface="Arial" charset="0"/>
              <a:buChar char="•"/>
              <a:defRPr sz="1600" kern="1200">
                <a:solidFill>
                  <a:schemeClr val="tx1">
                    <a:lumMod val="65000"/>
                    <a:lumOff val="35000"/>
                  </a:schemeClr>
                </a:solidFill>
                <a:latin typeface="+mn-lt"/>
                <a:ea typeface="+mn-ea"/>
                <a:cs typeface="+mn-cs"/>
              </a:defRPr>
            </a:lvl1pPr>
            <a:lvl2pPr marL="742950" indent="-285750" algn="l" rtl="0" eaLnBrk="0" fontAlgn="base" hangingPunct="0">
              <a:spcBef>
                <a:spcPct val="20000"/>
              </a:spcBef>
              <a:spcAft>
                <a:spcPct val="0"/>
              </a:spcAft>
              <a:buFont typeface="Arial" charset="0"/>
              <a:buChar char="–"/>
              <a:defRPr sz="1600" kern="1200">
                <a:solidFill>
                  <a:schemeClr val="tx1">
                    <a:lumMod val="65000"/>
                    <a:lumOff val="35000"/>
                  </a:schemeClr>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1600" kern="1200">
                <a:solidFill>
                  <a:schemeClr val="tx1">
                    <a:lumMod val="65000"/>
                    <a:lumOff val="35000"/>
                  </a:schemeClr>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1600" kern="1200">
                <a:solidFill>
                  <a:schemeClr val="tx1">
                    <a:lumMod val="65000"/>
                    <a:lumOff val="35000"/>
                  </a:schemeClr>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1600" kern="1200">
                <a:solidFill>
                  <a:schemeClr val="tx1">
                    <a:lumMod val="65000"/>
                    <a:lumOff val="3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1313" lvl="1" indent="-341313">
              <a:buFont typeface="Wingdings" pitchFamily="2" charset="2"/>
              <a:buChar char="q"/>
              <a:tabLst>
                <a:tab pos="355600" algn="l"/>
              </a:tabLst>
            </a:pPr>
            <a:r>
              <a:rPr lang="pt-BR" sz="2000" b="1" dirty="0" smtClean="0">
                <a:solidFill>
                  <a:schemeClr val="tx1">
                    <a:lumMod val="75000"/>
                    <a:lumOff val="25000"/>
                  </a:schemeClr>
                </a:solidFill>
              </a:rPr>
              <a:t>Perfil de Agente com uma única carga modelada</a:t>
            </a:r>
          </a:p>
          <a:p>
            <a:pPr marL="341313" lvl="1" indent="-341313">
              <a:buFont typeface="Wingdings" pitchFamily="2" charset="2"/>
              <a:buChar char="q"/>
              <a:tabLst>
                <a:tab pos="355600" algn="l"/>
              </a:tabLst>
            </a:pPr>
            <a:r>
              <a:rPr lang="pt-BR" sz="2000" b="1" dirty="0" smtClean="0">
                <a:solidFill>
                  <a:schemeClr val="tx1">
                    <a:lumMod val="75000"/>
                    <a:lumOff val="25000"/>
                  </a:schemeClr>
                </a:solidFill>
              </a:rPr>
              <a:t>Para atendimento dessa carga o Agente conta com um contrato flexível por percentual com os seguintes parâmetros de registro:</a:t>
            </a:r>
          </a:p>
          <a:p>
            <a:pPr marL="742950" lvl="2" indent="-342900">
              <a:buFont typeface="Wingdings" panose="05000000000000000000" pitchFamily="2" charset="2"/>
              <a:buChar char="Ø"/>
              <a:tabLst>
                <a:tab pos="355600" algn="l"/>
              </a:tabLst>
            </a:pPr>
            <a:r>
              <a:rPr lang="pt-BR" sz="2000" dirty="0" smtClean="0">
                <a:solidFill>
                  <a:schemeClr val="tx1">
                    <a:lumMod val="75000"/>
                    <a:lumOff val="25000"/>
                  </a:schemeClr>
                </a:solidFill>
              </a:rPr>
              <a:t>Vigência do montante: 20 h (igual ao mês)</a:t>
            </a:r>
          </a:p>
          <a:p>
            <a:pPr marL="742950" lvl="2" indent="-342900">
              <a:buFont typeface="Wingdings" panose="05000000000000000000" pitchFamily="2" charset="2"/>
              <a:buChar char="Ø"/>
              <a:tabLst>
                <a:tab pos="355600" algn="l"/>
              </a:tabLst>
            </a:pPr>
            <a:r>
              <a:rPr lang="pt-BR" sz="2000" dirty="0" smtClean="0">
                <a:solidFill>
                  <a:schemeClr val="tx1">
                    <a:lumMod val="75000"/>
                    <a:lumOff val="25000"/>
                  </a:schemeClr>
                </a:solidFill>
              </a:rPr>
              <a:t>Mínimo: 10 MW médios</a:t>
            </a:r>
          </a:p>
          <a:p>
            <a:pPr marL="742950" lvl="2" indent="-342900">
              <a:buFont typeface="Wingdings" panose="05000000000000000000" pitchFamily="2" charset="2"/>
              <a:buChar char="Ø"/>
              <a:tabLst>
                <a:tab pos="355600" algn="l"/>
              </a:tabLst>
            </a:pPr>
            <a:r>
              <a:rPr lang="pt-BR" sz="2000" dirty="0" smtClean="0">
                <a:solidFill>
                  <a:schemeClr val="tx1">
                    <a:lumMod val="75000"/>
                    <a:lumOff val="25000"/>
                  </a:schemeClr>
                </a:solidFill>
              </a:rPr>
              <a:t>Máximo: 50 MW médios</a:t>
            </a:r>
          </a:p>
          <a:p>
            <a:pPr marL="742950" lvl="2" indent="-342900">
              <a:buFont typeface="Wingdings" panose="05000000000000000000" pitchFamily="2" charset="2"/>
              <a:buChar char="Ø"/>
              <a:tabLst>
                <a:tab pos="355600" algn="l"/>
              </a:tabLst>
            </a:pPr>
            <a:r>
              <a:rPr lang="pt-BR" sz="2000" dirty="0">
                <a:solidFill>
                  <a:schemeClr val="tx1">
                    <a:lumMod val="75000"/>
                    <a:lumOff val="25000"/>
                  </a:schemeClr>
                </a:solidFill>
              </a:rPr>
              <a:t>Percentual de atendimento da carga: 100%</a:t>
            </a:r>
          </a:p>
          <a:p>
            <a:pPr marL="742950" lvl="2" indent="-342900">
              <a:buFont typeface="Wingdings" panose="05000000000000000000" pitchFamily="2" charset="2"/>
              <a:buChar char="Ø"/>
              <a:tabLst>
                <a:tab pos="355600" algn="l"/>
              </a:tabLst>
            </a:pPr>
            <a:r>
              <a:rPr lang="pt-BR" sz="2000" dirty="0" smtClean="0">
                <a:solidFill>
                  <a:schemeClr val="tx1">
                    <a:lumMod val="75000"/>
                    <a:lumOff val="25000"/>
                  </a:schemeClr>
                </a:solidFill>
              </a:rPr>
              <a:t>Tipo de Modulação: conforme curva de carga</a:t>
            </a:r>
          </a:p>
          <a:p>
            <a:pPr marL="742950" lvl="2" indent="-342900">
              <a:buFont typeface="Wingdings" panose="05000000000000000000" pitchFamily="2" charset="2"/>
              <a:buChar char="Ø"/>
              <a:tabLst>
                <a:tab pos="355600" algn="l"/>
              </a:tabLst>
            </a:pPr>
            <a:r>
              <a:rPr lang="pt-BR" sz="2000" dirty="0" smtClean="0">
                <a:solidFill>
                  <a:schemeClr val="tx1">
                    <a:lumMod val="75000"/>
                    <a:lumOff val="25000"/>
                  </a:schemeClr>
                </a:solidFill>
              </a:rPr>
              <a:t>Limite mínimo de modulação: branco (livre)</a:t>
            </a:r>
          </a:p>
          <a:p>
            <a:pPr marL="742950" lvl="2" indent="-342900">
              <a:buFont typeface="Wingdings" panose="05000000000000000000" pitchFamily="2" charset="2"/>
              <a:buChar char="Ø"/>
              <a:tabLst>
                <a:tab pos="355600" algn="l"/>
              </a:tabLst>
            </a:pPr>
            <a:r>
              <a:rPr lang="pt-BR" sz="2000" dirty="0" smtClean="0">
                <a:solidFill>
                  <a:schemeClr val="tx1">
                    <a:lumMod val="75000"/>
                    <a:lumOff val="25000"/>
                  </a:schemeClr>
                </a:solidFill>
              </a:rPr>
              <a:t>Limite máximo de modulação: branco (livre)</a:t>
            </a:r>
            <a:endParaRPr lang="pt-BR" sz="2400" b="1" dirty="0" smtClean="0">
              <a:solidFill>
                <a:schemeClr val="tx1">
                  <a:lumMod val="75000"/>
                  <a:lumOff val="25000"/>
                </a:schemeClr>
              </a:solidFill>
            </a:endParaRPr>
          </a:p>
          <a:p>
            <a:pPr marL="341313" lvl="1" indent="-341313">
              <a:buFont typeface="Wingdings" pitchFamily="2" charset="2"/>
              <a:buChar char="q"/>
              <a:tabLst>
                <a:tab pos="355600" algn="l"/>
              </a:tabLst>
            </a:pPr>
            <a:endParaRPr lang="pt-BR" sz="2400" b="1" dirty="0">
              <a:solidFill>
                <a:schemeClr val="tx1">
                  <a:lumMod val="75000"/>
                  <a:lumOff val="25000"/>
                </a:schemeClr>
              </a:solidFill>
            </a:endParaRPr>
          </a:p>
          <a:p>
            <a:pPr marL="341313" lvl="1" indent="-341313">
              <a:buFont typeface="Wingdings" pitchFamily="2" charset="2"/>
              <a:buChar char="q"/>
              <a:tabLst>
                <a:tab pos="355600" algn="l"/>
              </a:tabLst>
            </a:pPr>
            <a:endParaRPr lang="pt-BR" sz="2400" b="1" dirty="0" smtClean="0">
              <a:solidFill>
                <a:schemeClr val="tx1">
                  <a:lumMod val="75000"/>
                  <a:lumOff val="25000"/>
                </a:schemeClr>
              </a:solidFill>
            </a:endParaRPr>
          </a:p>
          <a:p>
            <a:pPr marL="341313" lvl="1" indent="-341313">
              <a:buFont typeface="Wingdings" pitchFamily="2" charset="2"/>
              <a:buChar char="q"/>
              <a:tabLst>
                <a:tab pos="355600" algn="l"/>
              </a:tabLst>
            </a:pPr>
            <a:endParaRPr lang="pt-BR" sz="2400" b="1" dirty="0" smtClean="0">
              <a:solidFill>
                <a:schemeClr val="tx1">
                  <a:lumMod val="75000"/>
                  <a:lumOff val="25000"/>
                </a:schemeClr>
              </a:solidFill>
            </a:endParaRPr>
          </a:p>
          <a:p>
            <a:pPr lvl="1">
              <a:buFont typeface="Arial" charset="0"/>
              <a:buNone/>
            </a:pPr>
            <a:endParaRPr lang="pt-BR" sz="1000" dirty="0" smtClean="0"/>
          </a:p>
          <a:p>
            <a:pPr marL="1258888" lvl="1" indent="-412750">
              <a:buFont typeface="Wingdings" pitchFamily="2" charset="2"/>
              <a:buChar char="ü"/>
            </a:pPr>
            <a:endParaRPr lang="pt-BR" sz="1900" u="sng" dirty="0" smtClean="0"/>
          </a:p>
          <a:p>
            <a:pPr>
              <a:buFont typeface="Arial" charset="0"/>
              <a:buNone/>
            </a:pPr>
            <a:endParaRPr lang="pt-BR" dirty="0" smtClean="0"/>
          </a:p>
          <a:p>
            <a:pPr>
              <a:buFont typeface="Wingdings" pitchFamily="2" charset="2"/>
              <a:buChar char="Ø"/>
            </a:pPr>
            <a:endParaRPr lang="pt-BR" dirty="0" smtClean="0"/>
          </a:p>
          <a:p>
            <a:pPr>
              <a:buFont typeface="Wingdings" pitchFamily="2" charset="2"/>
              <a:buChar char="Ø"/>
            </a:pPr>
            <a:endParaRPr lang="pt-BR" dirty="0"/>
          </a:p>
        </p:txBody>
      </p:sp>
      <p:sp>
        <p:nvSpPr>
          <p:cNvPr id="15" name="Espaço Reservado para Conteúdo 2"/>
          <p:cNvSpPr txBox="1">
            <a:spLocks/>
          </p:cNvSpPr>
          <p:nvPr/>
        </p:nvSpPr>
        <p:spPr bwMode="auto">
          <a:xfrm>
            <a:off x="251520" y="5661248"/>
            <a:ext cx="8496944" cy="1080120"/>
          </a:xfrm>
          <a:prstGeom prst="rect">
            <a:avLst/>
          </a:prstGeom>
          <a:noFill/>
          <a:ln w="9525">
            <a:noFill/>
            <a:miter lim="800000"/>
            <a:headEnd/>
            <a:tailEnd/>
          </a:ln>
        </p:spPr>
        <p:txBody>
          <a:bodyPr vert="horz" wrap="square" lIns="91440" tIns="45720" rIns="91440" bIns="45720" numCol="1" anchor="t" anchorCtr="0" compatLnSpc="1">
            <a:prstTxWarp prst="textNoShape">
              <a:avLst/>
            </a:prstTxWarp>
            <a:normAutofit/>
          </a:bodyPr>
          <a:lstStyle>
            <a:lvl1pPr marL="342900" indent="-342900" algn="l" rtl="0" eaLnBrk="0" fontAlgn="base" hangingPunct="0">
              <a:spcBef>
                <a:spcPct val="20000"/>
              </a:spcBef>
              <a:spcAft>
                <a:spcPct val="0"/>
              </a:spcAft>
              <a:buFont typeface="Arial" charset="0"/>
              <a:buChar char="•"/>
              <a:defRPr sz="1600" kern="1200">
                <a:solidFill>
                  <a:schemeClr val="tx1">
                    <a:lumMod val="65000"/>
                    <a:lumOff val="35000"/>
                  </a:schemeClr>
                </a:solidFill>
                <a:latin typeface="+mn-lt"/>
                <a:ea typeface="+mn-ea"/>
                <a:cs typeface="+mn-cs"/>
              </a:defRPr>
            </a:lvl1pPr>
            <a:lvl2pPr marL="742950" indent="-285750" algn="l" rtl="0" eaLnBrk="0" fontAlgn="base" hangingPunct="0">
              <a:spcBef>
                <a:spcPct val="20000"/>
              </a:spcBef>
              <a:spcAft>
                <a:spcPct val="0"/>
              </a:spcAft>
              <a:buFont typeface="Arial" charset="0"/>
              <a:buChar char="–"/>
              <a:defRPr sz="1600" kern="1200">
                <a:solidFill>
                  <a:schemeClr val="tx1">
                    <a:lumMod val="65000"/>
                    <a:lumOff val="35000"/>
                  </a:schemeClr>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1600" kern="1200">
                <a:solidFill>
                  <a:schemeClr val="tx1">
                    <a:lumMod val="65000"/>
                    <a:lumOff val="35000"/>
                  </a:schemeClr>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1600" kern="1200">
                <a:solidFill>
                  <a:schemeClr val="tx1">
                    <a:lumMod val="65000"/>
                    <a:lumOff val="35000"/>
                  </a:schemeClr>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1600" kern="1200">
                <a:solidFill>
                  <a:schemeClr val="tx1">
                    <a:lumMod val="65000"/>
                    <a:lumOff val="3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900" lvl="1" indent="-342900">
              <a:buFont typeface="Wingdings" panose="05000000000000000000" pitchFamily="2" charset="2"/>
              <a:buChar char="Ø"/>
              <a:tabLst>
                <a:tab pos="355600" algn="l"/>
              </a:tabLst>
            </a:pPr>
            <a:r>
              <a:rPr lang="pt-BR" sz="1800" dirty="0" smtClean="0">
                <a:solidFill>
                  <a:schemeClr val="tx1">
                    <a:lumMod val="75000"/>
                    <a:lumOff val="25000"/>
                  </a:schemeClr>
                </a:solidFill>
              </a:rPr>
              <a:t>Para esse tipo de contrato, a flexibilidade está atrelada ao consumo da carga no período de vigência do montante.</a:t>
            </a:r>
          </a:p>
          <a:p>
            <a:pPr marL="741363" lvl="2" indent="-341313">
              <a:buFont typeface="Wingdings" pitchFamily="2" charset="2"/>
              <a:buChar char="q"/>
              <a:tabLst>
                <a:tab pos="355600" algn="l"/>
              </a:tabLst>
            </a:pPr>
            <a:endParaRPr lang="pt-BR" sz="2400" b="1" dirty="0" smtClean="0">
              <a:solidFill>
                <a:schemeClr val="tx1">
                  <a:lumMod val="75000"/>
                  <a:lumOff val="25000"/>
                </a:schemeClr>
              </a:solidFill>
            </a:endParaRPr>
          </a:p>
          <a:p>
            <a:pPr marL="341313" lvl="1" indent="-341313">
              <a:buFont typeface="Wingdings" pitchFamily="2" charset="2"/>
              <a:buChar char="q"/>
              <a:tabLst>
                <a:tab pos="355600" algn="l"/>
              </a:tabLst>
            </a:pPr>
            <a:endParaRPr lang="pt-BR" sz="2400" b="1" dirty="0">
              <a:solidFill>
                <a:schemeClr val="tx1">
                  <a:lumMod val="75000"/>
                  <a:lumOff val="25000"/>
                </a:schemeClr>
              </a:solidFill>
            </a:endParaRPr>
          </a:p>
          <a:p>
            <a:pPr marL="341313" lvl="1" indent="-341313">
              <a:buFont typeface="Wingdings" pitchFamily="2" charset="2"/>
              <a:buChar char="q"/>
              <a:tabLst>
                <a:tab pos="355600" algn="l"/>
              </a:tabLst>
            </a:pPr>
            <a:endParaRPr lang="pt-BR" sz="2400" b="1" dirty="0" smtClean="0">
              <a:solidFill>
                <a:schemeClr val="tx1">
                  <a:lumMod val="75000"/>
                  <a:lumOff val="25000"/>
                </a:schemeClr>
              </a:solidFill>
            </a:endParaRPr>
          </a:p>
          <a:p>
            <a:pPr marL="341313" lvl="1" indent="-341313">
              <a:buFont typeface="Wingdings" pitchFamily="2" charset="2"/>
              <a:buChar char="q"/>
              <a:tabLst>
                <a:tab pos="355600" algn="l"/>
              </a:tabLst>
            </a:pPr>
            <a:endParaRPr lang="pt-BR" sz="2400" b="1" dirty="0" smtClean="0">
              <a:solidFill>
                <a:schemeClr val="tx1">
                  <a:lumMod val="75000"/>
                  <a:lumOff val="25000"/>
                </a:schemeClr>
              </a:solidFill>
            </a:endParaRPr>
          </a:p>
          <a:p>
            <a:pPr lvl="1">
              <a:buFont typeface="Arial" charset="0"/>
              <a:buNone/>
            </a:pPr>
            <a:endParaRPr lang="pt-BR" sz="1000" dirty="0" smtClean="0"/>
          </a:p>
          <a:p>
            <a:pPr marL="1258888" lvl="1" indent="-412750">
              <a:buFont typeface="Wingdings" pitchFamily="2" charset="2"/>
              <a:buChar char="ü"/>
            </a:pPr>
            <a:endParaRPr lang="pt-BR" sz="1900" u="sng" dirty="0" smtClean="0"/>
          </a:p>
          <a:p>
            <a:pPr>
              <a:buFont typeface="Arial" charset="0"/>
              <a:buNone/>
            </a:pPr>
            <a:endParaRPr lang="pt-BR" dirty="0" smtClean="0"/>
          </a:p>
          <a:p>
            <a:pPr>
              <a:buFont typeface="Wingdings" pitchFamily="2" charset="2"/>
              <a:buChar char="Ø"/>
            </a:pPr>
            <a:endParaRPr lang="pt-BR" dirty="0" smtClean="0"/>
          </a:p>
          <a:p>
            <a:pPr>
              <a:buFont typeface="Wingdings" pitchFamily="2" charset="2"/>
              <a:buChar char="Ø"/>
            </a:pPr>
            <a:endParaRPr lang="pt-BR" dirty="0"/>
          </a:p>
        </p:txBody>
      </p:sp>
      <p:sp>
        <p:nvSpPr>
          <p:cNvPr id="10" name="Retângulo 9"/>
          <p:cNvSpPr/>
          <p:nvPr/>
        </p:nvSpPr>
        <p:spPr>
          <a:xfrm>
            <a:off x="323528" y="1772816"/>
            <a:ext cx="2232248" cy="2736304"/>
          </a:xfrm>
          <a:prstGeom prst="rect">
            <a:avLst/>
          </a:prstGeom>
          <a:ln>
            <a:noFill/>
          </a:ln>
          <a:effectLst>
            <a:outerShdw blurRad="50800" dist="38100" algn="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rtlCol="0" anchor="ctr"/>
          <a:lstStyle/>
          <a:p>
            <a:pPr algn="ctr"/>
            <a:endParaRPr lang="pt-BR"/>
          </a:p>
        </p:txBody>
      </p:sp>
      <p:sp>
        <p:nvSpPr>
          <p:cNvPr id="11" name="Retângulo 10"/>
          <p:cNvSpPr/>
          <p:nvPr/>
        </p:nvSpPr>
        <p:spPr>
          <a:xfrm>
            <a:off x="539552" y="2060848"/>
            <a:ext cx="1800200" cy="64807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dirty="0" smtClean="0"/>
              <a:t>Perfil do Agente</a:t>
            </a:r>
            <a:endParaRPr lang="pt-BR" dirty="0"/>
          </a:p>
        </p:txBody>
      </p:sp>
      <p:sp>
        <p:nvSpPr>
          <p:cNvPr id="13" name="Triângulo isósceles 12"/>
          <p:cNvSpPr/>
          <p:nvPr/>
        </p:nvSpPr>
        <p:spPr>
          <a:xfrm>
            <a:off x="971600" y="3356992"/>
            <a:ext cx="864096" cy="864096"/>
          </a:xfrm>
          <a:prstGeom prst="triangle">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000" dirty="0" smtClean="0"/>
              <a:t>C</a:t>
            </a:r>
            <a:endParaRPr lang="pt-BR" sz="2000" dirty="0"/>
          </a:p>
        </p:txBody>
      </p:sp>
      <p:cxnSp>
        <p:nvCxnSpPr>
          <p:cNvPr id="16" name="Conector reto 15"/>
          <p:cNvCxnSpPr>
            <a:stCxn id="11" idx="2"/>
            <a:endCxn id="13" idx="0"/>
          </p:cNvCxnSpPr>
          <p:nvPr/>
        </p:nvCxnSpPr>
        <p:spPr>
          <a:xfrm flipH="1">
            <a:off x="1403648" y="2708920"/>
            <a:ext cx="36004" cy="648072"/>
          </a:xfrm>
          <a:prstGeom prst="line">
            <a:avLst/>
          </a:prstGeom>
        </p:spPr>
        <p:style>
          <a:lnRef idx="1">
            <a:schemeClr val="accent1"/>
          </a:lnRef>
          <a:fillRef idx="0">
            <a:schemeClr val="accent1"/>
          </a:fillRef>
          <a:effectRef idx="0">
            <a:schemeClr val="accent1"/>
          </a:effectRef>
          <a:fontRef idx="minor">
            <a:schemeClr val="tx1"/>
          </a:fontRef>
        </p:style>
      </p:cxnSp>
      <p:sp>
        <p:nvSpPr>
          <p:cNvPr id="12" name="Título 1"/>
          <p:cNvSpPr>
            <a:spLocks noGrp="1"/>
          </p:cNvSpPr>
          <p:nvPr>
            <p:ph type="title"/>
          </p:nvPr>
        </p:nvSpPr>
        <p:spPr>
          <a:xfrm>
            <a:off x="2915816" y="214290"/>
            <a:ext cx="5256584" cy="571504"/>
          </a:xfrm>
        </p:spPr>
        <p:txBody>
          <a:bodyPr/>
          <a:lstStyle/>
          <a:p>
            <a:pPr algn="r"/>
            <a:r>
              <a:rPr lang="pt-BR" sz="2400" dirty="0" smtClean="0"/>
              <a:t>CCEAL Flexível por Percentual</a:t>
            </a:r>
            <a:endParaRPr lang="pt-BR" sz="2400" dirty="0"/>
          </a:p>
        </p:txBody>
      </p:sp>
    </p:spTree>
    <p:extLst>
      <p:ext uri="{BB962C8B-B14F-4D97-AF65-F5344CB8AC3E}">
        <p14:creationId xmlns:p14="http://schemas.microsoft.com/office/powerpoint/2010/main" val="34823148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3"/>
          <a:stretch>
            <a:fillRect/>
          </a:stretch>
        </p:blipFill>
        <p:spPr>
          <a:xfrm>
            <a:off x="1007406" y="3717032"/>
            <a:ext cx="7792482" cy="2875267"/>
          </a:xfrm>
          <a:prstGeom prst="rect">
            <a:avLst/>
          </a:prstGeom>
        </p:spPr>
      </p:pic>
      <p:sp>
        <p:nvSpPr>
          <p:cNvPr id="4" name="Espaço Reservado para Número de Slide 3"/>
          <p:cNvSpPr>
            <a:spLocks noGrp="1"/>
          </p:cNvSpPr>
          <p:nvPr>
            <p:ph type="sldNum" sz="quarter" idx="12"/>
          </p:nvPr>
        </p:nvSpPr>
        <p:spPr>
          <a:xfrm>
            <a:off x="8672545" y="6492899"/>
            <a:ext cx="471487" cy="365125"/>
          </a:xfrm>
        </p:spPr>
        <p:txBody>
          <a:bodyPr/>
          <a:lstStyle/>
          <a:p>
            <a:pPr>
              <a:defRPr/>
            </a:pPr>
            <a:fld id="{5982A366-06E1-403F-9EA0-5CC931BD59A0}" type="slidenum">
              <a:rPr lang="pt-BR" smtClean="0"/>
              <a:pPr>
                <a:defRPr/>
              </a:pPr>
              <a:t>21</a:t>
            </a:fld>
            <a:endParaRPr lang="pt-BR" dirty="0"/>
          </a:p>
        </p:txBody>
      </p:sp>
      <p:sp>
        <p:nvSpPr>
          <p:cNvPr id="6" name="Espaço Reservado para Conteúdo 2"/>
          <p:cNvSpPr>
            <a:spLocks noGrp="1"/>
          </p:cNvSpPr>
          <p:nvPr>
            <p:ph idx="1"/>
          </p:nvPr>
        </p:nvSpPr>
        <p:spPr>
          <a:xfrm>
            <a:off x="251520" y="1124744"/>
            <a:ext cx="8186766" cy="648072"/>
          </a:xfrm>
        </p:spPr>
        <p:txBody>
          <a:bodyPr>
            <a:normAutofit/>
          </a:bodyPr>
          <a:lstStyle/>
          <a:p>
            <a:pPr marL="341313" lvl="1" indent="-341313">
              <a:buFont typeface="Wingdings" pitchFamily="2" charset="2"/>
              <a:buChar char="q"/>
              <a:tabLst>
                <a:tab pos="355600" algn="l"/>
              </a:tabLst>
            </a:pPr>
            <a:r>
              <a:rPr lang="pt-BR" sz="2000" b="1" u="sng" dirty="0" smtClean="0">
                <a:solidFill>
                  <a:schemeClr val="tx1">
                    <a:lumMod val="75000"/>
                    <a:lumOff val="25000"/>
                  </a:schemeClr>
                </a:solidFill>
              </a:rPr>
              <a:t>Exemplo 1</a:t>
            </a:r>
          </a:p>
          <a:p>
            <a:pPr lvl="1">
              <a:buNone/>
            </a:pPr>
            <a:endParaRPr lang="pt-BR" sz="2000" u="sng" dirty="0" smtClean="0"/>
          </a:p>
          <a:p>
            <a:pPr marL="1258888" lvl="1" indent="-412750">
              <a:buFont typeface="Wingdings" pitchFamily="2" charset="2"/>
              <a:buChar char="ü"/>
            </a:pPr>
            <a:endParaRPr lang="pt-BR" sz="2000" u="sng" dirty="0" smtClean="0"/>
          </a:p>
          <a:p>
            <a:pPr>
              <a:buNone/>
            </a:pPr>
            <a:endParaRPr lang="pt-BR" sz="2000" u="sng" dirty="0" smtClean="0"/>
          </a:p>
          <a:p>
            <a:pPr>
              <a:buFont typeface="Wingdings" pitchFamily="2" charset="2"/>
              <a:buChar char="Ø"/>
            </a:pPr>
            <a:endParaRPr lang="pt-BR" sz="2000" u="sng" dirty="0" smtClean="0"/>
          </a:p>
          <a:p>
            <a:pPr>
              <a:buFont typeface="Wingdings" pitchFamily="2" charset="2"/>
              <a:buChar char="Ø"/>
            </a:pPr>
            <a:endParaRPr lang="pt-BR" sz="2000" u="sng" dirty="0"/>
          </a:p>
        </p:txBody>
      </p:sp>
      <p:sp>
        <p:nvSpPr>
          <p:cNvPr id="14" name="Espaço Reservado para Conteúdo 2"/>
          <p:cNvSpPr txBox="1">
            <a:spLocks/>
          </p:cNvSpPr>
          <p:nvPr/>
        </p:nvSpPr>
        <p:spPr bwMode="auto">
          <a:xfrm>
            <a:off x="3193984" y="1556792"/>
            <a:ext cx="5482472" cy="1224136"/>
          </a:xfrm>
          <a:prstGeom prst="rect">
            <a:avLst/>
          </a:prstGeom>
          <a:noFill/>
          <a:ln w="9525">
            <a:noFill/>
            <a:miter lim="800000"/>
            <a:headEnd/>
            <a:tailEnd/>
          </a:ln>
        </p:spPr>
        <p:txBody>
          <a:bodyPr vert="horz" wrap="square" lIns="91440" tIns="45720" rIns="91440" bIns="45720" numCol="1" anchor="t" anchorCtr="0" compatLnSpc="1">
            <a:prstTxWarp prst="textNoShape">
              <a:avLst/>
            </a:prstTxWarp>
            <a:normAutofit/>
          </a:bodyPr>
          <a:lstStyle>
            <a:lvl1pPr marL="342900" indent="-342900" algn="l" rtl="0" eaLnBrk="0" fontAlgn="base" hangingPunct="0">
              <a:spcBef>
                <a:spcPct val="20000"/>
              </a:spcBef>
              <a:spcAft>
                <a:spcPct val="0"/>
              </a:spcAft>
              <a:buFont typeface="Arial" charset="0"/>
              <a:buChar char="•"/>
              <a:defRPr sz="1600" kern="1200">
                <a:solidFill>
                  <a:schemeClr val="tx1">
                    <a:lumMod val="65000"/>
                    <a:lumOff val="35000"/>
                  </a:schemeClr>
                </a:solidFill>
                <a:latin typeface="+mn-lt"/>
                <a:ea typeface="+mn-ea"/>
                <a:cs typeface="+mn-cs"/>
              </a:defRPr>
            </a:lvl1pPr>
            <a:lvl2pPr marL="742950" indent="-285750" algn="l" rtl="0" eaLnBrk="0" fontAlgn="base" hangingPunct="0">
              <a:spcBef>
                <a:spcPct val="20000"/>
              </a:spcBef>
              <a:spcAft>
                <a:spcPct val="0"/>
              </a:spcAft>
              <a:buFont typeface="Arial" charset="0"/>
              <a:buChar char="–"/>
              <a:defRPr sz="1600" kern="1200">
                <a:solidFill>
                  <a:schemeClr val="tx1">
                    <a:lumMod val="65000"/>
                    <a:lumOff val="35000"/>
                  </a:schemeClr>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1600" kern="1200">
                <a:solidFill>
                  <a:schemeClr val="tx1">
                    <a:lumMod val="65000"/>
                    <a:lumOff val="35000"/>
                  </a:schemeClr>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1600" kern="1200">
                <a:solidFill>
                  <a:schemeClr val="tx1">
                    <a:lumMod val="65000"/>
                    <a:lumOff val="35000"/>
                  </a:schemeClr>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1600" kern="1200">
                <a:solidFill>
                  <a:schemeClr val="tx1">
                    <a:lumMod val="65000"/>
                    <a:lumOff val="3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1313" lvl="1" indent="-341313">
              <a:buFont typeface="Wingdings" pitchFamily="2" charset="2"/>
              <a:buChar char="q"/>
              <a:tabLst>
                <a:tab pos="355600" algn="l"/>
              </a:tabLst>
            </a:pPr>
            <a:r>
              <a:rPr lang="pt-BR" sz="1800" b="1" dirty="0" smtClean="0">
                <a:solidFill>
                  <a:schemeClr val="tx1">
                    <a:lumMod val="75000"/>
                    <a:lumOff val="25000"/>
                  </a:schemeClr>
                </a:solidFill>
              </a:rPr>
              <a:t>A figura abaixo ilustra a modulação final do contrato sobrepondo a curva de geração</a:t>
            </a:r>
          </a:p>
          <a:p>
            <a:pPr marL="341313" lvl="1" indent="-341313">
              <a:buFont typeface="Wingdings" pitchFamily="2" charset="2"/>
              <a:buChar char="q"/>
              <a:tabLst>
                <a:tab pos="355600" algn="l"/>
              </a:tabLst>
            </a:pPr>
            <a:r>
              <a:rPr lang="pt-BR" sz="1800" b="1" dirty="0" smtClean="0">
                <a:solidFill>
                  <a:schemeClr val="tx1">
                    <a:lumMod val="75000"/>
                    <a:lumOff val="25000"/>
                  </a:schemeClr>
                </a:solidFill>
              </a:rPr>
              <a:t>Há atendimento pleno da carga em todo o período</a:t>
            </a:r>
            <a:endParaRPr lang="pt-BR" sz="1900" u="sng" dirty="0" smtClean="0"/>
          </a:p>
          <a:p>
            <a:pPr>
              <a:buFont typeface="Arial" charset="0"/>
              <a:buNone/>
            </a:pPr>
            <a:endParaRPr lang="pt-BR" dirty="0" smtClean="0"/>
          </a:p>
          <a:p>
            <a:pPr>
              <a:buFont typeface="Wingdings" pitchFamily="2" charset="2"/>
              <a:buChar char="Ø"/>
            </a:pPr>
            <a:endParaRPr lang="pt-BR" dirty="0" smtClean="0"/>
          </a:p>
          <a:p>
            <a:pPr>
              <a:buFont typeface="Wingdings" pitchFamily="2" charset="2"/>
              <a:buChar char="Ø"/>
            </a:pPr>
            <a:endParaRPr lang="pt-BR" dirty="0"/>
          </a:p>
        </p:txBody>
      </p:sp>
      <p:sp>
        <p:nvSpPr>
          <p:cNvPr id="18" name="Título 1"/>
          <p:cNvSpPr>
            <a:spLocks noGrp="1"/>
          </p:cNvSpPr>
          <p:nvPr>
            <p:ph type="title"/>
          </p:nvPr>
        </p:nvSpPr>
        <p:spPr>
          <a:xfrm>
            <a:off x="2915816" y="214290"/>
            <a:ext cx="5256584" cy="571504"/>
          </a:xfrm>
        </p:spPr>
        <p:txBody>
          <a:bodyPr/>
          <a:lstStyle/>
          <a:p>
            <a:pPr algn="r"/>
            <a:r>
              <a:rPr lang="pt-BR" sz="2400" dirty="0" smtClean="0"/>
              <a:t>CCEAL Flexível por Percentual</a:t>
            </a:r>
            <a:endParaRPr lang="pt-BR" sz="2400" dirty="0"/>
          </a:p>
        </p:txBody>
      </p:sp>
      <p:sp>
        <p:nvSpPr>
          <p:cNvPr id="9" name="Retângulo 8"/>
          <p:cNvSpPr/>
          <p:nvPr/>
        </p:nvSpPr>
        <p:spPr>
          <a:xfrm>
            <a:off x="323528" y="1700808"/>
            <a:ext cx="2232248" cy="2257222"/>
          </a:xfrm>
          <a:prstGeom prst="rect">
            <a:avLst/>
          </a:prstGeom>
          <a:ln>
            <a:noFill/>
          </a:ln>
          <a:effectLst>
            <a:outerShdw blurRad="50800" dist="38100" algn="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rtlCol="0" anchor="ctr"/>
          <a:lstStyle/>
          <a:p>
            <a:pPr algn="ctr"/>
            <a:endParaRPr lang="pt-BR"/>
          </a:p>
        </p:txBody>
      </p:sp>
      <p:sp>
        <p:nvSpPr>
          <p:cNvPr id="12" name="CaixaDeTexto 11"/>
          <p:cNvSpPr txBox="1"/>
          <p:nvPr/>
        </p:nvSpPr>
        <p:spPr>
          <a:xfrm>
            <a:off x="424209" y="2179384"/>
            <a:ext cx="2030886" cy="1131079"/>
          </a:xfrm>
          <a:prstGeom prst="rect">
            <a:avLst/>
          </a:prstGeom>
          <a:noFill/>
        </p:spPr>
        <p:txBody>
          <a:bodyPr wrap="square" rtlCol="0">
            <a:spAutoFit/>
          </a:bodyPr>
          <a:lstStyle/>
          <a:p>
            <a:pPr algn="ctr">
              <a:lnSpc>
                <a:spcPct val="125000"/>
              </a:lnSpc>
            </a:pPr>
            <a:r>
              <a:rPr lang="pt-BR" b="1" dirty="0" smtClean="0">
                <a:solidFill>
                  <a:schemeClr val="tx1">
                    <a:lumMod val="75000"/>
                    <a:lumOff val="25000"/>
                  </a:schemeClr>
                </a:solidFill>
              </a:rPr>
              <a:t>Carga= 800 MWh</a:t>
            </a:r>
          </a:p>
          <a:p>
            <a:pPr algn="ctr">
              <a:lnSpc>
                <a:spcPct val="125000"/>
              </a:lnSpc>
            </a:pPr>
            <a:r>
              <a:rPr lang="pt-BR" b="1" dirty="0" smtClean="0">
                <a:solidFill>
                  <a:schemeClr val="tx1">
                    <a:lumMod val="75000"/>
                    <a:lumOff val="25000"/>
                  </a:schemeClr>
                </a:solidFill>
              </a:rPr>
              <a:t>CQ= 800 </a:t>
            </a:r>
            <a:r>
              <a:rPr lang="pt-BR" b="1" dirty="0" err="1" smtClean="0">
                <a:solidFill>
                  <a:schemeClr val="tx1">
                    <a:lumMod val="75000"/>
                    <a:lumOff val="25000"/>
                  </a:schemeClr>
                </a:solidFill>
              </a:rPr>
              <a:t>WMh</a:t>
            </a:r>
            <a:endParaRPr lang="pt-BR" b="1" dirty="0" smtClean="0">
              <a:solidFill>
                <a:schemeClr val="tx1">
                  <a:lumMod val="75000"/>
                  <a:lumOff val="25000"/>
                </a:schemeClr>
              </a:solidFill>
            </a:endParaRPr>
          </a:p>
          <a:p>
            <a:pPr algn="ctr">
              <a:lnSpc>
                <a:spcPct val="125000"/>
              </a:lnSpc>
            </a:pPr>
            <a:r>
              <a:rPr lang="pt-BR" b="1" dirty="0" smtClean="0">
                <a:solidFill>
                  <a:schemeClr val="tx1">
                    <a:lumMod val="75000"/>
                    <a:lumOff val="25000"/>
                  </a:schemeClr>
                </a:solidFill>
              </a:rPr>
              <a:t>(40 MW médios)</a:t>
            </a:r>
            <a:endParaRPr lang="pt-BR" b="1" dirty="0">
              <a:solidFill>
                <a:schemeClr val="tx1">
                  <a:lumMod val="75000"/>
                  <a:lumOff val="25000"/>
                </a:schemeClr>
              </a:solidFill>
            </a:endParaRPr>
          </a:p>
        </p:txBody>
      </p:sp>
    </p:spTree>
    <p:extLst>
      <p:ext uri="{BB962C8B-B14F-4D97-AF65-F5344CB8AC3E}">
        <p14:creationId xmlns:p14="http://schemas.microsoft.com/office/powerpoint/2010/main" val="338575221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4" name="Espaço Reservado para Número de Slide 3"/>
          <p:cNvSpPr txBox="1">
            <a:spLocks/>
          </p:cNvSpPr>
          <p:nvPr/>
        </p:nvSpPr>
        <p:spPr>
          <a:xfrm>
            <a:off x="8672545" y="6492899"/>
            <a:ext cx="471487"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5982A366-06E1-403F-9EA0-5CC931BD59A0}" type="slidenum">
              <a:rPr kumimoji="0" lang="pt-BR" sz="1200" b="0" i="0" u="none" strike="noStrike" kern="1200" cap="none" spc="0" normalizeH="0" baseline="0" noProof="0" smtClean="0">
                <a:ln>
                  <a:noFill/>
                </a:ln>
                <a:solidFill>
                  <a:schemeClr val="tx1">
                    <a:lumMod val="50000"/>
                    <a:lumOff val="50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pt-BR" sz="1200" b="0" i="0" u="none" strike="noStrike" kern="1200" cap="none" spc="0" normalizeH="0" baseline="0" noProof="0" dirty="0">
              <a:ln>
                <a:noFill/>
              </a:ln>
              <a:solidFill>
                <a:schemeClr val="tx1">
                  <a:lumMod val="50000"/>
                  <a:lumOff val="50000"/>
                </a:schemeClr>
              </a:solidFill>
              <a:effectLst/>
              <a:uLnTx/>
              <a:uFillTx/>
              <a:latin typeface="+mn-lt"/>
              <a:ea typeface="+mn-ea"/>
              <a:cs typeface="+mn-cs"/>
            </a:endParaRPr>
          </a:p>
        </p:txBody>
      </p:sp>
      <p:sp>
        <p:nvSpPr>
          <p:cNvPr id="13" name="CaixaDeTexto 12"/>
          <p:cNvSpPr txBox="1"/>
          <p:nvPr/>
        </p:nvSpPr>
        <p:spPr>
          <a:xfrm>
            <a:off x="251520" y="1124744"/>
            <a:ext cx="8856984" cy="400110"/>
          </a:xfrm>
          <a:prstGeom prst="rect">
            <a:avLst/>
          </a:prstGeom>
          <a:noFill/>
        </p:spPr>
        <p:txBody>
          <a:bodyPr wrap="square" rtlCol="0">
            <a:spAutoFit/>
          </a:bodyPr>
          <a:lstStyle/>
          <a:p>
            <a:pPr algn="just"/>
            <a:r>
              <a:rPr lang="pt-BR" sz="2000" b="1" u="sng" dirty="0" smtClean="0">
                <a:solidFill>
                  <a:schemeClr val="tx1">
                    <a:lumMod val="75000"/>
                    <a:lumOff val="25000"/>
                  </a:schemeClr>
                </a:solidFill>
              </a:rPr>
              <a:t>Exemplo 1 - Resumo</a:t>
            </a:r>
          </a:p>
        </p:txBody>
      </p:sp>
      <p:sp>
        <p:nvSpPr>
          <p:cNvPr id="16" name="CaixaDeTexto 15"/>
          <p:cNvSpPr txBox="1"/>
          <p:nvPr/>
        </p:nvSpPr>
        <p:spPr>
          <a:xfrm>
            <a:off x="412467" y="2199641"/>
            <a:ext cx="3871502" cy="1569660"/>
          </a:xfrm>
          <a:prstGeom prst="rect">
            <a:avLst/>
          </a:prstGeom>
          <a:ln>
            <a:solidFill>
              <a:srgbClr val="0070C0"/>
            </a:solidFill>
          </a:ln>
        </p:spPr>
        <p:style>
          <a:lnRef idx="2">
            <a:schemeClr val="dk1"/>
          </a:lnRef>
          <a:fillRef idx="1">
            <a:schemeClr val="lt1"/>
          </a:fillRef>
          <a:effectRef idx="0">
            <a:schemeClr val="dk1"/>
          </a:effectRef>
          <a:fontRef idx="minor">
            <a:schemeClr val="dk1"/>
          </a:fontRef>
        </p:style>
        <p:txBody>
          <a:bodyPr wrap="square" rtlCol="0">
            <a:spAutoFit/>
          </a:bodyPr>
          <a:lstStyle/>
          <a:p>
            <a:r>
              <a:rPr lang="pt-BR" sz="1600" b="1" dirty="0" smtClean="0"/>
              <a:t>CCEAL Flexível </a:t>
            </a:r>
            <a:r>
              <a:rPr lang="pt-BR" sz="1600" dirty="0"/>
              <a:t>– 1 mês </a:t>
            </a:r>
            <a:r>
              <a:rPr lang="pt-BR" sz="1600" dirty="0" smtClean="0"/>
              <a:t>(20 </a:t>
            </a:r>
            <a:r>
              <a:rPr lang="pt-BR" sz="1600" dirty="0"/>
              <a:t>h)</a:t>
            </a:r>
          </a:p>
          <a:p>
            <a:r>
              <a:rPr lang="pt-BR" sz="1600" dirty="0" smtClean="0"/>
              <a:t>Montante Mínimo: </a:t>
            </a:r>
            <a:r>
              <a:rPr lang="pt-BR" sz="1600" b="1" dirty="0" smtClean="0"/>
              <a:t>10</a:t>
            </a:r>
            <a:r>
              <a:rPr lang="pt-BR" sz="1600" dirty="0" smtClean="0"/>
              <a:t> </a:t>
            </a:r>
            <a:r>
              <a:rPr lang="pt-BR" sz="1600" b="1" dirty="0" smtClean="0"/>
              <a:t>MW médios</a:t>
            </a:r>
          </a:p>
          <a:p>
            <a:r>
              <a:rPr lang="pt-BR" sz="1600" dirty="0" smtClean="0"/>
              <a:t>Montante Máximo: </a:t>
            </a:r>
            <a:r>
              <a:rPr lang="pt-BR" sz="1600" b="1" dirty="0" smtClean="0"/>
              <a:t>50</a:t>
            </a:r>
            <a:r>
              <a:rPr lang="pt-BR" sz="1600" dirty="0" smtClean="0"/>
              <a:t> </a:t>
            </a:r>
            <a:r>
              <a:rPr lang="pt-BR" sz="1600" b="1" dirty="0" smtClean="0"/>
              <a:t>MW médios</a:t>
            </a:r>
          </a:p>
          <a:p>
            <a:r>
              <a:rPr lang="pt-BR" sz="1600" dirty="0" smtClean="0"/>
              <a:t>Porcentagem atendimento à carga: </a:t>
            </a:r>
            <a:r>
              <a:rPr lang="pt-BR" sz="1600" b="1" dirty="0" smtClean="0"/>
              <a:t>100%</a:t>
            </a:r>
          </a:p>
          <a:p>
            <a:r>
              <a:rPr lang="pt-BR" sz="1600" dirty="0" smtClean="0"/>
              <a:t>Limite Mínimo Modulação: </a:t>
            </a:r>
            <a:r>
              <a:rPr lang="pt-BR" sz="1600" b="1" dirty="0" smtClean="0"/>
              <a:t>livre</a:t>
            </a:r>
            <a:endParaRPr lang="pt-BR" sz="1600" b="1" dirty="0"/>
          </a:p>
          <a:p>
            <a:r>
              <a:rPr lang="pt-BR" sz="1600" dirty="0"/>
              <a:t>Limite </a:t>
            </a:r>
            <a:r>
              <a:rPr lang="pt-BR" sz="1600" dirty="0" smtClean="0"/>
              <a:t>Máximo Modulação</a:t>
            </a:r>
            <a:r>
              <a:rPr lang="pt-BR" sz="1600" dirty="0"/>
              <a:t>: </a:t>
            </a:r>
            <a:r>
              <a:rPr lang="pt-BR" sz="1600" b="1" dirty="0" smtClean="0"/>
              <a:t>livre</a:t>
            </a:r>
          </a:p>
        </p:txBody>
      </p:sp>
      <p:sp>
        <p:nvSpPr>
          <p:cNvPr id="18" name="CaixaDeTexto 17"/>
          <p:cNvSpPr txBox="1"/>
          <p:nvPr/>
        </p:nvSpPr>
        <p:spPr>
          <a:xfrm>
            <a:off x="4644008" y="2199641"/>
            <a:ext cx="3384376" cy="615553"/>
          </a:xfrm>
          <a:prstGeom prst="rect">
            <a:avLst/>
          </a:prstGeom>
          <a:ln>
            <a:solidFill>
              <a:srgbClr val="FF0000"/>
            </a:solidFill>
          </a:ln>
        </p:spPr>
        <p:style>
          <a:lnRef idx="2">
            <a:schemeClr val="dk1"/>
          </a:lnRef>
          <a:fillRef idx="1">
            <a:schemeClr val="lt1"/>
          </a:fillRef>
          <a:effectRef idx="0">
            <a:schemeClr val="dk1"/>
          </a:effectRef>
          <a:fontRef idx="minor">
            <a:schemeClr val="dk1"/>
          </a:fontRef>
        </p:style>
        <p:txBody>
          <a:bodyPr wrap="square" rtlCol="0">
            <a:spAutoFit/>
          </a:bodyPr>
          <a:lstStyle/>
          <a:p>
            <a:r>
              <a:rPr lang="pt-BR" sz="1600" b="1" dirty="0"/>
              <a:t>CARGA REALIZADA</a:t>
            </a:r>
            <a:r>
              <a:rPr lang="pt-BR" sz="1600" b="1" dirty="0" smtClean="0"/>
              <a:t>:</a:t>
            </a:r>
          </a:p>
          <a:p>
            <a:r>
              <a:rPr lang="pt-BR" b="1" dirty="0" smtClean="0"/>
              <a:t>40</a:t>
            </a:r>
            <a:r>
              <a:rPr lang="pt-BR" sz="1600" b="1" u="sng" dirty="0" smtClean="0"/>
              <a:t> MW médios</a:t>
            </a:r>
            <a:r>
              <a:rPr lang="pt-BR" sz="1600" b="1" dirty="0" smtClean="0"/>
              <a:t> (800MWh)</a:t>
            </a:r>
            <a:endParaRPr lang="pt-BR" sz="1600" dirty="0"/>
          </a:p>
        </p:txBody>
      </p:sp>
      <p:sp>
        <p:nvSpPr>
          <p:cNvPr id="19" name="CaixaDeTexto 18"/>
          <p:cNvSpPr txBox="1"/>
          <p:nvPr/>
        </p:nvSpPr>
        <p:spPr>
          <a:xfrm>
            <a:off x="4644008" y="2919721"/>
            <a:ext cx="3384376" cy="861774"/>
          </a:xfrm>
          <a:prstGeom prst="rect">
            <a:avLst/>
          </a:prstGeom>
          <a:ln>
            <a:solidFill>
              <a:srgbClr val="0070C0"/>
            </a:solidFill>
          </a:ln>
        </p:spPr>
        <p:style>
          <a:lnRef idx="2">
            <a:schemeClr val="dk1"/>
          </a:lnRef>
          <a:fillRef idx="1">
            <a:schemeClr val="lt1"/>
          </a:fillRef>
          <a:effectRef idx="0">
            <a:schemeClr val="dk1"/>
          </a:effectRef>
          <a:fontRef idx="minor">
            <a:schemeClr val="dk1"/>
          </a:fontRef>
        </p:style>
        <p:txBody>
          <a:bodyPr wrap="square" rtlCol="0">
            <a:spAutoFit/>
          </a:bodyPr>
          <a:lstStyle/>
          <a:p>
            <a:r>
              <a:rPr lang="pt-BR" sz="1600" b="1" dirty="0" smtClean="0"/>
              <a:t>Exercício do CCEAL Flexível</a:t>
            </a:r>
            <a:endParaRPr lang="pt-BR" sz="1600" b="1" dirty="0"/>
          </a:p>
          <a:p>
            <a:r>
              <a:rPr lang="pt-BR" sz="1600" dirty="0" smtClean="0"/>
              <a:t>Carga x Percentual = 40 x 100% =&gt;</a:t>
            </a:r>
          </a:p>
          <a:p>
            <a:r>
              <a:rPr lang="pt-BR" sz="1600" dirty="0" smtClean="0"/>
              <a:t> </a:t>
            </a:r>
            <a:r>
              <a:rPr lang="pt-BR" b="1" u="sng" dirty="0" smtClean="0"/>
              <a:t>40</a:t>
            </a:r>
            <a:r>
              <a:rPr lang="pt-BR" sz="1600" b="1" u="sng" dirty="0" smtClean="0"/>
              <a:t> </a:t>
            </a:r>
            <a:r>
              <a:rPr lang="pt-BR" b="1" u="sng" dirty="0" smtClean="0"/>
              <a:t>MW médios</a:t>
            </a:r>
            <a:endParaRPr lang="pt-BR" b="1" u="sng" dirty="0"/>
          </a:p>
        </p:txBody>
      </p:sp>
      <p:sp>
        <p:nvSpPr>
          <p:cNvPr id="12" name="CaixaDeTexto 11"/>
          <p:cNvSpPr txBox="1"/>
          <p:nvPr/>
        </p:nvSpPr>
        <p:spPr>
          <a:xfrm>
            <a:off x="1115616" y="1772816"/>
            <a:ext cx="2595802" cy="369332"/>
          </a:xfrm>
          <a:prstGeom prst="rect">
            <a:avLst/>
          </a:prstGeom>
          <a:noFill/>
        </p:spPr>
        <p:txBody>
          <a:bodyPr wrap="square" rtlCol="0">
            <a:spAutoFit/>
          </a:bodyPr>
          <a:lstStyle/>
          <a:p>
            <a:pPr algn="just"/>
            <a:r>
              <a:rPr lang="pt-BR" b="1" dirty="0" smtClean="0">
                <a:solidFill>
                  <a:schemeClr val="tx1">
                    <a:lumMod val="75000"/>
                    <a:lumOff val="25000"/>
                  </a:schemeClr>
                </a:solidFill>
              </a:rPr>
              <a:t>Registro de  Contrato</a:t>
            </a:r>
          </a:p>
        </p:txBody>
      </p:sp>
      <p:sp>
        <p:nvSpPr>
          <p:cNvPr id="14" name="CaixaDeTexto 13"/>
          <p:cNvSpPr txBox="1"/>
          <p:nvPr/>
        </p:nvSpPr>
        <p:spPr>
          <a:xfrm>
            <a:off x="5292079" y="1772816"/>
            <a:ext cx="2822317" cy="369332"/>
          </a:xfrm>
          <a:prstGeom prst="rect">
            <a:avLst/>
          </a:prstGeom>
          <a:noFill/>
        </p:spPr>
        <p:txBody>
          <a:bodyPr wrap="square" rtlCol="0">
            <a:spAutoFit/>
          </a:bodyPr>
          <a:lstStyle/>
          <a:p>
            <a:pPr algn="just"/>
            <a:r>
              <a:rPr lang="pt-BR" b="1" dirty="0" smtClean="0">
                <a:solidFill>
                  <a:schemeClr val="tx1">
                    <a:lumMod val="75000"/>
                    <a:lumOff val="25000"/>
                  </a:schemeClr>
                </a:solidFill>
              </a:rPr>
              <a:t>Pré- Contabilização</a:t>
            </a:r>
          </a:p>
        </p:txBody>
      </p:sp>
      <p:sp>
        <p:nvSpPr>
          <p:cNvPr id="3" name="Seta em curva para a esquerda 2"/>
          <p:cNvSpPr/>
          <p:nvPr/>
        </p:nvSpPr>
        <p:spPr>
          <a:xfrm>
            <a:off x="8186404" y="2505616"/>
            <a:ext cx="460058" cy="918161"/>
          </a:xfrm>
          <a:prstGeom prst="curvedLeftArrow">
            <a:avLst/>
          </a:prstGeom>
          <a:ln/>
        </p:spPr>
        <p:style>
          <a:lnRef idx="0">
            <a:schemeClr val="accent5"/>
          </a:lnRef>
          <a:fillRef idx="3">
            <a:schemeClr val="accent5"/>
          </a:fillRef>
          <a:effectRef idx="3">
            <a:schemeClr val="accent5"/>
          </a:effectRef>
          <a:fontRef idx="minor">
            <a:schemeClr val="lt1"/>
          </a:fontRef>
        </p:style>
        <p:txBody>
          <a:bodyPr rtlCol="0" anchor="ctr"/>
          <a:lstStyle/>
          <a:p>
            <a:pPr algn="ctr"/>
            <a:endParaRPr lang="pt-BR">
              <a:solidFill>
                <a:schemeClr val="tx1"/>
              </a:solidFill>
            </a:endParaRPr>
          </a:p>
        </p:txBody>
      </p:sp>
      <p:sp>
        <p:nvSpPr>
          <p:cNvPr id="23" name="Título 1"/>
          <p:cNvSpPr>
            <a:spLocks noGrp="1"/>
          </p:cNvSpPr>
          <p:nvPr>
            <p:ph type="title"/>
          </p:nvPr>
        </p:nvSpPr>
        <p:spPr>
          <a:xfrm>
            <a:off x="2843808" y="214290"/>
            <a:ext cx="5157216" cy="571504"/>
          </a:xfrm>
        </p:spPr>
        <p:txBody>
          <a:bodyPr/>
          <a:lstStyle/>
          <a:p>
            <a:pPr algn="r"/>
            <a:r>
              <a:rPr lang="pt-BR" sz="2400" dirty="0"/>
              <a:t>CCEAL Flexível por Percentual</a:t>
            </a:r>
          </a:p>
        </p:txBody>
      </p:sp>
      <p:sp>
        <p:nvSpPr>
          <p:cNvPr id="24" name="CaixaDeTexto 23"/>
          <p:cNvSpPr txBox="1"/>
          <p:nvPr/>
        </p:nvSpPr>
        <p:spPr>
          <a:xfrm>
            <a:off x="4427984" y="4215865"/>
            <a:ext cx="3956529" cy="615553"/>
          </a:xfrm>
          <a:prstGeom prst="rect">
            <a:avLst/>
          </a:prstGeom>
          <a:solidFill>
            <a:schemeClr val="accent6">
              <a:lumMod val="40000"/>
              <a:lumOff val="60000"/>
            </a:schemeClr>
          </a:solidFill>
          <a:ln>
            <a:solidFill>
              <a:srgbClr val="FF0000"/>
            </a:solidFill>
          </a:ln>
        </p:spPr>
        <p:style>
          <a:lnRef idx="2">
            <a:schemeClr val="dk1"/>
          </a:lnRef>
          <a:fillRef idx="1">
            <a:schemeClr val="lt1"/>
          </a:fillRef>
          <a:effectRef idx="0">
            <a:schemeClr val="dk1"/>
          </a:effectRef>
          <a:fontRef idx="minor">
            <a:schemeClr val="dk1"/>
          </a:fontRef>
        </p:style>
        <p:txBody>
          <a:bodyPr wrap="square" rtlCol="0">
            <a:spAutoFit/>
          </a:bodyPr>
          <a:lstStyle/>
          <a:p>
            <a:r>
              <a:rPr lang="pt-BR" sz="1600" b="1" dirty="0"/>
              <a:t>TOTAL </a:t>
            </a:r>
            <a:r>
              <a:rPr lang="pt-BR" sz="1600" b="1" dirty="0" smtClean="0"/>
              <a:t>CONTRATADO: </a:t>
            </a:r>
            <a:r>
              <a:rPr lang="pt-BR" b="1" u="sng" dirty="0" smtClean="0"/>
              <a:t>40 MW médios</a:t>
            </a:r>
            <a:r>
              <a:rPr lang="pt-BR" b="1" dirty="0" smtClean="0"/>
              <a:t>                    </a:t>
            </a:r>
          </a:p>
          <a:p>
            <a:r>
              <a:rPr lang="pt-BR" sz="1600" b="1" dirty="0"/>
              <a:t> </a:t>
            </a:r>
            <a:r>
              <a:rPr lang="pt-BR" sz="1600" b="1" dirty="0" smtClean="0"/>
              <a:t>                                            </a:t>
            </a:r>
            <a:r>
              <a:rPr lang="pt-BR" sz="1600" dirty="0" smtClean="0"/>
              <a:t>(800 MWh)</a:t>
            </a:r>
            <a:endParaRPr lang="pt-BR" sz="1600" dirty="0"/>
          </a:p>
        </p:txBody>
      </p:sp>
      <p:sp>
        <p:nvSpPr>
          <p:cNvPr id="25" name="Seta para baixo 24"/>
          <p:cNvSpPr/>
          <p:nvPr/>
        </p:nvSpPr>
        <p:spPr>
          <a:xfrm>
            <a:off x="5234764" y="3855825"/>
            <a:ext cx="346035" cy="288032"/>
          </a:xfrm>
          <a:prstGeom prst="downArrow">
            <a:avLst/>
          </a:prstGeom>
          <a:solidFill>
            <a:schemeClr val="accent5"/>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pt-BR"/>
          </a:p>
        </p:txBody>
      </p:sp>
      <p:sp>
        <p:nvSpPr>
          <p:cNvPr id="26" name="Seta para baixo 25"/>
          <p:cNvSpPr/>
          <p:nvPr/>
        </p:nvSpPr>
        <p:spPr>
          <a:xfrm>
            <a:off x="7308991" y="3855825"/>
            <a:ext cx="346035" cy="288032"/>
          </a:xfrm>
          <a:prstGeom prst="downArrow">
            <a:avLst/>
          </a:prstGeom>
          <a:solidFill>
            <a:schemeClr val="accent5"/>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pt-BR"/>
          </a:p>
        </p:txBody>
      </p:sp>
    </p:spTree>
    <p:extLst>
      <p:ext uri="{BB962C8B-B14F-4D97-AF65-F5344CB8AC3E}">
        <p14:creationId xmlns:p14="http://schemas.microsoft.com/office/powerpoint/2010/main" val="79022328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ço Reservado para Número de Slide 3"/>
          <p:cNvSpPr>
            <a:spLocks noGrp="1"/>
          </p:cNvSpPr>
          <p:nvPr>
            <p:ph type="sldNum" sz="quarter" idx="12"/>
          </p:nvPr>
        </p:nvSpPr>
        <p:spPr>
          <a:xfrm>
            <a:off x="8672545" y="6492899"/>
            <a:ext cx="471487" cy="365125"/>
          </a:xfrm>
        </p:spPr>
        <p:txBody>
          <a:bodyPr/>
          <a:lstStyle/>
          <a:p>
            <a:pPr>
              <a:defRPr/>
            </a:pPr>
            <a:fld id="{5982A366-06E1-403F-9EA0-5CC931BD59A0}" type="slidenum">
              <a:rPr lang="pt-BR" smtClean="0"/>
              <a:pPr>
                <a:defRPr/>
              </a:pPr>
              <a:t>23</a:t>
            </a:fld>
            <a:endParaRPr lang="pt-BR" dirty="0"/>
          </a:p>
        </p:txBody>
      </p:sp>
      <p:sp>
        <p:nvSpPr>
          <p:cNvPr id="6" name="Espaço Reservado para Conteúdo 2"/>
          <p:cNvSpPr>
            <a:spLocks noGrp="1"/>
          </p:cNvSpPr>
          <p:nvPr>
            <p:ph idx="1"/>
          </p:nvPr>
        </p:nvSpPr>
        <p:spPr>
          <a:xfrm>
            <a:off x="251520" y="1124744"/>
            <a:ext cx="8186766" cy="648072"/>
          </a:xfrm>
        </p:spPr>
        <p:txBody>
          <a:bodyPr>
            <a:normAutofit/>
          </a:bodyPr>
          <a:lstStyle/>
          <a:p>
            <a:pPr marL="0" lvl="1" indent="0">
              <a:buNone/>
              <a:tabLst>
                <a:tab pos="355600" algn="l"/>
              </a:tabLst>
            </a:pPr>
            <a:r>
              <a:rPr lang="pt-BR" sz="2000" b="1" u="sng" dirty="0" smtClean="0">
                <a:solidFill>
                  <a:schemeClr val="tx1">
                    <a:lumMod val="75000"/>
                    <a:lumOff val="25000"/>
                  </a:schemeClr>
                </a:solidFill>
              </a:rPr>
              <a:t>Exemplo 2</a:t>
            </a:r>
          </a:p>
          <a:p>
            <a:pPr lvl="1">
              <a:buNone/>
            </a:pPr>
            <a:endParaRPr lang="pt-BR" sz="2000" u="sng" dirty="0" smtClean="0"/>
          </a:p>
          <a:p>
            <a:pPr marL="1258888" lvl="1" indent="-412750">
              <a:buFont typeface="Wingdings" pitchFamily="2" charset="2"/>
              <a:buChar char="ü"/>
            </a:pPr>
            <a:endParaRPr lang="pt-BR" sz="2000" u="sng" dirty="0" smtClean="0"/>
          </a:p>
          <a:p>
            <a:pPr>
              <a:buNone/>
            </a:pPr>
            <a:endParaRPr lang="pt-BR" sz="2000" u="sng" dirty="0" smtClean="0"/>
          </a:p>
          <a:p>
            <a:pPr>
              <a:buFont typeface="Wingdings" pitchFamily="2" charset="2"/>
              <a:buChar char="Ø"/>
            </a:pPr>
            <a:endParaRPr lang="pt-BR" sz="2000" u="sng" dirty="0" smtClean="0"/>
          </a:p>
          <a:p>
            <a:pPr>
              <a:buFont typeface="Wingdings" pitchFamily="2" charset="2"/>
              <a:buChar char="Ø"/>
            </a:pPr>
            <a:endParaRPr lang="pt-BR" sz="2000" u="sng" dirty="0"/>
          </a:p>
        </p:txBody>
      </p:sp>
      <p:sp>
        <p:nvSpPr>
          <p:cNvPr id="14" name="Espaço Reservado para Conteúdo 2"/>
          <p:cNvSpPr txBox="1">
            <a:spLocks/>
          </p:cNvSpPr>
          <p:nvPr/>
        </p:nvSpPr>
        <p:spPr bwMode="auto">
          <a:xfrm>
            <a:off x="2843808" y="1340768"/>
            <a:ext cx="6120680" cy="4464496"/>
          </a:xfrm>
          <a:prstGeom prst="rect">
            <a:avLst/>
          </a:prstGeom>
          <a:noFill/>
          <a:ln w="9525">
            <a:noFill/>
            <a:miter lim="800000"/>
            <a:headEnd/>
            <a:tailEnd/>
          </a:ln>
        </p:spPr>
        <p:txBody>
          <a:bodyPr vert="horz" wrap="square" lIns="91440" tIns="45720" rIns="91440" bIns="45720" numCol="1" anchor="t" anchorCtr="0" compatLnSpc="1">
            <a:prstTxWarp prst="textNoShape">
              <a:avLst/>
            </a:prstTxWarp>
            <a:normAutofit/>
          </a:bodyPr>
          <a:lstStyle>
            <a:lvl1pPr marL="342900" indent="-342900" algn="l" rtl="0" eaLnBrk="0" fontAlgn="base" hangingPunct="0">
              <a:spcBef>
                <a:spcPct val="20000"/>
              </a:spcBef>
              <a:spcAft>
                <a:spcPct val="0"/>
              </a:spcAft>
              <a:buFont typeface="Arial" charset="0"/>
              <a:buChar char="•"/>
              <a:defRPr sz="1600" kern="1200">
                <a:solidFill>
                  <a:schemeClr val="tx1">
                    <a:lumMod val="65000"/>
                    <a:lumOff val="35000"/>
                  </a:schemeClr>
                </a:solidFill>
                <a:latin typeface="+mn-lt"/>
                <a:ea typeface="+mn-ea"/>
                <a:cs typeface="+mn-cs"/>
              </a:defRPr>
            </a:lvl1pPr>
            <a:lvl2pPr marL="742950" indent="-285750" algn="l" rtl="0" eaLnBrk="0" fontAlgn="base" hangingPunct="0">
              <a:spcBef>
                <a:spcPct val="20000"/>
              </a:spcBef>
              <a:spcAft>
                <a:spcPct val="0"/>
              </a:spcAft>
              <a:buFont typeface="Arial" charset="0"/>
              <a:buChar char="–"/>
              <a:defRPr sz="1600" kern="1200">
                <a:solidFill>
                  <a:schemeClr val="tx1">
                    <a:lumMod val="65000"/>
                    <a:lumOff val="35000"/>
                  </a:schemeClr>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1600" kern="1200">
                <a:solidFill>
                  <a:schemeClr val="tx1">
                    <a:lumMod val="65000"/>
                    <a:lumOff val="35000"/>
                  </a:schemeClr>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1600" kern="1200">
                <a:solidFill>
                  <a:schemeClr val="tx1">
                    <a:lumMod val="65000"/>
                    <a:lumOff val="35000"/>
                  </a:schemeClr>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1600" kern="1200">
                <a:solidFill>
                  <a:schemeClr val="tx1">
                    <a:lumMod val="65000"/>
                    <a:lumOff val="3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1313" lvl="1" indent="-341313">
              <a:buFont typeface="Wingdings" pitchFamily="2" charset="2"/>
              <a:buChar char="q"/>
              <a:tabLst>
                <a:tab pos="355600" algn="l"/>
              </a:tabLst>
            </a:pPr>
            <a:r>
              <a:rPr lang="pt-BR" sz="2000" b="1" dirty="0" smtClean="0">
                <a:solidFill>
                  <a:schemeClr val="tx1">
                    <a:lumMod val="75000"/>
                    <a:lumOff val="25000"/>
                  </a:schemeClr>
                </a:solidFill>
              </a:rPr>
              <a:t>Perfil de Agente com uma única carga modelada</a:t>
            </a:r>
          </a:p>
          <a:p>
            <a:pPr marL="341313" lvl="1" indent="-341313">
              <a:buFont typeface="Wingdings" pitchFamily="2" charset="2"/>
              <a:buChar char="q"/>
              <a:tabLst>
                <a:tab pos="355600" algn="l"/>
              </a:tabLst>
            </a:pPr>
            <a:r>
              <a:rPr lang="pt-BR" sz="2000" b="1" dirty="0" smtClean="0">
                <a:solidFill>
                  <a:schemeClr val="tx1">
                    <a:lumMod val="75000"/>
                    <a:lumOff val="25000"/>
                  </a:schemeClr>
                </a:solidFill>
              </a:rPr>
              <a:t>Para atendimento dessa carga o Agente conta com um contrato flexível por percentual com os seguintes parâmetros de registro:</a:t>
            </a:r>
          </a:p>
          <a:p>
            <a:pPr marL="742950" lvl="2" indent="-342900">
              <a:buFont typeface="Wingdings" panose="05000000000000000000" pitchFamily="2" charset="2"/>
              <a:buChar char="Ø"/>
              <a:tabLst>
                <a:tab pos="355600" algn="l"/>
              </a:tabLst>
            </a:pPr>
            <a:r>
              <a:rPr lang="pt-BR" sz="2000" dirty="0" smtClean="0">
                <a:solidFill>
                  <a:schemeClr val="tx1">
                    <a:lumMod val="75000"/>
                    <a:lumOff val="25000"/>
                  </a:schemeClr>
                </a:solidFill>
              </a:rPr>
              <a:t>Vigência do montante: 20 h (igual ao mês)</a:t>
            </a:r>
          </a:p>
          <a:p>
            <a:pPr marL="742950" lvl="2" indent="-342900">
              <a:buFont typeface="Wingdings" panose="05000000000000000000" pitchFamily="2" charset="2"/>
              <a:buChar char="Ø"/>
              <a:tabLst>
                <a:tab pos="355600" algn="l"/>
              </a:tabLst>
            </a:pPr>
            <a:r>
              <a:rPr lang="pt-BR" sz="2000" dirty="0" smtClean="0">
                <a:solidFill>
                  <a:schemeClr val="tx1">
                    <a:lumMod val="75000"/>
                    <a:lumOff val="25000"/>
                  </a:schemeClr>
                </a:solidFill>
              </a:rPr>
              <a:t>Mínimo: 10 MW médios</a:t>
            </a:r>
          </a:p>
          <a:p>
            <a:pPr marL="742950" lvl="2" indent="-342900">
              <a:buFont typeface="Wingdings" panose="05000000000000000000" pitchFamily="2" charset="2"/>
              <a:buChar char="Ø"/>
              <a:tabLst>
                <a:tab pos="355600" algn="l"/>
              </a:tabLst>
            </a:pPr>
            <a:r>
              <a:rPr lang="pt-BR" sz="2000" dirty="0" smtClean="0">
                <a:solidFill>
                  <a:schemeClr val="tx1">
                    <a:lumMod val="75000"/>
                    <a:lumOff val="25000"/>
                  </a:schemeClr>
                </a:solidFill>
              </a:rPr>
              <a:t>Máximo: 50 MW médios</a:t>
            </a:r>
          </a:p>
          <a:p>
            <a:pPr marL="742950" lvl="2" indent="-342900">
              <a:buFont typeface="Wingdings" panose="05000000000000000000" pitchFamily="2" charset="2"/>
              <a:buChar char="Ø"/>
              <a:tabLst>
                <a:tab pos="355600" algn="l"/>
              </a:tabLst>
            </a:pPr>
            <a:r>
              <a:rPr lang="pt-BR" sz="2000" dirty="0">
                <a:solidFill>
                  <a:schemeClr val="tx1">
                    <a:lumMod val="75000"/>
                    <a:lumOff val="25000"/>
                  </a:schemeClr>
                </a:solidFill>
              </a:rPr>
              <a:t>Percentual de atendimento da carga: 100%</a:t>
            </a:r>
          </a:p>
          <a:p>
            <a:pPr marL="742950" lvl="2" indent="-342900">
              <a:buFont typeface="Wingdings" panose="05000000000000000000" pitchFamily="2" charset="2"/>
              <a:buChar char="Ø"/>
              <a:tabLst>
                <a:tab pos="355600" algn="l"/>
              </a:tabLst>
            </a:pPr>
            <a:r>
              <a:rPr lang="pt-BR" sz="2000" dirty="0" smtClean="0">
                <a:solidFill>
                  <a:schemeClr val="tx1">
                    <a:lumMod val="75000"/>
                    <a:lumOff val="25000"/>
                  </a:schemeClr>
                </a:solidFill>
              </a:rPr>
              <a:t>Tipo de Modulação: conforme curva de carga</a:t>
            </a:r>
          </a:p>
          <a:p>
            <a:pPr marL="742950" lvl="2" indent="-342900">
              <a:buFont typeface="Wingdings" panose="05000000000000000000" pitchFamily="2" charset="2"/>
              <a:buChar char="Ø"/>
              <a:tabLst>
                <a:tab pos="355600" algn="l"/>
              </a:tabLst>
            </a:pPr>
            <a:r>
              <a:rPr lang="pt-BR" sz="2000" dirty="0" smtClean="0">
                <a:solidFill>
                  <a:schemeClr val="tx1">
                    <a:lumMod val="75000"/>
                    <a:lumOff val="25000"/>
                  </a:schemeClr>
                </a:solidFill>
              </a:rPr>
              <a:t>Limite mínimo de modulação: 8 MW médios</a:t>
            </a:r>
          </a:p>
          <a:p>
            <a:pPr marL="742950" lvl="2" indent="-342900">
              <a:buFont typeface="Wingdings" panose="05000000000000000000" pitchFamily="2" charset="2"/>
              <a:buChar char="Ø"/>
              <a:tabLst>
                <a:tab pos="355600" algn="l"/>
              </a:tabLst>
            </a:pPr>
            <a:r>
              <a:rPr lang="pt-BR" sz="2000" dirty="0" smtClean="0">
                <a:solidFill>
                  <a:schemeClr val="tx1">
                    <a:lumMod val="75000"/>
                    <a:lumOff val="25000"/>
                  </a:schemeClr>
                </a:solidFill>
              </a:rPr>
              <a:t>Limite máximo de modulação: 50 MW médios</a:t>
            </a:r>
            <a:endParaRPr lang="pt-BR" sz="2400" b="1" dirty="0" smtClean="0">
              <a:solidFill>
                <a:schemeClr val="tx1">
                  <a:lumMod val="75000"/>
                  <a:lumOff val="25000"/>
                </a:schemeClr>
              </a:solidFill>
            </a:endParaRPr>
          </a:p>
          <a:p>
            <a:pPr marL="341313" lvl="1" indent="-341313">
              <a:buFont typeface="Wingdings" pitchFamily="2" charset="2"/>
              <a:buChar char="q"/>
              <a:tabLst>
                <a:tab pos="355600" algn="l"/>
              </a:tabLst>
            </a:pPr>
            <a:endParaRPr lang="pt-BR" sz="2400" b="1" dirty="0">
              <a:solidFill>
                <a:schemeClr val="tx1">
                  <a:lumMod val="75000"/>
                  <a:lumOff val="25000"/>
                </a:schemeClr>
              </a:solidFill>
            </a:endParaRPr>
          </a:p>
          <a:p>
            <a:pPr marL="341313" lvl="1" indent="-341313">
              <a:buFont typeface="Wingdings" pitchFamily="2" charset="2"/>
              <a:buChar char="q"/>
              <a:tabLst>
                <a:tab pos="355600" algn="l"/>
              </a:tabLst>
            </a:pPr>
            <a:endParaRPr lang="pt-BR" sz="2400" b="1" dirty="0" smtClean="0">
              <a:solidFill>
                <a:schemeClr val="tx1">
                  <a:lumMod val="75000"/>
                  <a:lumOff val="25000"/>
                </a:schemeClr>
              </a:solidFill>
            </a:endParaRPr>
          </a:p>
          <a:p>
            <a:pPr marL="341313" lvl="1" indent="-341313">
              <a:buFont typeface="Wingdings" pitchFamily="2" charset="2"/>
              <a:buChar char="q"/>
              <a:tabLst>
                <a:tab pos="355600" algn="l"/>
              </a:tabLst>
            </a:pPr>
            <a:endParaRPr lang="pt-BR" sz="2400" b="1" dirty="0" smtClean="0">
              <a:solidFill>
                <a:schemeClr val="tx1">
                  <a:lumMod val="75000"/>
                  <a:lumOff val="25000"/>
                </a:schemeClr>
              </a:solidFill>
            </a:endParaRPr>
          </a:p>
          <a:p>
            <a:pPr lvl="1">
              <a:buFont typeface="Arial" charset="0"/>
              <a:buNone/>
            </a:pPr>
            <a:endParaRPr lang="pt-BR" sz="1000" dirty="0" smtClean="0"/>
          </a:p>
          <a:p>
            <a:pPr marL="1258888" lvl="1" indent="-412750">
              <a:buFont typeface="Wingdings" pitchFamily="2" charset="2"/>
              <a:buChar char="ü"/>
            </a:pPr>
            <a:endParaRPr lang="pt-BR" sz="1900" u="sng" dirty="0" smtClean="0"/>
          </a:p>
          <a:p>
            <a:pPr>
              <a:buFont typeface="Arial" charset="0"/>
              <a:buNone/>
            </a:pPr>
            <a:endParaRPr lang="pt-BR" dirty="0" smtClean="0"/>
          </a:p>
          <a:p>
            <a:pPr>
              <a:buFont typeface="Wingdings" pitchFamily="2" charset="2"/>
              <a:buChar char="Ø"/>
            </a:pPr>
            <a:endParaRPr lang="pt-BR" dirty="0" smtClean="0"/>
          </a:p>
          <a:p>
            <a:pPr>
              <a:buFont typeface="Wingdings" pitchFamily="2" charset="2"/>
              <a:buChar char="Ø"/>
            </a:pPr>
            <a:endParaRPr lang="pt-BR" dirty="0"/>
          </a:p>
        </p:txBody>
      </p:sp>
      <p:sp>
        <p:nvSpPr>
          <p:cNvPr id="15" name="Espaço Reservado para Conteúdo 2"/>
          <p:cNvSpPr txBox="1">
            <a:spLocks/>
          </p:cNvSpPr>
          <p:nvPr/>
        </p:nvSpPr>
        <p:spPr bwMode="auto">
          <a:xfrm>
            <a:off x="251520" y="5661248"/>
            <a:ext cx="8496944" cy="1080120"/>
          </a:xfrm>
          <a:prstGeom prst="rect">
            <a:avLst/>
          </a:prstGeom>
          <a:noFill/>
          <a:ln w="9525">
            <a:noFill/>
            <a:miter lim="800000"/>
            <a:headEnd/>
            <a:tailEnd/>
          </a:ln>
        </p:spPr>
        <p:txBody>
          <a:bodyPr vert="horz" wrap="square" lIns="91440" tIns="45720" rIns="91440" bIns="45720" numCol="1" anchor="t" anchorCtr="0" compatLnSpc="1">
            <a:prstTxWarp prst="textNoShape">
              <a:avLst/>
            </a:prstTxWarp>
            <a:normAutofit/>
          </a:bodyPr>
          <a:lstStyle>
            <a:lvl1pPr marL="342900" indent="-342900" algn="l" rtl="0" eaLnBrk="0" fontAlgn="base" hangingPunct="0">
              <a:spcBef>
                <a:spcPct val="20000"/>
              </a:spcBef>
              <a:spcAft>
                <a:spcPct val="0"/>
              </a:spcAft>
              <a:buFont typeface="Arial" charset="0"/>
              <a:buChar char="•"/>
              <a:defRPr sz="1600" kern="1200">
                <a:solidFill>
                  <a:schemeClr val="tx1">
                    <a:lumMod val="65000"/>
                    <a:lumOff val="35000"/>
                  </a:schemeClr>
                </a:solidFill>
                <a:latin typeface="+mn-lt"/>
                <a:ea typeface="+mn-ea"/>
                <a:cs typeface="+mn-cs"/>
              </a:defRPr>
            </a:lvl1pPr>
            <a:lvl2pPr marL="742950" indent="-285750" algn="l" rtl="0" eaLnBrk="0" fontAlgn="base" hangingPunct="0">
              <a:spcBef>
                <a:spcPct val="20000"/>
              </a:spcBef>
              <a:spcAft>
                <a:spcPct val="0"/>
              </a:spcAft>
              <a:buFont typeface="Arial" charset="0"/>
              <a:buChar char="–"/>
              <a:defRPr sz="1600" kern="1200">
                <a:solidFill>
                  <a:schemeClr val="tx1">
                    <a:lumMod val="65000"/>
                    <a:lumOff val="35000"/>
                  </a:schemeClr>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1600" kern="1200">
                <a:solidFill>
                  <a:schemeClr val="tx1">
                    <a:lumMod val="65000"/>
                    <a:lumOff val="35000"/>
                  </a:schemeClr>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1600" kern="1200">
                <a:solidFill>
                  <a:schemeClr val="tx1">
                    <a:lumMod val="65000"/>
                    <a:lumOff val="35000"/>
                  </a:schemeClr>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1600" kern="1200">
                <a:solidFill>
                  <a:schemeClr val="tx1">
                    <a:lumMod val="65000"/>
                    <a:lumOff val="3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900" lvl="1" indent="-342900">
              <a:buFont typeface="Wingdings" panose="05000000000000000000" pitchFamily="2" charset="2"/>
              <a:buChar char="Ø"/>
              <a:tabLst>
                <a:tab pos="355600" algn="l"/>
              </a:tabLst>
            </a:pPr>
            <a:r>
              <a:rPr lang="pt-BR" sz="1800" dirty="0" smtClean="0">
                <a:solidFill>
                  <a:schemeClr val="tx1">
                    <a:lumMod val="75000"/>
                    <a:lumOff val="25000"/>
                  </a:schemeClr>
                </a:solidFill>
              </a:rPr>
              <a:t>Para esse tipo de contrato, a flexibilidade está atrelada ao consumo da carga no período de vigência do montante.</a:t>
            </a:r>
          </a:p>
          <a:p>
            <a:pPr marL="741363" lvl="2" indent="-341313">
              <a:buFont typeface="Wingdings" pitchFamily="2" charset="2"/>
              <a:buChar char="q"/>
              <a:tabLst>
                <a:tab pos="355600" algn="l"/>
              </a:tabLst>
            </a:pPr>
            <a:endParaRPr lang="pt-BR" sz="2400" b="1" dirty="0" smtClean="0">
              <a:solidFill>
                <a:schemeClr val="tx1">
                  <a:lumMod val="75000"/>
                  <a:lumOff val="25000"/>
                </a:schemeClr>
              </a:solidFill>
            </a:endParaRPr>
          </a:p>
          <a:p>
            <a:pPr marL="341313" lvl="1" indent="-341313">
              <a:buFont typeface="Wingdings" pitchFamily="2" charset="2"/>
              <a:buChar char="q"/>
              <a:tabLst>
                <a:tab pos="355600" algn="l"/>
              </a:tabLst>
            </a:pPr>
            <a:endParaRPr lang="pt-BR" sz="2400" b="1" dirty="0">
              <a:solidFill>
                <a:schemeClr val="tx1">
                  <a:lumMod val="75000"/>
                  <a:lumOff val="25000"/>
                </a:schemeClr>
              </a:solidFill>
            </a:endParaRPr>
          </a:p>
          <a:p>
            <a:pPr marL="341313" lvl="1" indent="-341313">
              <a:buFont typeface="Wingdings" pitchFamily="2" charset="2"/>
              <a:buChar char="q"/>
              <a:tabLst>
                <a:tab pos="355600" algn="l"/>
              </a:tabLst>
            </a:pPr>
            <a:endParaRPr lang="pt-BR" sz="2400" b="1" dirty="0" smtClean="0">
              <a:solidFill>
                <a:schemeClr val="tx1">
                  <a:lumMod val="75000"/>
                  <a:lumOff val="25000"/>
                </a:schemeClr>
              </a:solidFill>
            </a:endParaRPr>
          </a:p>
          <a:p>
            <a:pPr marL="341313" lvl="1" indent="-341313">
              <a:buFont typeface="Wingdings" pitchFamily="2" charset="2"/>
              <a:buChar char="q"/>
              <a:tabLst>
                <a:tab pos="355600" algn="l"/>
              </a:tabLst>
            </a:pPr>
            <a:endParaRPr lang="pt-BR" sz="2400" b="1" dirty="0" smtClean="0">
              <a:solidFill>
                <a:schemeClr val="tx1">
                  <a:lumMod val="75000"/>
                  <a:lumOff val="25000"/>
                </a:schemeClr>
              </a:solidFill>
            </a:endParaRPr>
          </a:p>
          <a:p>
            <a:pPr lvl="1">
              <a:buFont typeface="Arial" charset="0"/>
              <a:buNone/>
            </a:pPr>
            <a:endParaRPr lang="pt-BR" sz="1000" dirty="0" smtClean="0"/>
          </a:p>
          <a:p>
            <a:pPr marL="1258888" lvl="1" indent="-412750">
              <a:buFont typeface="Wingdings" pitchFamily="2" charset="2"/>
              <a:buChar char="ü"/>
            </a:pPr>
            <a:endParaRPr lang="pt-BR" sz="1900" u="sng" dirty="0" smtClean="0"/>
          </a:p>
          <a:p>
            <a:pPr>
              <a:buFont typeface="Arial" charset="0"/>
              <a:buNone/>
            </a:pPr>
            <a:endParaRPr lang="pt-BR" dirty="0" smtClean="0"/>
          </a:p>
          <a:p>
            <a:pPr>
              <a:buFont typeface="Wingdings" pitchFamily="2" charset="2"/>
              <a:buChar char="Ø"/>
            </a:pPr>
            <a:endParaRPr lang="pt-BR" dirty="0" smtClean="0"/>
          </a:p>
          <a:p>
            <a:pPr>
              <a:buFont typeface="Wingdings" pitchFamily="2" charset="2"/>
              <a:buChar char="Ø"/>
            </a:pPr>
            <a:endParaRPr lang="pt-BR" dirty="0"/>
          </a:p>
        </p:txBody>
      </p:sp>
      <p:sp>
        <p:nvSpPr>
          <p:cNvPr id="10" name="Retângulo 9"/>
          <p:cNvSpPr/>
          <p:nvPr/>
        </p:nvSpPr>
        <p:spPr>
          <a:xfrm>
            <a:off x="323528" y="1772816"/>
            <a:ext cx="2232248" cy="2736304"/>
          </a:xfrm>
          <a:prstGeom prst="rect">
            <a:avLst/>
          </a:prstGeom>
          <a:ln>
            <a:noFill/>
          </a:ln>
          <a:effectLst>
            <a:outerShdw blurRad="50800" dist="38100" algn="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rtlCol="0" anchor="ctr"/>
          <a:lstStyle/>
          <a:p>
            <a:pPr algn="ctr"/>
            <a:endParaRPr lang="pt-BR"/>
          </a:p>
        </p:txBody>
      </p:sp>
      <p:sp>
        <p:nvSpPr>
          <p:cNvPr id="11" name="Retângulo 10"/>
          <p:cNvSpPr/>
          <p:nvPr/>
        </p:nvSpPr>
        <p:spPr>
          <a:xfrm>
            <a:off x="539552" y="2060848"/>
            <a:ext cx="1800200" cy="64807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dirty="0" smtClean="0"/>
              <a:t>Perfil do Agente</a:t>
            </a:r>
            <a:endParaRPr lang="pt-BR" dirty="0"/>
          </a:p>
        </p:txBody>
      </p:sp>
      <p:sp>
        <p:nvSpPr>
          <p:cNvPr id="13" name="Triângulo isósceles 12"/>
          <p:cNvSpPr/>
          <p:nvPr/>
        </p:nvSpPr>
        <p:spPr>
          <a:xfrm>
            <a:off x="971600" y="3356992"/>
            <a:ext cx="864096" cy="864096"/>
          </a:xfrm>
          <a:prstGeom prst="triangle">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000" dirty="0" smtClean="0"/>
              <a:t>C</a:t>
            </a:r>
            <a:endParaRPr lang="pt-BR" sz="2000" dirty="0"/>
          </a:p>
        </p:txBody>
      </p:sp>
      <p:cxnSp>
        <p:nvCxnSpPr>
          <p:cNvPr id="16" name="Conector reto 15"/>
          <p:cNvCxnSpPr>
            <a:stCxn id="11" idx="2"/>
            <a:endCxn id="13" idx="0"/>
          </p:cNvCxnSpPr>
          <p:nvPr/>
        </p:nvCxnSpPr>
        <p:spPr>
          <a:xfrm flipH="1">
            <a:off x="1403648" y="2708920"/>
            <a:ext cx="36004" cy="648072"/>
          </a:xfrm>
          <a:prstGeom prst="line">
            <a:avLst/>
          </a:prstGeom>
        </p:spPr>
        <p:style>
          <a:lnRef idx="1">
            <a:schemeClr val="accent1"/>
          </a:lnRef>
          <a:fillRef idx="0">
            <a:schemeClr val="accent1"/>
          </a:fillRef>
          <a:effectRef idx="0">
            <a:schemeClr val="accent1"/>
          </a:effectRef>
          <a:fontRef idx="minor">
            <a:schemeClr val="tx1"/>
          </a:fontRef>
        </p:style>
      </p:cxnSp>
      <p:sp>
        <p:nvSpPr>
          <p:cNvPr id="12" name="Título 1"/>
          <p:cNvSpPr>
            <a:spLocks noGrp="1"/>
          </p:cNvSpPr>
          <p:nvPr>
            <p:ph type="title"/>
          </p:nvPr>
        </p:nvSpPr>
        <p:spPr>
          <a:xfrm>
            <a:off x="2915816" y="214290"/>
            <a:ext cx="5256584" cy="571504"/>
          </a:xfrm>
        </p:spPr>
        <p:txBody>
          <a:bodyPr/>
          <a:lstStyle/>
          <a:p>
            <a:pPr algn="r"/>
            <a:r>
              <a:rPr lang="pt-BR" sz="2400" dirty="0"/>
              <a:t>CCEAL Flexível por Percentual</a:t>
            </a:r>
          </a:p>
        </p:txBody>
      </p:sp>
      <p:sp>
        <p:nvSpPr>
          <p:cNvPr id="17" name="Retângulo de cantos arredondados 16"/>
          <p:cNvSpPr/>
          <p:nvPr/>
        </p:nvSpPr>
        <p:spPr>
          <a:xfrm>
            <a:off x="3203848" y="4519226"/>
            <a:ext cx="5400600" cy="751154"/>
          </a:xfrm>
          <a:prstGeom prst="roundRect">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extLst>
      <p:ext uri="{BB962C8B-B14F-4D97-AF65-F5344CB8AC3E}">
        <p14:creationId xmlns:p14="http://schemas.microsoft.com/office/powerpoint/2010/main" val="12142488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ço Reservado para Número de Slide 3"/>
          <p:cNvSpPr>
            <a:spLocks noGrp="1"/>
          </p:cNvSpPr>
          <p:nvPr>
            <p:ph type="sldNum" sz="quarter" idx="12"/>
          </p:nvPr>
        </p:nvSpPr>
        <p:spPr>
          <a:xfrm>
            <a:off x="8672545" y="6492899"/>
            <a:ext cx="471487" cy="365125"/>
          </a:xfrm>
        </p:spPr>
        <p:txBody>
          <a:bodyPr/>
          <a:lstStyle/>
          <a:p>
            <a:pPr>
              <a:defRPr/>
            </a:pPr>
            <a:fld id="{5982A366-06E1-403F-9EA0-5CC931BD59A0}" type="slidenum">
              <a:rPr lang="pt-BR" smtClean="0"/>
              <a:pPr>
                <a:defRPr/>
              </a:pPr>
              <a:t>24</a:t>
            </a:fld>
            <a:endParaRPr lang="pt-BR" dirty="0"/>
          </a:p>
        </p:txBody>
      </p:sp>
      <p:sp>
        <p:nvSpPr>
          <p:cNvPr id="6" name="Espaço Reservado para Conteúdo 2"/>
          <p:cNvSpPr>
            <a:spLocks noGrp="1"/>
          </p:cNvSpPr>
          <p:nvPr>
            <p:ph idx="1"/>
          </p:nvPr>
        </p:nvSpPr>
        <p:spPr>
          <a:xfrm>
            <a:off x="251520" y="1124744"/>
            <a:ext cx="8186766" cy="648072"/>
          </a:xfrm>
        </p:spPr>
        <p:txBody>
          <a:bodyPr>
            <a:normAutofit/>
          </a:bodyPr>
          <a:lstStyle/>
          <a:p>
            <a:pPr marL="341313" lvl="1" indent="-341313">
              <a:buFont typeface="Wingdings" pitchFamily="2" charset="2"/>
              <a:buChar char="q"/>
              <a:tabLst>
                <a:tab pos="355600" algn="l"/>
              </a:tabLst>
            </a:pPr>
            <a:r>
              <a:rPr lang="pt-BR" sz="2000" b="1" u="sng" dirty="0" smtClean="0">
                <a:solidFill>
                  <a:schemeClr val="tx1">
                    <a:lumMod val="75000"/>
                    <a:lumOff val="25000"/>
                  </a:schemeClr>
                </a:solidFill>
              </a:rPr>
              <a:t>Exemplo 2</a:t>
            </a:r>
          </a:p>
          <a:p>
            <a:pPr lvl="1">
              <a:buNone/>
            </a:pPr>
            <a:endParaRPr lang="pt-BR" sz="2000" u="sng" dirty="0" smtClean="0"/>
          </a:p>
          <a:p>
            <a:pPr marL="1258888" lvl="1" indent="-412750">
              <a:buFont typeface="Wingdings" pitchFamily="2" charset="2"/>
              <a:buChar char="ü"/>
            </a:pPr>
            <a:endParaRPr lang="pt-BR" sz="2000" u="sng" dirty="0" smtClean="0"/>
          </a:p>
          <a:p>
            <a:pPr>
              <a:buNone/>
            </a:pPr>
            <a:endParaRPr lang="pt-BR" sz="2000" u="sng" dirty="0" smtClean="0"/>
          </a:p>
          <a:p>
            <a:pPr>
              <a:buFont typeface="Wingdings" pitchFamily="2" charset="2"/>
              <a:buChar char="Ø"/>
            </a:pPr>
            <a:endParaRPr lang="pt-BR" sz="2000" u="sng" dirty="0" smtClean="0"/>
          </a:p>
          <a:p>
            <a:pPr>
              <a:buFont typeface="Wingdings" pitchFamily="2" charset="2"/>
              <a:buChar char="Ø"/>
            </a:pPr>
            <a:endParaRPr lang="pt-BR" sz="2000" u="sng" dirty="0"/>
          </a:p>
        </p:txBody>
      </p:sp>
      <p:sp>
        <p:nvSpPr>
          <p:cNvPr id="7" name="Título 1"/>
          <p:cNvSpPr>
            <a:spLocks noGrp="1"/>
          </p:cNvSpPr>
          <p:nvPr>
            <p:ph type="title"/>
          </p:nvPr>
        </p:nvSpPr>
        <p:spPr>
          <a:xfrm>
            <a:off x="2843808" y="214290"/>
            <a:ext cx="5157216" cy="571504"/>
          </a:xfrm>
        </p:spPr>
        <p:txBody>
          <a:bodyPr/>
          <a:lstStyle/>
          <a:p>
            <a:pPr algn="r"/>
            <a:r>
              <a:rPr lang="pt-BR" sz="2400" dirty="0"/>
              <a:t>CCEAL Flexível por Percentual</a:t>
            </a:r>
          </a:p>
        </p:txBody>
      </p:sp>
      <p:sp>
        <p:nvSpPr>
          <p:cNvPr id="14" name="Espaço Reservado para Conteúdo 2"/>
          <p:cNvSpPr txBox="1">
            <a:spLocks/>
          </p:cNvSpPr>
          <p:nvPr/>
        </p:nvSpPr>
        <p:spPr bwMode="auto">
          <a:xfrm>
            <a:off x="3027822" y="1124744"/>
            <a:ext cx="6120680" cy="2304256"/>
          </a:xfrm>
          <a:prstGeom prst="rect">
            <a:avLst/>
          </a:prstGeom>
          <a:noFill/>
          <a:ln w="9525">
            <a:noFill/>
            <a:miter lim="800000"/>
            <a:headEnd/>
            <a:tailEnd/>
          </a:ln>
        </p:spPr>
        <p:txBody>
          <a:bodyPr vert="horz" wrap="square" lIns="91440" tIns="45720" rIns="91440" bIns="45720" numCol="1" anchor="t" anchorCtr="0" compatLnSpc="1">
            <a:prstTxWarp prst="textNoShape">
              <a:avLst/>
            </a:prstTxWarp>
            <a:normAutofit/>
          </a:bodyPr>
          <a:lstStyle>
            <a:lvl1pPr marL="342900" indent="-342900" algn="l" rtl="0" eaLnBrk="0" fontAlgn="base" hangingPunct="0">
              <a:spcBef>
                <a:spcPct val="20000"/>
              </a:spcBef>
              <a:spcAft>
                <a:spcPct val="0"/>
              </a:spcAft>
              <a:buFont typeface="Arial" charset="0"/>
              <a:buChar char="•"/>
              <a:defRPr sz="1600" kern="1200">
                <a:solidFill>
                  <a:schemeClr val="tx1">
                    <a:lumMod val="65000"/>
                    <a:lumOff val="35000"/>
                  </a:schemeClr>
                </a:solidFill>
                <a:latin typeface="+mn-lt"/>
                <a:ea typeface="+mn-ea"/>
                <a:cs typeface="+mn-cs"/>
              </a:defRPr>
            </a:lvl1pPr>
            <a:lvl2pPr marL="742950" indent="-285750" algn="l" rtl="0" eaLnBrk="0" fontAlgn="base" hangingPunct="0">
              <a:spcBef>
                <a:spcPct val="20000"/>
              </a:spcBef>
              <a:spcAft>
                <a:spcPct val="0"/>
              </a:spcAft>
              <a:buFont typeface="Arial" charset="0"/>
              <a:buChar char="–"/>
              <a:defRPr sz="1600" kern="1200">
                <a:solidFill>
                  <a:schemeClr val="tx1">
                    <a:lumMod val="65000"/>
                    <a:lumOff val="35000"/>
                  </a:schemeClr>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1600" kern="1200">
                <a:solidFill>
                  <a:schemeClr val="tx1">
                    <a:lumMod val="65000"/>
                    <a:lumOff val="35000"/>
                  </a:schemeClr>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1600" kern="1200">
                <a:solidFill>
                  <a:schemeClr val="tx1">
                    <a:lumMod val="65000"/>
                    <a:lumOff val="35000"/>
                  </a:schemeClr>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1600" kern="1200">
                <a:solidFill>
                  <a:schemeClr val="tx1">
                    <a:lumMod val="65000"/>
                    <a:lumOff val="3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1313" lvl="1" indent="-341313">
              <a:buFont typeface="Wingdings" pitchFamily="2" charset="2"/>
              <a:buChar char="q"/>
              <a:tabLst>
                <a:tab pos="355600" algn="l"/>
              </a:tabLst>
            </a:pPr>
            <a:r>
              <a:rPr lang="pt-BR" sz="1800" b="1" dirty="0" smtClean="0">
                <a:solidFill>
                  <a:schemeClr val="tx1">
                    <a:lumMod val="75000"/>
                    <a:lumOff val="25000"/>
                  </a:schemeClr>
                </a:solidFill>
              </a:rPr>
              <a:t>A figura abaixo ilustra a modulação final do contrato, com os limites de modulação sendo respeitados</a:t>
            </a:r>
          </a:p>
          <a:p>
            <a:pPr marL="341313" lvl="1" indent="-341313">
              <a:buFont typeface="Wingdings" pitchFamily="2" charset="2"/>
              <a:buChar char="q"/>
              <a:tabLst>
                <a:tab pos="355600" algn="l"/>
              </a:tabLst>
            </a:pPr>
            <a:r>
              <a:rPr lang="pt-BR" sz="1800" b="1" dirty="0" smtClean="0">
                <a:solidFill>
                  <a:schemeClr val="tx1">
                    <a:lumMod val="75000"/>
                    <a:lumOff val="25000"/>
                  </a:schemeClr>
                </a:solidFill>
              </a:rPr>
              <a:t>Embora haja atendimento pleno da carga em todo o período, há exposições positivas e negativas em horários específicos:</a:t>
            </a:r>
          </a:p>
          <a:p>
            <a:pPr marL="341313" lvl="1" indent="-341313">
              <a:buFont typeface="Wingdings" pitchFamily="2" charset="2"/>
              <a:buChar char="q"/>
              <a:tabLst>
                <a:tab pos="355600" algn="l"/>
              </a:tabLst>
            </a:pPr>
            <a:endParaRPr lang="pt-BR" sz="2400" b="1" dirty="0">
              <a:solidFill>
                <a:schemeClr val="tx1">
                  <a:lumMod val="75000"/>
                  <a:lumOff val="25000"/>
                </a:schemeClr>
              </a:solidFill>
            </a:endParaRPr>
          </a:p>
          <a:p>
            <a:pPr marL="341313" lvl="1" indent="-341313">
              <a:buFont typeface="Wingdings" pitchFamily="2" charset="2"/>
              <a:buChar char="q"/>
              <a:tabLst>
                <a:tab pos="355600" algn="l"/>
              </a:tabLst>
            </a:pPr>
            <a:endParaRPr lang="pt-BR" sz="2400" b="1" dirty="0" smtClean="0">
              <a:solidFill>
                <a:schemeClr val="tx1">
                  <a:lumMod val="75000"/>
                  <a:lumOff val="25000"/>
                </a:schemeClr>
              </a:solidFill>
            </a:endParaRPr>
          </a:p>
          <a:p>
            <a:pPr marL="341313" lvl="1" indent="-341313">
              <a:buFont typeface="Wingdings" pitchFamily="2" charset="2"/>
              <a:buChar char="q"/>
              <a:tabLst>
                <a:tab pos="355600" algn="l"/>
              </a:tabLst>
            </a:pPr>
            <a:endParaRPr lang="pt-BR" sz="2400" b="1" dirty="0" smtClean="0">
              <a:solidFill>
                <a:schemeClr val="tx1">
                  <a:lumMod val="75000"/>
                  <a:lumOff val="25000"/>
                </a:schemeClr>
              </a:solidFill>
            </a:endParaRPr>
          </a:p>
          <a:p>
            <a:pPr lvl="1">
              <a:buFont typeface="Arial" charset="0"/>
              <a:buNone/>
            </a:pPr>
            <a:endParaRPr lang="pt-BR" sz="1000" dirty="0" smtClean="0"/>
          </a:p>
          <a:p>
            <a:pPr marL="1258888" lvl="1" indent="-412750">
              <a:buFont typeface="Wingdings" pitchFamily="2" charset="2"/>
              <a:buChar char="ü"/>
            </a:pPr>
            <a:endParaRPr lang="pt-BR" sz="1900" u="sng" dirty="0" smtClean="0"/>
          </a:p>
          <a:p>
            <a:pPr>
              <a:buFont typeface="Arial" charset="0"/>
              <a:buNone/>
            </a:pPr>
            <a:endParaRPr lang="pt-BR" dirty="0" smtClean="0"/>
          </a:p>
          <a:p>
            <a:pPr>
              <a:buFont typeface="Wingdings" pitchFamily="2" charset="2"/>
              <a:buChar char="Ø"/>
            </a:pPr>
            <a:endParaRPr lang="pt-BR" dirty="0" smtClean="0"/>
          </a:p>
          <a:p>
            <a:pPr>
              <a:buFont typeface="Wingdings" pitchFamily="2" charset="2"/>
              <a:buChar char="Ø"/>
            </a:pPr>
            <a:endParaRPr lang="pt-BR" dirty="0"/>
          </a:p>
        </p:txBody>
      </p:sp>
      <p:pic>
        <p:nvPicPr>
          <p:cNvPr id="2" name="Imagem 1"/>
          <p:cNvPicPr>
            <a:picLocks noChangeAspect="1"/>
          </p:cNvPicPr>
          <p:nvPr/>
        </p:nvPicPr>
        <p:blipFill>
          <a:blip r:embed="rId3"/>
          <a:stretch>
            <a:fillRect/>
          </a:stretch>
        </p:blipFill>
        <p:spPr>
          <a:xfrm>
            <a:off x="962938" y="3849693"/>
            <a:ext cx="7836950" cy="2891675"/>
          </a:xfrm>
          <a:prstGeom prst="rect">
            <a:avLst/>
          </a:prstGeom>
        </p:spPr>
      </p:pic>
      <p:sp>
        <p:nvSpPr>
          <p:cNvPr id="12" name="Retângulo 11"/>
          <p:cNvSpPr/>
          <p:nvPr/>
        </p:nvSpPr>
        <p:spPr>
          <a:xfrm>
            <a:off x="323528" y="1700808"/>
            <a:ext cx="2232248" cy="2257222"/>
          </a:xfrm>
          <a:prstGeom prst="rect">
            <a:avLst/>
          </a:prstGeom>
          <a:ln>
            <a:noFill/>
          </a:ln>
          <a:effectLst>
            <a:outerShdw blurRad="50800" dist="38100" algn="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rtlCol="0" anchor="ctr"/>
          <a:lstStyle/>
          <a:p>
            <a:pPr algn="ctr"/>
            <a:endParaRPr lang="pt-BR"/>
          </a:p>
        </p:txBody>
      </p:sp>
      <p:sp>
        <p:nvSpPr>
          <p:cNvPr id="13" name="CaixaDeTexto 12"/>
          <p:cNvSpPr txBox="1"/>
          <p:nvPr/>
        </p:nvSpPr>
        <p:spPr>
          <a:xfrm>
            <a:off x="424209" y="2179384"/>
            <a:ext cx="2030886" cy="1131079"/>
          </a:xfrm>
          <a:prstGeom prst="rect">
            <a:avLst/>
          </a:prstGeom>
          <a:noFill/>
        </p:spPr>
        <p:txBody>
          <a:bodyPr wrap="square" rtlCol="0">
            <a:spAutoFit/>
          </a:bodyPr>
          <a:lstStyle/>
          <a:p>
            <a:pPr algn="ctr">
              <a:lnSpc>
                <a:spcPct val="125000"/>
              </a:lnSpc>
            </a:pPr>
            <a:r>
              <a:rPr lang="pt-BR" b="1" dirty="0" smtClean="0">
                <a:solidFill>
                  <a:schemeClr val="tx1">
                    <a:lumMod val="75000"/>
                    <a:lumOff val="25000"/>
                  </a:schemeClr>
                </a:solidFill>
              </a:rPr>
              <a:t>Carga= 800 MWh</a:t>
            </a:r>
          </a:p>
          <a:p>
            <a:pPr algn="ctr">
              <a:lnSpc>
                <a:spcPct val="125000"/>
              </a:lnSpc>
            </a:pPr>
            <a:r>
              <a:rPr lang="pt-BR" b="1" dirty="0" smtClean="0">
                <a:solidFill>
                  <a:schemeClr val="tx1">
                    <a:lumMod val="75000"/>
                    <a:lumOff val="25000"/>
                  </a:schemeClr>
                </a:solidFill>
              </a:rPr>
              <a:t>CQ= 800 </a:t>
            </a:r>
            <a:r>
              <a:rPr lang="pt-BR" b="1" dirty="0" err="1" smtClean="0">
                <a:solidFill>
                  <a:schemeClr val="tx1">
                    <a:lumMod val="75000"/>
                    <a:lumOff val="25000"/>
                  </a:schemeClr>
                </a:solidFill>
              </a:rPr>
              <a:t>WMh</a:t>
            </a:r>
            <a:endParaRPr lang="pt-BR" b="1" dirty="0" smtClean="0">
              <a:solidFill>
                <a:schemeClr val="tx1">
                  <a:lumMod val="75000"/>
                  <a:lumOff val="25000"/>
                </a:schemeClr>
              </a:solidFill>
            </a:endParaRPr>
          </a:p>
          <a:p>
            <a:pPr algn="ctr">
              <a:lnSpc>
                <a:spcPct val="125000"/>
              </a:lnSpc>
            </a:pPr>
            <a:r>
              <a:rPr lang="pt-BR" b="1" dirty="0" smtClean="0">
                <a:solidFill>
                  <a:schemeClr val="tx1">
                    <a:lumMod val="75000"/>
                    <a:lumOff val="25000"/>
                  </a:schemeClr>
                </a:solidFill>
              </a:rPr>
              <a:t>(40 MW médios)</a:t>
            </a:r>
            <a:endParaRPr lang="pt-BR" b="1" dirty="0">
              <a:solidFill>
                <a:schemeClr val="tx1">
                  <a:lumMod val="75000"/>
                  <a:lumOff val="25000"/>
                </a:schemeClr>
              </a:solidFill>
            </a:endParaRPr>
          </a:p>
        </p:txBody>
      </p:sp>
    </p:spTree>
    <p:extLst>
      <p:ext uri="{BB962C8B-B14F-4D97-AF65-F5344CB8AC3E}">
        <p14:creationId xmlns:p14="http://schemas.microsoft.com/office/powerpoint/2010/main" val="14773871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4" name="Espaço Reservado para Número de Slide 3"/>
          <p:cNvSpPr txBox="1">
            <a:spLocks/>
          </p:cNvSpPr>
          <p:nvPr/>
        </p:nvSpPr>
        <p:spPr>
          <a:xfrm>
            <a:off x="8672545" y="6492899"/>
            <a:ext cx="471487"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5982A366-06E1-403F-9EA0-5CC931BD59A0}" type="slidenum">
              <a:rPr kumimoji="0" lang="pt-BR" sz="1200" b="0" i="0" u="none" strike="noStrike" kern="1200" cap="none" spc="0" normalizeH="0" baseline="0" noProof="0" smtClean="0">
                <a:ln>
                  <a:noFill/>
                </a:ln>
                <a:solidFill>
                  <a:schemeClr val="tx1">
                    <a:lumMod val="50000"/>
                    <a:lumOff val="50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pt-BR" sz="1200" b="0" i="0" u="none" strike="noStrike" kern="1200" cap="none" spc="0" normalizeH="0" baseline="0" noProof="0" dirty="0">
              <a:ln>
                <a:noFill/>
              </a:ln>
              <a:solidFill>
                <a:schemeClr val="tx1">
                  <a:lumMod val="50000"/>
                  <a:lumOff val="50000"/>
                </a:schemeClr>
              </a:solidFill>
              <a:effectLst/>
              <a:uLnTx/>
              <a:uFillTx/>
              <a:latin typeface="+mn-lt"/>
              <a:ea typeface="+mn-ea"/>
              <a:cs typeface="+mn-cs"/>
            </a:endParaRPr>
          </a:p>
        </p:txBody>
      </p:sp>
      <p:sp>
        <p:nvSpPr>
          <p:cNvPr id="13" name="CaixaDeTexto 12"/>
          <p:cNvSpPr txBox="1"/>
          <p:nvPr/>
        </p:nvSpPr>
        <p:spPr>
          <a:xfrm>
            <a:off x="251520" y="1124744"/>
            <a:ext cx="8856984" cy="400110"/>
          </a:xfrm>
          <a:prstGeom prst="rect">
            <a:avLst/>
          </a:prstGeom>
          <a:noFill/>
        </p:spPr>
        <p:txBody>
          <a:bodyPr wrap="square" rtlCol="0">
            <a:spAutoFit/>
          </a:bodyPr>
          <a:lstStyle/>
          <a:p>
            <a:pPr algn="just"/>
            <a:r>
              <a:rPr lang="pt-BR" sz="2000" b="1" u="sng" dirty="0" smtClean="0">
                <a:solidFill>
                  <a:schemeClr val="tx1">
                    <a:lumMod val="75000"/>
                    <a:lumOff val="25000"/>
                  </a:schemeClr>
                </a:solidFill>
              </a:rPr>
              <a:t>Exemplo 2 - Resumo</a:t>
            </a:r>
          </a:p>
        </p:txBody>
      </p:sp>
      <p:sp>
        <p:nvSpPr>
          <p:cNvPr id="16" name="CaixaDeTexto 15"/>
          <p:cNvSpPr txBox="1"/>
          <p:nvPr/>
        </p:nvSpPr>
        <p:spPr>
          <a:xfrm>
            <a:off x="412467" y="2199641"/>
            <a:ext cx="3871502" cy="1569660"/>
          </a:xfrm>
          <a:prstGeom prst="rect">
            <a:avLst/>
          </a:prstGeom>
          <a:ln>
            <a:solidFill>
              <a:srgbClr val="0070C0"/>
            </a:solidFill>
          </a:ln>
        </p:spPr>
        <p:style>
          <a:lnRef idx="2">
            <a:schemeClr val="dk1"/>
          </a:lnRef>
          <a:fillRef idx="1">
            <a:schemeClr val="lt1"/>
          </a:fillRef>
          <a:effectRef idx="0">
            <a:schemeClr val="dk1"/>
          </a:effectRef>
          <a:fontRef idx="minor">
            <a:schemeClr val="dk1"/>
          </a:fontRef>
        </p:style>
        <p:txBody>
          <a:bodyPr wrap="square" rtlCol="0">
            <a:spAutoFit/>
          </a:bodyPr>
          <a:lstStyle/>
          <a:p>
            <a:r>
              <a:rPr lang="pt-BR" sz="1600" b="1" dirty="0" smtClean="0"/>
              <a:t>CCEAL Flexível </a:t>
            </a:r>
            <a:r>
              <a:rPr lang="pt-BR" sz="1600" dirty="0"/>
              <a:t>– 1 mês </a:t>
            </a:r>
            <a:r>
              <a:rPr lang="pt-BR" sz="1600" dirty="0" smtClean="0"/>
              <a:t>(20 </a:t>
            </a:r>
            <a:r>
              <a:rPr lang="pt-BR" sz="1600" dirty="0"/>
              <a:t>h)</a:t>
            </a:r>
          </a:p>
          <a:p>
            <a:r>
              <a:rPr lang="pt-BR" sz="1600" dirty="0" smtClean="0"/>
              <a:t>Montante Mínimo: </a:t>
            </a:r>
            <a:r>
              <a:rPr lang="pt-BR" sz="1600" b="1" dirty="0" smtClean="0"/>
              <a:t>10</a:t>
            </a:r>
            <a:r>
              <a:rPr lang="pt-BR" sz="1600" dirty="0" smtClean="0"/>
              <a:t> </a:t>
            </a:r>
            <a:r>
              <a:rPr lang="pt-BR" sz="1600" b="1" dirty="0" smtClean="0"/>
              <a:t>MW médios</a:t>
            </a:r>
          </a:p>
          <a:p>
            <a:r>
              <a:rPr lang="pt-BR" sz="1600" dirty="0" smtClean="0"/>
              <a:t>Montante Máximo: </a:t>
            </a:r>
            <a:r>
              <a:rPr lang="pt-BR" sz="1600" b="1" dirty="0" smtClean="0"/>
              <a:t>50</a:t>
            </a:r>
            <a:r>
              <a:rPr lang="pt-BR" sz="1600" dirty="0" smtClean="0"/>
              <a:t> </a:t>
            </a:r>
            <a:r>
              <a:rPr lang="pt-BR" sz="1600" b="1" dirty="0" smtClean="0"/>
              <a:t>MW médios</a:t>
            </a:r>
          </a:p>
          <a:p>
            <a:r>
              <a:rPr lang="pt-BR" sz="1600" dirty="0" smtClean="0"/>
              <a:t>Porcentagem atendimento à carga: </a:t>
            </a:r>
            <a:r>
              <a:rPr lang="pt-BR" sz="1600" b="1" dirty="0" smtClean="0"/>
              <a:t>100%</a:t>
            </a:r>
          </a:p>
          <a:p>
            <a:r>
              <a:rPr lang="pt-BR" sz="1600" dirty="0" smtClean="0"/>
              <a:t>Limite Mínimo Modulação: </a:t>
            </a:r>
            <a:r>
              <a:rPr lang="pt-BR" sz="1600" b="1" dirty="0" smtClean="0"/>
              <a:t>8</a:t>
            </a:r>
            <a:r>
              <a:rPr lang="pt-BR" sz="1600" dirty="0" smtClean="0"/>
              <a:t> </a:t>
            </a:r>
            <a:r>
              <a:rPr lang="pt-BR" sz="1600" b="1" dirty="0"/>
              <a:t>MW médios</a:t>
            </a:r>
          </a:p>
          <a:p>
            <a:r>
              <a:rPr lang="pt-BR" sz="1600" dirty="0"/>
              <a:t>Limite </a:t>
            </a:r>
            <a:r>
              <a:rPr lang="pt-BR" sz="1600" dirty="0" smtClean="0"/>
              <a:t>Máximo Modulação</a:t>
            </a:r>
            <a:r>
              <a:rPr lang="pt-BR" sz="1600" dirty="0"/>
              <a:t>: </a:t>
            </a:r>
            <a:r>
              <a:rPr lang="pt-BR" sz="1600" b="1" dirty="0" smtClean="0"/>
              <a:t>50</a:t>
            </a:r>
            <a:r>
              <a:rPr lang="pt-BR" sz="1600" dirty="0" smtClean="0"/>
              <a:t> </a:t>
            </a:r>
            <a:r>
              <a:rPr lang="pt-BR" sz="1600" b="1" dirty="0"/>
              <a:t>MW médios</a:t>
            </a:r>
            <a:endParaRPr lang="pt-BR" sz="1600" b="1" dirty="0" smtClean="0"/>
          </a:p>
        </p:txBody>
      </p:sp>
      <p:sp>
        <p:nvSpPr>
          <p:cNvPr id="18" name="CaixaDeTexto 17"/>
          <p:cNvSpPr txBox="1"/>
          <p:nvPr/>
        </p:nvSpPr>
        <p:spPr>
          <a:xfrm>
            <a:off x="4644008" y="2199641"/>
            <a:ext cx="3384376" cy="615553"/>
          </a:xfrm>
          <a:prstGeom prst="rect">
            <a:avLst/>
          </a:prstGeom>
          <a:ln>
            <a:solidFill>
              <a:srgbClr val="FF0000"/>
            </a:solidFill>
          </a:ln>
        </p:spPr>
        <p:style>
          <a:lnRef idx="2">
            <a:schemeClr val="dk1"/>
          </a:lnRef>
          <a:fillRef idx="1">
            <a:schemeClr val="lt1"/>
          </a:fillRef>
          <a:effectRef idx="0">
            <a:schemeClr val="dk1"/>
          </a:effectRef>
          <a:fontRef idx="minor">
            <a:schemeClr val="dk1"/>
          </a:fontRef>
        </p:style>
        <p:txBody>
          <a:bodyPr wrap="square" rtlCol="0">
            <a:spAutoFit/>
          </a:bodyPr>
          <a:lstStyle/>
          <a:p>
            <a:r>
              <a:rPr lang="pt-BR" sz="1600" b="1" dirty="0"/>
              <a:t>CARGA REALIZADA</a:t>
            </a:r>
            <a:r>
              <a:rPr lang="pt-BR" sz="1600" b="1" dirty="0" smtClean="0"/>
              <a:t>:</a:t>
            </a:r>
          </a:p>
          <a:p>
            <a:r>
              <a:rPr lang="pt-BR" b="1" dirty="0" smtClean="0"/>
              <a:t>40</a:t>
            </a:r>
            <a:r>
              <a:rPr lang="pt-BR" sz="1600" b="1" u="sng" dirty="0" smtClean="0"/>
              <a:t> MW médios</a:t>
            </a:r>
            <a:r>
              <a:rPr lang="pt-BR" sz="1600" b="1" dirty="0" smtClean="0"/>
              <a:t> (800MWh)</a:t>
            </a:r>
            <a:endParaRPr lang="pt-BR" sz="1600" dirty="0"/>
          </a:p>
        </p:txBody>
      </p:sp>
      <p:sp>
        <p:nvSpPr>
          <p:cNvPr id="19" name="CaixaDeTexto 18"/>
          <p:cNvSpPr txBox="1"/>
          <p:nvPr/>
        </p:nvSpPr>
        <p:spPr>
          <a:xfrm>
            <a:off x="4644008" y="2919721"/>
            <a:ext cx="3384376" cy="861774"/>
          </a:xfrm>
          <a:prstGeom prst="rect">
            <a:avLst/>
          </a:prstGeom>
          <a:ln>
            <a:solidFill>
              <a:srgbClr val="0070C0"/>
            </a:solidFill>
          </a:ln>
        </p:spPr>
        <p:style>
          <a:lnRef idx="2">
            <a:schemeClr val="dk1"/>
          </a:lnRef>
          <a:fillRef idx="1">
            <a:schemeClr val="lt1"/>
          </a:fillRef>
          <a:effectRef idx="0">
            <a:schemeClr val="dk1"/>
          </a:effectRef>
          <a:fontRef idx="minor">
            <a:schemeClr val="dk1"/>
          </a:fontRef>
        </p:style>
        <p:txBody>
          <a:bodyPr wrap="square" rtlCol="0">
            <a:spAutoFit/>
          </a:bodyPr>
          <a:lstStyle/>
          <a:p>
            <a:r>
              <a:rPr lang="pt-BR" sz="1600" b="1" dirty="0" smtClean="0"/>
              <a:t>Exercício do CCEAL Flexível</a:t>
            </a:r>
            <a:endParaRPr lang="pt-BR" sz="1600" b="1" dirty="0"/>
          </a:p>
          <a:p>
            <a:r>
              <a:rPr lang="pt-BR" sz="1600" dirty="0" smtClean="0"/>
              <a:t>Carga x Percentual = 40 x 100% =&gt;</a:t>
            </a:r>
          </a:p>
          <a:p>
            <a:r>
              <a:rPr lang="pt-BR" sz="1600" dirty="0" smtClean="0"/>
              <a:t> </a:t>
            </a:r>
            <a:r>
              <a:rPr lang="pt-BR" b="1" u="sng" dirty="0" smtClean="0"/>
              <a:t>40</a:t>
            </a:r>
            <a:r>
              <a:rPr lang="pt-BR" sz="1600" b="1" u="sng" dirty="0" smtClean="0"/>
              <a:t> </a:t>
            </a:r>
            <a:r>
              <a:rPr lang="pt-BR" b="1" u="sng" dirty="0" smtClean="0"/>
              <a:t>MW médios</a:t>
            </a:r>
            <a:endParaRPr lang="pt-BR" b="1" u="sng" dirty="0"/>
          </a:p>
        </p:txBody>
      </p:sp>
      <p:sp>
        <p:nvSpPr>
          <p:cNvPr id="12" name="CaixaDeTexto 11"/>
          <p:cNvSpPr txBox="1"/>
          <p:nvPr/>
        </p:nvSpPr>
        <p:spPr>
          <a:xfrm>
            <a:off x="1115616" y="1772816"/>
            <a:ext cx="2595802" cy="369332"/>
          </a:xfrm>
          <a:prstGeom prst="rect">
            <a:avLst/>
          </a:prstGeom>
          <a:noFill/>
        </p:spPr>
        <p:txBody>
          <a:bodyPr wrap="square" rtlCol="0">
            <a:spAutoFit/>
          </a:bodyPr>
          <a:lstStyle/>
          <a:p>
            <a:pPr algn="just"/>
            <a:r>
              <a:rPr lang="pt-BR" b="1" dirty="0" smtClean="0">
                <a:solidFill>
                  <a:schemeClr val="tx1">
                    <a:lumMod val="75000"/>
                    <a:lumOff val="25000"/>
                  </a:schemeClr>
                </a:solidFill>
              </a:rPr>
              <a:t>Registro de  Contrato</a:t>
            </a:r>
          </a:p>
        </p:txBody>
      </p:sp>
      <p:sp>
        <p:nvSpPr>
          <p:cNvPr id="14" name="CaixaDeTexto 13"/>
          <p:cNvSpPr txBox="1"/>
          <p:nvPr/>
        </p:nvSpPr>
        <p:spPr>
          <a:xfrm>
            <a:off x="5292079" y="1772816"/>
            <a:ext cx="2822317" cy="369332"/>
          </a:xfrm>
          <a:prstGeom prst="rect">
            <a:avLst/>
          </a:prstGeom>
          <a:noFill/>
        </p:spPr>
        <p:txBody>
          <a:bodyPr wrap="square" rtlCol="0">
            <a:spAutoFit/>
          </a:bodyPr>
          <a:lstStyle/>
          <a:p>
            <a:pPr algn="just"/>
            <a:r>
              <a:rPr lang="pt-BR" b="1" dirty="0" smtClean="0">
                <a:solidFill>
                  <a:schemeClr val="tx1">
                    <a:lumMod val="75000"/>
                    <a:lumOff val="25000"/>
                  </a:schemeClr>
                </a:solidFill>
              </a:rPr>
              <a:t>Pré- Contabilização</a:t>
            </a:r>
          </a:p>
        </p:txBody>
      </p:sp>
      <p:sp>
        <p:nvSpPr>
          <p:cNvPr id="3" name="Seta em curva para a esquerda 2"/>
          <p:cNvSpPr/>
          <p:nvPr/>
        </p:nvSpPr>
        <p:spPr>
          <a:xfrm>
            <a:off x="8186404" y="2505616"/>
            <a:ext cx="460058" cy="918161"/>
          </a:xfrm>
          <a:prstGeom prst="curvedLeftArrow">
            <a:avLst/>
          </a:prstGeom>
          <a:ln/>
        </p:spPr>
        <p:style>
          <a:lnRef idx="0">
            <a:schemeClr val="accent5"/>
          </a:lnRef>
          <a:fillRef idx="3">
            <a:schemeClr val="accent5"/>
          </a:fillRef>
          <a:effectRef idx="3">
            <a:schemeClr val="accent5"/>
          </a:effectRef>
          <a:fontRef idx="minor">
            <a:schemeClr val="lt1"/>
          </a:fontRef>
        </p:style>
        <p:txBody>
          <a:bodyPr rtlCol="0" anchor="ctr"/>
          <a:lstStyle/>
          <a:p>
            <a:pPr algn="ctr"/>
            <a:endParaRPr lang="pt-BR">
              <a:solidFill>
                <a:schemeClr val="tx1"/>
              </a:solidFill>
            </a:endParaRPr>
          </a:p>
        </p:txBody>
      </p:sp>
      <p:sp>
        <p:nvSpPr>
          <p:cNvPr id="23" name="Título 1"/>
          <p:cNvSpPr>
            <a:spLocks noGrp="1"/>
          </p:cNvSpPr>
          <p:nvPr>
            <p:ph type="title"/>
          </p:nvPr>
        </p:nvSpPr>
        <p:spPr>
          <a:xfrm>
            <a:off x="2843808" y="214290"/>
            <a:ext cx="5157216" cy="571504"/>
          </a:xfrm>
        </p:spPr>
        <p:txBody>
          <a:bodyPr/>
          <a:lstStyle/>
          <a:p>
            <a:pPr algn="r"/>
            <a:r>
              <a:rPr lang="pt-BR" sz="2400" dirty="0" smtClean="0"/>
              <a:t>Contratos com Flexibilidade - Exemplos</a:t>
            </a:r>
            <a:endParaRPr lang="pt-BR" sz="2400" dirty="0"/>
          </a:p>
        </p:txBody>
      </p:sp>
      <p:sp>
        <p:nvSpPr>
          <p:cNvPr id="24" name="CaixaDeTexto 23"/>
          <p:cNvSpPr txBox="1"/>
          <p:nvPr/>
        </p:nvSpPr>
        <p:spPr>
          <a:xfrm>
            <a:off x="4427984" y="4215865"/>
            <a:ext cx="3956529" cy="615553"/>
          </a:xfrm>
          <a:prstGeom prst="rect">
            <a:avLst/>
          </a:prstGeom>
          <a:solidFill>
            <a:schemeClr val="accent6">
              <a:lumMod val="40000"/>
              <a:lumOff val="60000"/>
            </a:schemeClr>
          </a:solidFill>
          <a:ln>
            <a:solidFill>
              <a:srgbClr val="FF0000"/>
            </a:solidFill>
          </a:ln>
        </p:spPr>
        <p:style>
          <a:lnRef idx="2">
            <a:schemeClr val="dk1"/>
          </a:lnRef>
          <a:fillRef idx="1">
            <a:schemeClr val="lt1"/>
          </a:fillRef>
          <a:effectRef idx="0">
            <a:schemeClr val="dk1"/>
          </a:effectRef>
          <a:fontRef idx="minor">
            <a:schemeClr val="dk1"/>
          </a:fontRef>
        </p:style>
        <p:txBody>
          <a:bodyPr wrap="square" rtlCol="0">
            <a:spAutoFit/>
          </a:bodyPr>
          <a:lstStyle/>
          <a:p>
            <a:r>
              <a:rPr lang="pt-BR" sz="1600" b="1" dirty="0"/>
              <a:t>TOTAL </a:t>
            </a:r>
            <a:r>
              <a:rPr lang="pt-BR" sz="1600" b="1" dirty="0" smtClean="0"/>
              <a:t>CONTRATADO: </a:t>
            </a:r>
            <a:r>
              <a:rPr lang="pt-BR" b="1" u="sng" dirty="0" smtClean="0"/>
              <a:t>40 MW médios</a:t>
            </a:r>
            <a:r>
              <a:rPr lang="pt-BR" b="1" dirty="0" smtClean="0"/>
              <a:t>                    </a:t>
            </a:r>
          </a:p>
          <a:p>
            <a:r>
              <a:rPr lang="pt-BR" sz="1600" b="1" dirty="0"/>
              <a:t> </a:t>
            </a:r>
            <a:r>
              <a:rPr lang="pt-BR" sz="1600" b="1" dirty="0" smtClean="0"/>
              <a:t>                                            </a:t>
            </a:r>
            <a:r>
              <a:rPr lang="pt-BR" sz="1600" dirty="0" smtClean="0"/>
              <a:t>(800 MWh)</a:t>
            </a:r>
            <a:endParaRPr lang="pt-BR" sz="1600" dirty="0"/>
          </a:p>
        </p:txBody>
      </p:sp>
      <p:sp>
        <p:nvSpPr>
          <p:cNvPr id="25" name="Seta para baixo 24"/>
          <p:cNvSpPr/>
          <p:nvPr/>
        </p:nvSpPr>
        <p:spPr>
          <a:xfrm>
            <a:off x="5234764" y="3855825"/>
            <a:ext cx="346035" cy="288032"/>
          </a:xfrm>
          <a:prstGeom prst="downArrow">
            <a:avLst/>
          </a:prstGeom>
          <a:solidFill>
            <a:schemeClr val="accent5"/>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pt-BR"/>
          </a:p>
        </p:txBody>
      </p:sp>
      <p:sp>
        <p:nvSpPr>
          <p:cNvPr id="26" name="Seta para baixo 25"/>
          <p:cNvSpPr/>
          <p:nvPr/>
        </p:nvSpPr>
        <p:spPr>
          <a:xfrm>
            <a:off x="7308991" y="3855825"/>
            <a:ext cx="346035" cy="288032"/>
          </a:xfrm>
          <a:prstGeom prst="downArrow">
            <a:avLst/>
          </a:prstGeom>
          <a:solidFill>
            <a:schemeClr val="accent5"/>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pt-BR"/>
          </a:p>
        </p:txBody>
      </p:sp>
    </p:spTree>
    <p:extLst>
      <p:ext uri="{BB962C8B-B14F-4D97-AF65-F5344CB8AC3E}">
        <p14:creationId xmlns:p14="http://schemas.microsoft.com/office/powerpoint/2010/main" val="74891472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ângulo de cantos arredondados 4"/>
          <p:cNvSpPr/>
          <p:nvPr/>
        </p:nvSpPr>
        <p:spPr>
          <a:xfrm>
            <a:off x="615471" y="2708920"/>
            <a:ext cx="8132993" cy="792088"/>
          </a:xfrm>
          <a:prstGeom prst="roundRect">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pt-BR"/>
          </a:p>
        </p:txBody>
      </p:sp>
      <p:sp>
        <p:nvSpPr>
          <p:cNvPr id="2" name="Título 1"/>
          <p:cNvSpPr>
            <a:spLocks noGrp="1"/>
          </p:cNvSpPr>
          <p:nvPr>
            <p:ph type="title"/>
          </p:nvPr>
        </p:nvSpPr>
        <p:spPr/>
        <p:txBody>
          <a:bodyPr/>
          <a:lstStyle/>
          <a:p>
            <a:pPr algn="r"/>
            <a:r>
              <a:rPr lang="pt-BR" sz="2400" dirty="0" smtClean="0"/>
              <a:t>AGENDA</a:t>
            </a:r>
            <a:endParaRPr lang="pt-BR" sz="2400" dirty="0"/>
          </a:p>
        </p:txBody>
      </p:sp>
      <p:sp>
        <p:nvSpPr>
          <p:cNvPr id="4" name="Espaço Reservado para Número de Slide 3"/>
          <p:cNvSpPr>
            <a:spLocks noGrp="1"/>
          </p:cNvSpPr>
          <p:nvPr>
            <p:ph type="sldNum" sz="quarter" idx="12"/>
          </p:nvPr>
        </p:nvSpPr>
        <p:spPr>
          <a:xfrm>
            <a:off x="8672545" y="6492899"/>
            <a:ext cx="471487" cy="365125"/>
          </a:xfrm>
        </p:spPr>
        <p:txBody>
          <a:bodyPr/>
          <a:lstStyle/>
          <a:p>
            <a:pPr>
              <a:defRPr/>
            </a:pPr>
            <a:fld id="{5982A366-06E1-403F-9EA0-5CC931BD59A0}" type="slidenum">
              <a:rPr lang="pt-BR" smtClean="0"/>
              <a:pPr>
                <a:defRPr/>
              </a:pPr>
              <a:t>26</a:t>
            </a:fld>
            <a:endParaRPr lang="pt-BR" dirty="0"/>
          </a:p>
        </p:txBody>
      </p:sp>
      <p:sp>
        <p:nvSpPr>
          <p:cNvPr id="6" name="Espaço Reservado para Conteúdo 2"/>
          <p:cNvSpPr>
            <a:spLocks noGrp="1"/>
          </p:cNvSpPr>
          <p:nvPr>
            <p:ph idx="1"/>
          </p:nvPr>
        </p:nvSpPr>
        <p:spPr>
          <a:xfrm>
            <a:off x="539552" y="1340768"/>
            <a:ext cx="8186766" cy="4928400"/>
          </a:xfrm>
          <a:ln>
            <a:noFill/>
          </a:ln>
        </p:spPr>
        <p:txBody>
          <a:bodyPr>
            <a:normAutofit fontScale="92500"/>
          </a:bodyPr>
          <a:lstStyle/>
          <a:p>
            <a:pPr marL="742950" lvl="2" indent="-342900">
              <a:buFont typeface="Arial" panose="020B0604020202020204" pitchFamily="34" charset="0"/>
              <a:buChar char="•"/>
              <a:tabLst>
                <a:tab pos="355600" algn="l"/>
              </a:tabLst>
            </a:pPr>
            <a:r>
              <a:rPr lang="pt-BR" sz="2400" b="1" dirty="0" smtClean="0"/>
              <a:t>REGISTRO </a:t>
            </a:r>
            <a:r>
              <a:rPr lang="pt-BR" sz="2400" b="1" i="1" dirty="0" smtClean="0"/>
              <a:t>EX-ANTE</a:t>
            </a:r>
            <a:r>
              <a:rPr lang="pt-BR" sz="2400" b="1" dirty="0" smtClean="0"/>
              <a:t> </a:t>
            </a:r>
            <a:r>
              <a:rPr lang="pt-BR" sz="2100" dirty="0"/>
              <a:t>(modalidades de CCEAL, mecanismo, execução)</a:t>
            </a:r>
          </a:p>
          <a:p>
            <a:pPr marL="742950" lvl="2" indent="-342900">
              <a:buFont typeface="Arial" panose="020B0604020202020204" pitchFamily="34" charset="0"/>
              <a:buChar char="•"/>
              <a:tabLst>
                <a:tab pos="355600" algn="l"/>
              </a:tabLst>
            </a:pPr>
            <a:endParaRPr lang="pt-BR" sz="2400" dirty="0"/>
          </a:p>
          <a:p>
            <a:pPr marL="742950" lvl="2" indent="-342900">
              <a:buFont typeface="Arial" panose="020B0604020202020204" pitchFamily="34" charset="0"/>
              <a:buChar char="•"/>
              <a:tabLst>
                <a:tab pos="355600" algn="l"/>
              </a:tabLst>
            </a:pPr>
            <a:r>
              <a:rPr lang="pt-BR" sz="2400" b="1" dirty="0" smtClean="0"/>
              <a:t>EXEMPLOS 1 e 2  </a:t>
            </a:r>
            <a:r>
              <a:rPr lang="pt-BR" sz="2000" b="1" dirty="0" smtClean="0"/>
              <a:t>– </a:t>
            </a:r>
            <a:r>
              <a:rPr lang="pt-BR" sz="2000" dirty="0" smtClean="0"/>
              <a:t>um CCEAL Flexível por Percentual</a:t>
            </a:r>
          </a:p>
          <a:p>
            <a:pPr marL="742950" lvl="2" indent="-342900">
              <a:buFont typeface="Arial" panose="020B0604020202020204" pitchFamily="34" charset="0"/>
              <a:buChar char="•"/>
              <a:tabLst>
                <a:tab pos="355600" algn="l"/>
              </a:tabLst>
            </a:pPr>
            <a:endParaRPr lang="pt-BR" sz="2000" b="1" dirty="0" smtClean="0"/>
          </a:p>
          <a:p>
            <a:pPr marL="742950" lvl="2" indent="-342900">
              <a:buFont typeface="Arial" panose="020B0604020202020204" pitchFamily="34" charset="0"/>
              <a:buChar char="•"/>
              <a:tabLst>
                <a:tab pos="355600" algn="l"/>
              </a:tabLst>
            </a:pPr>
            <a:r>
              <a:rPr lang="pt-BR" sz="2400" b="1" dirty="0" smtClean="0"/>
              <a:t>EXEMPLO 3 </a:t>
            </a:r>
            <a:r>
              <a:rPr lang="pt-BR" sz="2000" dirty="0" smtClean="0"/>
              <a:t>– um CCEAL Firme e um CCEAL Flexível por Percentual</a:t>
            </a:r>
          </a:p>
          <a:p>
            <a:pPr marL="742950" lvl="2" indent="-342900">
              <a:buFont typeface="Arial" panose="020B0604020202020204" pitchFamily="34" charset="0"/>
              <a:buChar char="•"/>
              <a:tabLst>
                <a:tab pos="355600" algn="l"/>
              </a:tabLst>
            </a:pPr>
            <a:endParaRPr lang="pt-BR" sz="2000" b="1" dirty="0"/>
          </a:p>
          <a:p>
            <a:pPr marL="742950" lvl="2" indent="-342900">
              <a:buFont typeface="Arial" panose="020B0604020202020204" pitchFamily="34" charset="0"/>
              <a:buChar char="•"/>
              <a:tabLst>
                <a:tab pos="355600" algn="l"/>
              </a:tabLst>
            </a:pPr>
            <a:r>
              <a:rPr lang="pt-BR" sz="2400" b="1" dirty="0" smtClean="0"/>
              <a:t>EXEMPLO 4 </a:t>
            </a:r>
            <a:r>
              <a:rPr lang="pt-BR" sz="2000" b="1" dirty="0" smtClean="0"/>
              <a:t>– </a:t>
            </a:r>
            <a:r>
              <a:rPr lang="pt-BR" sz="2000" dirty="0" smtClean="0"/>
              <a:t>um CCEAL Flexível por Percentual e dois CCEALs Flexíveis por Prioridade</a:t>
            </a:r>
          </a:p>
          <a:p>
            <a:pPr marL="742950" lvl="2" indent="-342900">
              <a:buFont typeface="Arial" panose="020B0604020202020204" pitchFamily="34" charset="0"/>
              <a:buChar char="•"/>
              <a:tabLst>
                <a:tab pos="355600" algn="l"/>
              </a:tabLst>
            </a:pPr>
            <a:endParaRPr lang="pt-BR" sz="2000" dirty="0" smtClean="0"/>
          </a:p>
          <a:p>
            <a:pPr marL="742950" lvl="2" indent="-342900">
              <a:buFont typeface="Arial" panose="020B0604020202020204" pitchFamily="34" charset="0"/>
              <a:buChar char="•"/>
              <a:tabLst>
                <a:tab pos="355600" algn="l"/>
              </a:tabLst>
            </a:pPr>
            <a:r>
              <a:rPr lang="pt-BR" sz="2400" b="1" dirty="0" smtClean="0"/>
              <a:t>EXEMPLOS 5, 6 e 7 </a:t>
            </a:r>
            <a:r>
              <a:rPr lang="pt-BR" sz="2000" b="1" dirty="0"/>
              <a:t>– </a:t>
            </a:r>
            <a:r>
              <a:rPr lang="pt-BR" sz="2000" dirty="0" smtClean="0"/>
              <a:t>vários contratos nas três modalidades de CCEAL, atendendo a várias cargas</a:t>
            </a:r>
            <a:endParaRPr lang="pt-BR" sz="2000" dirty="0"/>
          </a:p>
          <a:p>
            <a:pPr marL="742950" lvl="2" indent="-342900">
              <a:buFont typeface="Arial" panose="020B0604020202020204" pitchFamily="34" charset="0"/>
              <a:buChar char="•"/>
              <a:tabLst>
                <a:tab pos="355600" algn="l"/>
              </a:tabLst>
            </a:pPr>
            <a:endParaRPr lang="pt-BR" sz="2000" dirty="0"/>
          </a:p>
          <a:p>
            <a:pPr marL="742950" lvl="2" indent="-342900">
              <a:buFont typeface="Arial" panose="020B0604020202020204" pitchFamily="34" charset="0"/>
              <a:buChar char="•"/>
              <a:tabLst>
                <a:tab pos="355600" algn="l"/>
              </a:tabLst>
            </a:pPr>
            <a:r>
              <a:rPr lang="pt-BR" sz="2400" b="1" dirty="0" smtClean="0"/>
              <a:t>Dúvidas/questões encaminhadas pelos agentes</a:t>
            </a:r>
          </a:p>
          <a:p>
            <a:pPr lvl="1">
              <a:buNone/>
            </a:pPr>
            <a:endParaRPr lang="pt-BR" sz="1000" dirty="0" smtClean="0"/>
          </a:p>
          <a:p>
            <a:pPr marL="1258888" lvl="1" indent="-412750">
              <a:buFont typeface="Wingdings" pitchFamily="2" charset="2"/>
              <a:buChar char="ü"/>
            </a:pPr>
            <a:endParaRPr lang="pt-BR" sz="1900" u="sng" dirty="0" smtClean="0"/>
          </a:p>
          <a:p>
            <a:pPr>
              <a:buNone/>
            </a:pPr>
            <a:endParaRPr lang="pt-BR" dirty="0" smtClean="0"/>
          </a:p>
          <a:p>
            <a:pPr>
              <a:buFont typeface="Wingdings" pitchFamily="2" charset="2"/>
              <a:buChar char="Ø"/>
            </a:pPr>
            <a:endParaRPr lang="pt-BR" dirty="0" smtClean="0"/>
          </a:p>
          <a:p>
            <a:pPr>
              <a:buFont typeface="Wingdings" pitchFamily="2" charset="2"/>
              <a:buChar char="Ø"/>
            </a:pPr>
            <a:endParaRPr lang="pt-BR" dirty="0"/>
          </a:p>
        </p:txBody>
      </p:sp>
    </p:spTree>
    <p:extLst>
      <p:ext uri="{BB962C8B-B14F-4D97-AF65-F5344CB8AC3E}">
        <p14:creationId xmlns:p14="http://schemas.microsoft.com/office/powerpoint/2010/main" val="412775166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ço Reservado para Número de Slide 3"/>
          <p:cNvSpPr>
            <a:spLocks noGrp="1"/>
          </p:cNvSpPr>
          <p:nvPr>
            <p:ph type="sldNum" sz="quarter" idx="12"/>
          </p:nvPr>
        </p:nvSpPr>
        <p:spPr>
          <a:xfrm>
            <a:off x="8672545" y="6492899"/>
            <a:ext cx="471487" cy="365125"/>
          </a:xfrm>
        </p:spPr>
        <p:txBody>
          <a:bodyPr/>
          <a:lstStyle/>
          <a:p>
            <a:pPr>
              <a:defRPr/>
            </a:pPr>
            <a:fld id="{5982A366-06E1-403F-9EA0-5CC931BD59A0}" type="slidenum">
              <a:rPr lang="pt-BR" smtClean="0"/>
              <a:pPr>
                <a:defRPr/>
              </a:pPr>
              <a:t>27</a:t>
            </a:fld>
            <a:endParaRPr lang="pt-BR" dirty="0"/>
          </a:p>
        </p:txBody>
      </p:sp>
      <p:sp>
        <p:nvSpPr>
          <p:cNvPr id="6" name="Espaço Reservado para Conteúdo 2"/>
          <p:cNvSpPr>
            <a:spLocks noGrp="1"/>
          </p:cNvSpPr>
          <p:nvPr>
            <p:ph idx="1"/>
          </p:nvPr>
        </p:nvSpPr>
        <p:spPr>
          <a:xfrm>
            <a:off x="251520" y="1124744"/>
            <a:ext cx="8186766" cy="648072"/>
          </a:xfrm>
        </p:spPr>
        <p:txBody>
          <a:bodyPr>
            <a:normAutofit/>
          </a:bodyPr>
          <a:lstStyle/>
          <a:p>
            <a:pPr marL="0" lvl="1" indent="0">
              <a:buNone/>
              <a:tabLst>
                <a:tab pos="355600" algn="l"/>
              </a:tabLst>
            </a:pPr>
            <a:r>
              <a:rPr lang="pt-BR" sz="2000" b="1" u="sng" dirty="0" smtClean="0">
                <a:solidFill>
                  <a:schemeClr val="tx1">
                    <a:lumMod val="75000"/>
                    <a:lumOff val="25000"/>
                  </a:schemeClr>
                </a:solidFill>
              </a:rPr>
              <a:t>Exemplo 3</a:t>
            </a:r>
          </a:p>
          <a:p>
            <a:pPr marL="457200" lvl="1" indent="0">
              <a:buNone/>
            </a:pPr>
            <a:endParaRPr lang="pt-BR" sz="2000" u="sng" dirty="0" smtClean="0"/>
          </a:p>
          <a:p>
            <a:pPr marL="846138" lvl="1" indent="0">
              <a:buNone/>
            </a:pPr>
            <a:endParaRPr lang="pt-BR" sz="2000" u="sng" dirty="0" smtClean="0"/>
          </a:p>
          <a:p>
            <a:pPr marL="0" indent="0">
              <a:buNone/>
            </a:pPr>
            <a:endParaRPr lang="pt-BR" sz="2000" u="sng" dirty="0" smtClean="0"/>
          </a:p>
          <a:p>
            <a:pPr marL="0" indent="0">
              <a:buNone/>
            </a:pPr>
            <a:endParaRPr lang="pt-BR" sz="2000" u="sng" dirty="0" smtClean="0"/>
          </a:p>
          <a:p>
            <a:pPr marL="0" indent="0">
              <a:buNone/>
            </a:pPr>
            <a:endParaRPr lang="pt-BR" sz="2000" u="sng" dirty="0"/>
          </a:p>
        </p:txBody>
      </p:sp>
      <p:sp>
        <p:nvSpPr>
          <p:cNvPr id="7" name="Título 1"/>
          <p:cNvSpPr>
            <a:spLocks noGrp="1"/>
          </p:cNvSpPr>
          <p:nvPr>
            <p:ph type="title"/>
          </p:nvPr>
        </p:nvSpPr>
        <p:spPr>
          <a:xfrm>
            <a:off x="2843808" y="214290"/>
            <a:ext cx="5157216" cy="571504"/>
          </a:xfrm>
        </p:spPr>
        <p:txBody>
          <a:bodyPr/>
          <a:lstStyle/>
          <a:p>
            <a:pPr algn="r"/>
            <a:r>
              <a:rPr lang="pt-BR" sz="2400" dirty="0" smtClean="0"/>
              <a:t>Contratos com Flexibilidade - Exemplos</a:t>
            </a:r>
            <a:endParaRPr lang="pt-BR" sz="2400" dirty="0"/>
          </a:p>
        </p:txBody>
      </p:sp>
      <p:sp>
        <p:nvSpPr>
          <p:cNvPr id="14" name="Espaço Reservado para Conteúdo 2"/>
          <p:cNvSpPr txBox="1">
            <a:spLocks/>
          </p:cNvSpPr>
          <p:nvPr/>
        </p:nvSpPr>
        <p:spPr bwMode="auto">
          <a:xfrm>
            <a:off x="3275856" y="1124744"/>
            <a:ext cx="5832648" cy="5661248"/>
          </a:xfrm>
          <a:prstGeom prst="rect">
            <a:avLst/>
          </a:prstGeom>
          <a:noFill/>
          <a:ln w="9525">
            <a:noFill/>
            <a:miter lim="800000"/>
            <a:headEnd/>
            <a:tailEnd/>
          </a:ln>
        </p:spPr>
        <p:txBody>
          <a:bodyPr vert="horz" wrap="square" lIns="91440" tIns="45720" rIns="91440" bIns="45720" numCol="1" anchor="t" anchorCtr="0" compatLnSpc="1">
            <a:prstTxWarp prst="textNoShape">
              <a:avLst/>
            </a:prstTxWarp>
            <a:normAutofit/>
          </a:bodyPr>
          <a:lstStyle>
            <a:lvl1pPr marL="342900" indent="-342900" algn="l" rtl="0" eaLnBrk="0" fontAlgn="base" hangingPunct="0">
              <a:spcBef>
                <a:spcPct val="20000"/>
              </a:spcBef>
              <a:spcAft>
                <a:spcPct val="0"/>
              </a:spcAft>
              <a:buFont typeface="Arial" charset="0"/>
              <a:buChar char="•"/>
              <a:defRPr sz="1600" kern="1200">
                <a:solidFill>
                  <a:schemeClr val="tx1">
                    <a:lumMod val="65000"/>
                    <a:lumOff val="35000"/>
                  </a:schemeClr>
                </a:solidFill>
                <a:latin typeface="+mn-lt"/>
                <a:ea typeface="+mn-ea"/>
                <a:cs typeface="+mn-cs"/>
              </a:defRPr>
            </a:lvl1pPr>
            <a:lvl2pPr marL="742950" indent="-285750" algn="l" rtl="0" eaLnBrk="0" fontAlgn="base" hangingPunct="0">
              <a:spcBef>
                <a:spcPct val="20000"/>
              </a:spcBef>
              <a:spcAft>
                <a:spcPct val="0"/>
              </a:spcAft>
              <a:buFont typeface="Arial" charset="0"/>
              <a:buChar char="–"/>
              <a:defRPr sz="1600" kern="1200">
                <a:solidFill>
                  <a:schemeClr val="tx1">
                    <a:lumMod val="65000"/>
                    <a:lumOff val="35000"/>
                  </a:schemeClr>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1600" kern="1200">
                <a:solidFill>
                  <a:schemeClr val="tx1">
                    <a:lumMod val="65000"/>
                    <a:lumOff val="35000"/>
                  </a:schemeClr>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1600" kern="1200">
                <a:solidFill>
                  <a:schemeClr val="tx1">
                    <a:lumMod val="65000"/>
                    <a:lumOff val="35000"/>
                  </a:schemeClr>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1600" kern="1200">
                <a:solidFill>
                  <a:schemeClr val="tx1">
                    <a:lumMod val="65000"/>
                    <a:lumOff val="3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1313" lvl="1" indent="-341313">
              <a:buFont typeface="Wingdings" pitchFamily="2" charset="2"/>
              <a:buChar char="q"/>
              <a:tabLst>
                <a:tab pos="355600" algn="l"/>
              </a:tabLst>
            </a:pPr>
            <a:r>
              <a:rPr lang="pt-BR" sz="1900" b="1" dirty="0" smtClean="0">
                <a:solidFill>
                  <a:schemeClr val="tx1">
                    <a:lumMod val="75000"/>
                    <a:lumOff val="25000"/>
                  </a:schemeClr>
                </a:solidFill>
              </a:rPr>
              <a:t>Perfil de Agente com uma única carga modelada</a:t>
            </a:r>
          </a:p>
          <a:p>
            <a:pPr marL="341313" lvl="1" indent="-341313">
              <a:buFont typeface="Wingdings" pitchFamily="2" charset="2"/>
              <a:buChar char="q"/>
              <a:tabLst>
                <a:tab pos="355600" algn="l"/>
              </a:tabLst>
            </a:pPr>
            <a:r>
              <a:rPr lang="pt-BR" sz="1900" b="1" dirty="0" smtClean="0">
                <a:solidFill>
                  <a:schemeClr val="tx1">
                    <a:lumMod val="75000"/>
                    <a:lumOff val="25000"/>
                  </a:schemeClr>
                </a:solidFill>
              </a:rPr>
              <a:t>Para atendimento dessa carga o Agente conta com um contrato firme e um contrato flexível por percentual com os seguintes parâmetros de registro:</a:t>
            </a:r>
          </a:p>
          <a:p>
            <a:pPr marL="341313" lvl="1" indent="-341313">
              <a:buFont typeface="Wingdings" pitchFamily="2" charset="2"/>
              <a:buChar char="q"/>
              <a:tabLst>
                <a:tab pos="355600" algn="l"/>
              </a:tabLst>
            </a:pPr>
            <a:endParaRPr lang="pt-BR" sz="1900" b="1" dirty="0" smtClean="0">
              <a:solidFill>
                <a:schemeClr val="tx1">
                  <a:lumMod val="75000"/>
                  <a:lumOff val="25000"/>
                </a:schemeClr>
              </a:solidFill>
            </a:endParaRPr>
          </a:p>
          <a:p>
            <a:pPr marL="741363" lvl="2" indent="-341313">
              <a:buFont typeface="Wingdings" panose="05000000000000000000" pitchFamily="2" charset="2"/>
              <a:buChar char="Ø"/>
              <a:tabLst>
                <a:tab pos="355600" algn="l"/>
              </a:tabLst>
            </a:pPr>
            <a:r>
              <a:rPr lang="pt-BR" sz="1800" b="1" dirty="0" smtClean="0">
                <a:solidFill>
                  <a:schemeClr val="tx1">
                    <a:lumMod val="75000"/>
                    <a:lumOff val="25000"/>
                  </a:schemeClr>
                </a:solidFill>
              </a:rPr>
              <a:t>Contrato Firme</a:t>
            </a:r>
          </a:p>
          <a:p>
            <a:pPr marL="1198563" lvl="3" indent="-341313">
              <a:buFont typeface="Wingdings" panose="05000000000000000000" pitchFamily="2" charset="2"/>
              <a:buChar char="§"/>
              <a:tabLst>
                <a:tab pos="355600" algn="l"/>
              </a:tabLst>
            </a:pPr>
            <a:r>
              <a:rPr lang="pt-BR" dirty="0" smtClean="0">
                <a:solidFill>
                  <a:schemeClr val="tx1">
                    <a:lumMod val="75000"/>
                    <a:lumOff val="25000"/>
                  </a:schemeClr>
                </a:solidFill>
              </a:rPr>
              <a:t>Vigência do montante: 20 h (igual ao mês)</a:t>
            </a:r>
          </a:p>
          <a:p>
            <a:pPr marL="1198563" lvl="3" indent="-341313">
              <a:buFont typeface="Wingdings" panose="05000000000000000000" pitchFamily="2" charset="2"/>
              <a:buChar char="§"/>
              <a:tabLst>
                <a:tab pos="355600" algn="l"/>
              </a:tabLst>
            </a:pPr>
            <a:r>
              <a:rPr lang="pt-BR" dirty="0" smtClean="0">
                <a:solidFill>
                  <a:schemeClr val="tx1">
                    <a:lumMod val="75000"/>
                    <a:lumOff val="25000"/>
                  </a:schemeClr>
                </a:solidFill>
              </a:rPr>
              <a:t>Montante: 28 MW médios</a:t>
            </a:r>
          </a:p>
          <a:p>
            <a:pPr marL="1198563" lvl="3" indent="-341313">
              <a:buFont typeface="Wingdings" panose="05000000000000000000" pitchFamily="2" charset="2"/>
              <a:buChar char="§"/>
              <a:tabLst>
                <a:tab pos="355600" algn="l"/>
              </a:tabLst>
            </a:pPr>
            <a:r>
              <a:rPr lang="pt-BR" dirty="0" smtClean="0">
                <a:solidFill>
                  <a:schemeClr val="tx1">
                    <a:lumMod val="75000"/>
                    <a:lumOff val="25000"/>
                  </a:schemeClr>
                </a:solidFill>
              </a:rPr>
              <a:t>Modulação: flat</a:t>
            </a:r>
          </a:p>
          <a:p>
            <a:pPr marL="741363" lvl="2" indent="-341313">
              <a:buFont typeface="Wingdings" panose="05000000000000000000" pitchFamily="2" charset="2"/>
              <a:buChar char="Ø"/>
              <a:tabLst>
                <a:tab pos="355600" algn="l"/>
              </a:tabLst>
            </a:pPr>
            <a:r>
              <a:rPr lang="pt-BR" sz="1800" b="1" dirty="0" smtClean="0">
                <a:solidFill>
                  <a:schemeClr val="tx1">
                    <a:lumMod val="75000"/>
                    <a:lumOff val="25000"/>
                  </a:schemeClr>
                </a:solidFill>
              </a:rPr>
              <a:t>Contrato Flexível por Percentual 1</a:t>
            </a:r>
          </a:p>
          <a:p>
            <a:pPr marL="1143000" lvl="3" indent="-285750">
              <a:buFont typeface="Wingdings" panose="05000000000000000000" pitchFamily="2" charset="2"/>
              <a:buChar char="§"/>
              <a:tabLst>
                <a:tab pos="355600" algn="l"/>
              </a:tabLst>
            </a:pPr>
            <a:r>
              <a:rPr lang="pt-BR" dirty="0">
                <a:solidFill>
                  <a:schemeClr val="tx1">
                    <a:lumMod val="75000"/>
                    <a:lumOff val="25000"/>
                  </a:schemeClr>
                </a:solidFill>
              </a:rPr>
              <a:t>Vigência do montante: 20 h (igual ao mês)</a:t>
            </a:r>
          </a:p>
          <a:p>
            <a:pPr marL="1143000" lvl="3" indent="-285750">
              <a:buFont typeface="Wingdings" panose="05000000000000000000" pitchFamily="2" charset="2"/>
              <a:buChar char="§"/>
              <a:tabLst>
                <a:tab pos="355600" algn="l"/>
              </a:tabLst>
            </a:pPr>
            <a:r>
              <a:rPr lang="pt-BR" dirty="0" smtClean="0">
                <a:solidFill>
                  <a:schemeClr val="tx1">
                    <a:lumMod val="75000"/>
                    <a:lumOff val="25000"/>
                  </a:schemeClr>
                </a:solidFill>
              </a:rPr>
              <a:t>Mínimo: 3 MW médios</a:t>
            </a:r>
          </a:p>
          <a:p>
            <a:pPr marL="1143000" lvl="3" indent="-285750">
              <a:buFont typeface="Wingdings" panose="05000000000000000000" pitchFamily="2" charset="2"/>
              <a:buChar char="§"/>
              <a:tabLst>
                <a:tab pos="355600" algn="l"/>
              </a:tabLst>
            </a:pPr>
            <a:r>
              <a:rPr lang="pt-BR" dirty="0" smtClean="0">
                <a:solidFill>
                  <a:schemeClr val="tx1">
                    <a:lumMod val="75000"/>
                    <a:lumOff val="25000"/>
                  </a:schemeClr>
                </a:solidFill>
              </a:rPr>
              <a:t>Máximo: 12 MW médios</a:t>
            </a:r>
          </a:p>
          <a:p>
            <a:pPr marL="1143000" lvl="3" indent="-285750">
              <a:buFont typeface="Wingdings" panose="05000000000000000000" pitchFamily="2" charset="2"/>
              <a:buChar char="§"/>
              <a:tabLst>
                <a:tab pos="355600" algn="l"/>
              </a:tabLst>
            </a:pPr>
            <a:r>
              <a:rPr lang="pt-BR" dirty="0">
                <a:solidFill>
                  <a:schemeClr val="tx1">
                    <a:lumMod val="75000"/>
                    <a:lumOff val="25000"/>
                  </a:schemeClr>
                </a:solidFill>
              </a:rPr>
              <a:t>Percentual de atendimento da carga: </a:t>
            </a:r>
            <a:r>
              <a:rPr lang="pt-BR" dirty="0" smtClean="0">
                <a:solidFill>
                  <a:schemeClr val="tx1">
                    <a:lumMod val="75000"/>
                    <a:lumOff val="25000"/>
                  </a:schemeClr>
                </a:solidFill>
              </a:rPr>
              <a:t>40%</a:t>
            </a:r>
            <a:endParaRPr lang="pt-BR" dirty="0">
              <a:solidFill>
                <a:schemeClr val="tx1">
                  <a:lumMod val="75000"/>
                  <a:lumOff val="25000"/>
                </a:schemeClr>
              </a:solidFill>
            </a:endParaRPr>
          </a:p>
          <a:p>
            <a:pPr marL="1143000" lvl="3" indent="-285750">
              <a:buFont typeface="Wingdings" panose="05000000000000000000" pitchFamily="2" charset="2"/>
              <a:buChar char="§"/>
              <a:tabLst>
                <a:tab pos="355600" algn="l"/>
              </a:tabLst>
            </a:pPr>
            <a:r>
              <a:rPr lang="pt-BR" dirty="0" smtClean="0">
                <a:solidFill>
                  <a:schemeClr val="tx1">
                    <a:lumMod val="75000"/>
                    <a:lumOff val="25000"/>
                  </a:schemeClr>
                </a:solidFill>
              </a:rPr>
              <a:t>Tipo </a:t>
            </a:r>
            <a:r>
              <a:rPr lang="pt-BR" dirty="0">
                <a:solidFill>
                  <a:schemeClr val="tx1">
                    <a:lumMod val="75000"/>
                    <a:lumOff val="25000"/>
                  </a:schemeClr>
                </a:solidFill>
              </a:rPr>
              <a:t>de Modulação: conforme curva de </a:t>
            </a:r>
            <a:r>
              <a:rPr lang="pt-BR" dirty="0" smtClean="0">
                <a:solidFill>
                  <a:schemeClr val="tx1">
                    <a:lumMod val="75000"/>
                    <a:lumOff val="25000"/>
                  </a:schemeClr>
                </a:solidFill>
              </a:rPr>
              <a:t>carga</a:t>
            </a:r>
          </a:p>
          <a:p>
            <a:pPr marL="1143000" lvl="3" indent="-285750">
              <a:buFont typeface="Wingdings" panose="05000000000000000000" pitchFamily="2" charset="2"/>
              <a:buChar char="§"/>
              <a:tabLst>
                <a:tab pos="355600" algn="l"/>
              </a:tabLst>
            </a:pPr>
            <a:r>
              <a:rPr lang="pt-BR" dirty="0" smtClean="0">
                <a:solidFill>
                  <a:schemeClr val="tx1">
                    <a:lumMod val="75000"/>
                    <a:lumOff val="25000"/>
                  </a:schemeClr>
                </a:solidFill>
              </a:rPr>
              <a:t>Limite mínimo de modulação: 3 MW médios</a:t>
            </a:r>
          </a:p>
          <a:p>
            <a:pPr marL="1143000" lvl="3" indent="-285750">
              <a:buFont typeface="Wingdings" panose="05000000000000000000" pitchFamily="2" charset="2"/>
              <a:buChar char="§"/>
              <a:tabLst>
                <a:tab pos="355600" algn="l"/>
              </a:tabLst>
            </a:pPr>
            <a:r>
              <a:rPr lang="pt-BR" dirty="0" smtClean="0">
                <a:solidFill>
                  <a:schemeClr val="tx1">
                    <a:lumMod val="75000"/>
                    <a:lumOff val="25000"/>
                  </a:schemeClr>
                </a:solidFill>
              </a:rPr>
              <a:t>Limite máximo de modulação: 15 MW médios</a:t>
            </a:r>
          </a:p>
          <a:p>
            <a:pPr marL="341313" lvl="1" indent="-341313">
              <a:buFont typeface="Wingdings" pitchFamily="2" charset="2"/>
              <a:buChar char="q"/>
              <a:tabLst>
                <a:tab pos="355600" algn="l"/>
              </a:tabLst>
            </a:pPr>
            <a:endParaRPr lang="pt-BR" sz="2400" b="1" dirty="0" smtClean="0">
              <a:solidFill>
                <a:schemeClr val="tx1">
                  <a:lumMod val="75000"/>
                  <a:lumOff val="25000"/>
                </a:schemeClr>
              </a:solidFill>
            </a:endParaRPr>
          </a:p>
          <a:p>
            <a:pPr lvl="1">
              <a:buFont typeface="Arial" charset="0"/>
              <a:buNone/>
            </a:pPr>
            <a:endParaRPr lang="pt-BR" sz="1000" b="1" dirty="0" smtClean="0"/>
          </a:p>
          <a:p>
            <a:pPr marL="1258888" lvl="1" indent="-412750">
              <a:buFont typeface="Wingdings" pitchFamily="2" charset="2"/>
              <a:buChar char="ü"/>
            </a:pPr>
            <a:endParaRPr lang="pt-BR" sz="1900" b="1" u="sng" dirty="0" smtClean="0"/>
          </a:p>
          <a:p>
            <a:pPr>
              <a:buFont typeface="Arial" charset="0"/>
              <a:buNone/>
            </a:pPr>
            <a:endParaRPr lang="pt-BR" b="1" dirty="0" smtClean="0"/>
          </a:p>
          <a:p>
            <a:pPr>
              <a:buFont typeface="Wingdings" pitchFamily="2" charset="2"/>
              <a:buChar char="Ø"/>
            </a:pPr>
            <a:endParaRPr lang="pt-BR" b="1" dirty="0" smtClean="0"/>
          </a:p>
          <a:p>
            <a:pPr>
              <a:buFont typeface="Wingdings" pitchFamily="2" charset="2"/>
              <a:buChar char="Ø"/>
            </a:pPr>
            <a:endParaRPr lang="pt-BR" b="1" dirty="0"/>
          </a:p>
        </p:txBody>
      </p:sp>
      <p:sp>
        <p:nvSpPr>
          <p:cNvPr id="10" name="Espaço Reservado para Conteúdo 2"/>
          <p:cNvSpPr txBox="1">
            <a:spLocks/>
          </p:cNvSpPr>
          <p:nvPr/>
        </p:nvSpPr>
        <p:spPr bwMode="auto">
          <a:xfrm>
            <a:off x="179512" y="4973613"/>
            <a:ext cx="3384376" cy="1695747"/>
          </a:xfrm>
          <a:prstGeom prst="rect">
            <a:avLst/>
          </a:prstGeom>
          <a:noFill/>
          <a:ln w="9525">
            <a:noFill/>
            <a:miter lim="800000"/>
            <a:headEnd/>
            <a:tailEnd/>
          </a:ln>
        </p:spPr>
        <p:txBody>
          <a:bodyPr vert="horz" wrap="square" lIns="91440" tIns="45720" rIns="91440" bIns="45720" numCol="1" anchor="t" anchorCtr="0" compatLnSpc="1">
            <a:prstTxWarp prst="textNoShape">
              <a:avLst/>
            </a:prstTxWarp>
            <a:normAutofit/>
          </a:bodyPr>
          <a:lstStyle>
            <a:lvl1pPr marL="342900" indent="-342900" algn="l" rtl="0" eaLnBrk="0" fontAlgn="base" hangingPunct="0">
              <a:spcBef>
                <a:spcPct val="20000"/>
              </a:spcBef>
              <a:spcAft>
                <a:spcPct val="0"/>
              </a:spcAft>
              <a:buFont typeface="Arial" charset="0"/>
              <a:buChar char="•"/>
              <a:defRPr sz="1600" kern="1200">
                <a:solidFill>
                  <a:schemeClr val="tx1">
                    <a:lumMod val="65000"/>
                    <a:lumOff val="35000"/>
                  </a:schemeClr>
                </a:solidFill>
                <a:latin typeface="+mn-lt"/>
                <a:ea typeface="+mn-ea"/>
                <a:cs typeface="+mn-cs"/>
              </a:defRPr>
            </a:lvl1pPr>
            <a:lvl2pPr marL="742950" indent="-285750" algn="l" rtl="0" eaLnBrk="0" fontAlgn="base" hangingPunct="0">
              <a:spcBef>
                <a:spcPct val="20000"/>
              </a:spcBef>
              <a:spcAft>
                <a:spcPct val="0"/>
              </a:spcAft>
              <a:buFont typeface="Arial" charset="0"/>
              <a:buChar char="–"/>
              <a:defRPr sz="1600" kern="1200">
                <a:solidFill>
                  <a:schemeClr val="tx1">
                    <a:lumMod val="65000"/>
                    <a:lumOff val="35000"/>
                  </a:schemeClr>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1600" kern="1200">
                <a:solidFill>
                  <a:schemeClr val="tx1">
                    <a:lumMod val="65000"/>
                    <a:lumOff val="35000"/>
                  </a:schemeClr>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1600" kern="1200">
                <a:solidFill>
                  <a:schemeClr val="tx1">
                    <a:lumMod val="65000"/>
                    <a:lumOff val="35000"/>
                  </a:schemeClr>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1600" kern="1200">
                <a:solidFill>
                  <a:schemeClr val="tx1">
                    <a:lumMod val="65000"/>
                    <a:lumOff val="3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1313" lvl="1" indent="-341313">
              <a:buFont typeface="Wingdings" pitchFamily="2" charset="2"/>
              <a:buChar char="q"/>
              <a:tabLst>
                <a:tab pos="355600" algn="l"/>
              </a:tabLst>
            </a:pPr>
            <a:r>
              <a:rPr lang="pt-BR" dirty="0" smtClean="0">
                <a:solidFill>
                  <a:schemeClr val="tx1">
                    <a:lumMod val="75000"/>
                    <a:lumOff val="25000"/>
                  </a:schemeClr>
                </a:solidFill>
              </a:rPr>
              <a:t>O exercício da flexibilidade ocorre no processo de contabilização do mercado de curto prazo.</a:t>
            </a:r>
          </a:p>
          <a:p>
            <a:pPr marL="341313" lvl="1" indent="-341313">
              <a:buFont typeface="Wingdings" pitchFamily="2" charset="2"/>
              <a:buChar char="q"/>
              <a:tabLst>
                <a:tab pos="355600" algn="l"/>
              </a:tabLst>
            </a:pPr>
            <a:r>
              <a:rPr lang="pt-BR" dirty="0" smtClean="0">
                <a:solidFill>
                  <a:schemeClr val="tx1">
                    <a:lumMod val="75000"/>
                    <a:lumOff val="25000"/>
                  </a:schemeClr>
                </a:solidFill>
              </a:rPr>
              <a:t>Para esse tipo de contrato, a flexibilidade está atrelada ao consumo </a:t>
            </a:r>
            <a:r>
              <a:rPr lang="pt-BR" u="sng" dirty="0" smtClean="0">
                <a:solidFill>
                  <a:schemeClr val="tx1">
                    <a:lumMod val="75000"/>
                    <a:lumOff val="25000"/>
                  </a:schemeClr>
                </a:solidFill>
              </a:rPr>
              <a:t>total</a:t>
            </a:r>
            <a:r>
              <a:rPr lang="pt-BR" dirty="0" smtClean="0">
                <a:solidFill>
                  <a:schemeClr val="tx1">
                    <a:lumMod val="75000"/>
                    <a:lumOff val="25000"/>
                  </a:schemeClr>
                </a:solidFill>
              </a:rPr>
              <a:t> da carga.</a:t>
            </a:r>
            <a:endParaRPr lang="pt-BR" sz="2000" dirty="0" smtClean="0">
              <a:solidFill>
                <a:schemeClr val="tx1">
                  <a:lumMod val="75000"/>
                  <a:lumOff val="25000"/>
                </a:schemeClr>
              </a:solidFill>
            </a:endParaRPr>
          </a:p>
          <a:p>
            <a:pPr lvl="1">
              <a:buFont typeface="Arial" charset="0"/>
              <a:buNone/>
            </a:pPr>
            <a:endParaRPr lang="pt-BR" sz="800" dirty="0" smtClean="0"/>
          </a:p>
          <a:p>
            <a:pPr marL="1258888" lvl="1" indent="-412750">
              <a:buFont typeface="Wingdings" pitchFamily="2" charset="2"/>
              <a:buChar char="ü"/>
            </a:pPr>
            <a:endParaRPr lang="pt-BR" u="sng" dirty="0" smtClean="0"/>
          </a:p>
          <a:p>
            <a:pPr>
              <a:buFont typeface="Arial" charset="0"/>
              <a:buNone/>
            </a:pPr>
            <a:endParaRPr lang="pt-BR" sz="1400" dirty="0" smtClean="0"/>
          </a:p>
          <a:p>
            <a:pPr>
              <a:buFont typeface="Wingdings" pitchFamily="2" charset="2"/>
              <a:buChar char="Ø"/>
            </a:pPr>
            <a:endParaRPr lang="pt-BR" sz="1400" dirty="0" smtClean="0"/>
          </a:p>
          <a:p>
            <a:pPr>
              <a:buFont typeface="Wingdings" pitchFamily="2" charset="2"/>
              <a:buChar char="Ø"/>
            </a:pPr>
            <a:endParaRPr lang="pt-BR" sz="1400" dirty="0"/>
          </a:p>
        </p:txBody>
      </p:sp>
      <p:sp>
        <p:nvSpPr>
          <p:cNvPr id="11" name="Retângulo 10"/>
          <p:cNvSpPr/>
          <p:nvPr/>
        </p:nvSpPr>
        <p:spPr>
          <a:xfrm>
            <a:off x="323528" y="1772816"/>
            <a:ext cx="2232248" cy="2736304"/>
          </a:xfrm>
          <a:prstGeom prst="rect">
            <a:avLst/>
          </a:prstGeom>
          <a:ln>
            <a:noFill/>
          </a:ln>
          <a:effectLst>
            <a:outerShdw blurRad="50800" dist="38100" algn="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rtlCol="0" anchor="ctr"/>
          <a:lstStyle/>
          <a:p>
            <a:pPr algn="ctr"/>
            <a:endParaRPr lang="pt-BR"/>
          </a:p>
        </p:txBody>
      </p:sp>
      <p:sp>
        <p:nvSpPr>
          <p:cNvPr id="13" name="Retângulo 12"/>
          <p:cNvSpPr/>
          <p:nvPr/>
        </p:nvSpPr>
        <p:spPr>
          <a:xfrm>
            <a:off x="539552" y="2060848"/>
            <a:ext cx="1800200" cy="64807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dirty="0" smtClean="0"/>
              <a:t>Perfil do Agente</a:t>
            </a:r>
            <a:endParaRPr lang="pt-BR" dirty="0"/>
          </a:p>
        </p:txBody>
      </p:sp>
      <p:sp>
        <p:nvSpPr>
          <p:cNvPr id="15" name="Triângulo isósceles 14"/>
          <p:cNvSpPr/>
          <p:nvPr/>
        </p:nvSpPr>
        <p:spPr>
          <a:xfrm>
            <a:off x="971600" y="3356992"/>
            <a:ext cx="864096" cy="864096"/>
          </a:xfrm>
          <a:prstGeom prst="triangle">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000" dirty="0" smtClean="0"/>
              <a:t>C</a:t>
            </a:r>
            <a:endParaRPr lang="pt-BR" sz="2000" dirty="0"/>
          </a:p>
        </p:txBody>
      </p:sp>
      <p:cxnSp>
        <p:nvCxnSpPr>
          <p:cNvPr id="16" name="Conector reto 15"/>
          <p:cNvCxnSpPr>
            <a:stCxn id="13" idx="2"/>
            <a:endCxn id="15" idx="0"/>
          </p:cNvCxnSpPr>
          <p:nvPr/>
        </p:nvCxnSpPr>
        <p:spPr>
          <a:xfrm flipH="1">
            <a:off x="1403648" y="2708920"/>
            <a:ext cx="36004" cy="648072"/>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335774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3"/>
          <a:stretch>
            <a:fillRect/>
          </a:stretch>
        </p:blipFill>
        <p:spPr>
          <a:xfrm>
            <a:off x="755576" y="3669873"/>
            <a:ext cx="8114479" cy="3005588"/>
          </a:xfrm>
          <a:prstGeom prst="rect">
            <a:avLst/>
          </a:prstGeom>
        </p:spPr>
      </p:pic>
      <p:sp>
        <p:nvSpPr>
          <p:cNvPr id="4" name="Espaço Reservado para Número de Slide 3"/>
          <p:cNvSpPr>
            <a:spLocks noGrp="1"/>
          </p:cNvSpPr>
          <p:nvPr>
            <p:ph type="sldNum" sz="quarter" idx="12"/>
          </p:nvPr>
        </p:nvSpPr>
        <p:spPr>
          <a:xfrm>
            <a:off x="8672545" y="6492899"/>
            <a:ext cx="471487" cy="365125"/>
          </a:xfrm>
        </p:spPr>
        <p:txBody>
          <a:bodyPr/>
          <a:lstStyle/>
          <a:p>
            <a:pPr>
              <a:defRPr/>
            </a:pPr>
            <a:fld id="{5982A366-06E1-403F-9EA0-5CC931BD59A0}" type="slidenum">
              <a:rPr lang="pt-BR" smtClean="0"/>
              <a:pPr>
                <a:defRPr/>
              </a:pPr>
              <a:t>28</a:t>
            </a:fld>
            <a:endParaRPr lang="pt-BR" dirty="0"/>
          </a:p>
        </p:txBody>
      </p:sp>
      <p:sp>
        <p:nvSpPr>
          <p:cNvPr id="6" name="Espaço Reservado para Conteúdo 2"/>
          <p:cNvSpPr>
            <a:spLocks noGrp="1"/>
          </p:cNvSpPr>
          <p:nvPr>
            <p:ph idx="1"/>
          </p:nvPr>
        </p:nvSpPr>
        <p:spPr>
          <a:xfrm>
            <a:off x="251520" y="1124744"/>
            <a:ext cx="8186766" cy="648072"/>
          </a:xfrm>
        </p:spPr>
        <p:txBody>
          <a:bodyPr>
            <a:normAutofit/>
          </a:bodyPr>
          <a:lstStyle/>
          <a:p>
            <a:pPr marL="0" lvl="1" indent="0">
              <a:buNone/>
              <a:tabLst>
                <a:tab pos="355600" algn="l"/>
              </a:tabLst>
            </a:pPr>
            <a:r>
              <a:rPr lang="pt-BR" sz="2000" b="1" u="sng" dirty="0" smtClean="0">
                <a:solidFill>
                  <a:schemeClr val="tx1">
                    <a:lumMod val="75000"/>
                    <a:lumOff val="25000"/>
                  </a:schemeClr>
                </a:solidFill>
              </a:rPr>
              <a:t>Exemplo 3</a:t>
            </a:r>
            <a:endParaRPr lang="pt-BR" sz="2000" u="sng" dirty="0" smtClean="0"/>
          </a:p>
          <a:p>
            <a:pPr marL="846138" lvl="1" indent="0">
              <a:buNone/>
            </a:pPr>
            <a:endParaRPr lang="pt-BR" sz="2000" u="sng" dirty="0" smtClean="0"/>
          </a:p>
          <a:p>
            <a:pPr marL="0" indent="0">
              <a:buNone/>
            </a:pPr>
            <a:endParaRPr lang="pt-BR" sz="2000" u="sng" dirty="0" smtClean="0"/>
          </a:p>
          <a:p>
            <a:pPr marL="0" indent="0">
              <a:buNone/>
            </a:pPr>
            <a:endParaRPr lang="pt-BR" sz="2000" u="sng" dirty="0" smtClean="0"/>
          </a:p>
          <a:p>
            <a:pPr marL="0" indent="0">
              <a:buNone/>
            </a:pPr>
            <a:endParaRPr lang="pt-BR" sz="2000" u="sng" dirty="0"/>
          </a:p>
        </p:txBody>
      </p:sp>
      <p:sp>
        <p:nvSpPr>
          <p:cNvPr id="7" name="Título 1"/>
          <p:cNvSpPr>
            <a:spLocks noGrp="1"/>
          </p:cNvSpPr>
          <p:nvPr>
            <p:ph type="title"/>
          </p:nvPr>
        </p:nvSpPr>
        <p:spPr>
          <a:xfrm>
            <a:off x="2771800" y="214290"/>
            <a:ext cx="5229224" cy="571504"/>
          </a:xfrm>
        </p:spPr>
        <p:txBody>
          <a:bodyPr/>
          <a:lstStyle/>
          <a:p>
            <a:pPr algn="r"/>
            <a:r>
              <a:rPr lang="pt-BR" sz="2400" dirty="0" smtClean="0"/>
              <a:t>Contratos com Flexibilidade - Exemplos</a:t>
            </a:r>
            <a:endParaRPr lang="pt-BR" sz="2400" dirty="0"/>
          </a:p>
        </p:txBody>
      </p:sp>
      <p:sp>
        <p:nvSpPr>
          <p:cNvPr id="14" name="Espaço Reservado para Conteúdo 2"/>
          <p:cNvSpPr txBox="1">
            <a:spLocks/>
          </p:cNvSpPr>
          <p:nvPr/>
        </p:nvSpPr>
        <p:spPr bwMode="auto">
          <a:xfrm>
            <a:off x="3027822" y="1268760"/>
            <a:ext cx="6120680" cy="2304256"/>
          </a:xfrm>
          <a:prstGeom prst="rect">
            <a:avLst/>
          </a:prstGeom>
          <a:noFill/>
          <a:ln w="9525">
            <a:noFill/>
            <a:miter lim="800000"/>
            <a:headEnd/>
            <a:tailEnd/>
          </a:ln>
        </p:spPr>
        <p:txBody>
          <a:bodyPr vert="horz" wrap="square" lIns="91440" tIns="45720" rIns="91440" bIns="45720" numCol="1" anchor="t" anchorCtr="0" compatLnSpc="1">
            <a:prstTxWarp prst="textNoShape">
              <a:avLst/>
            </a:prstTxWarp>
            <a:normAutofit/>
          </a:bodyPr>
          <a:lstStyle>
            <a:lvl1pPr marL="342900" indent="-342900" algn="l" rtl="0" eaLnBrk="0" fontAlgn="base" hangingPunct="0">
              <a:spcBef>
                <a:spcPct val="20000"/>
              </a:spcBef>
              <a:spcAft>
                <a:spcPct val="0"/>
              </a:spcAft>
              <a:buFont typeface="Arial" charset="0"/>
              <a:buChar char="•"/>
              <a:defRPr sz="1600" kern="1200">
                <a:solidFill>
                  <a:schemeClr val="tx1">
                    <a:lumMod val="65000"/>
                    <a:lumOff val="35000"/>
                  </a:schemeClr>
                </a:solidFill>
                <a:latin typeface="+mn-lt"/>
                <a:ea typeface="+mn-ea"/>
                <a:cs typeface="+mn-cs"/>
              </a:defRPr>
            </a:lvl1pPr>
            <a:lvl2pPr marL="742950" indent="-285750" algn="l" rtl="0" eaLnBrk="0" fontAlgn="base" hangingPunct="0">
              <a:spcBef>
                <a:spcPct val="20000"/>
              </a:spcBef>
              <a:spcAft>
                <a:spcPct val="0"/>
              </a:spcAft>
              <a:buFont typeface="Arial" charset="0"/>
              <a:buChar char="–"/>
              <a:defRPr sz="1600" kern="1200">
                <a:solidFill>
                  <a:schemeClr val="tx1">
                    <a:lumMod val="65000"/>
                    <a:lumOff val="35000"/>
                  </a:schemeClr>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1600" kern="1200">
                <a:solidFill>
                  <a:schemeClr val="tx1">
                    <a:lumMod val="65000"/>
                    <a:lumOff val="35000"/>
                  </a:schemeClr>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1600" kern="1200">
                <a:solidFill>
                  <a:schemeClr val="tx1">
                    <a:lumMod val="65000"/>
                    <a:lumOff val="35000"/>
                  </a:schemeClr>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1600" kern="1200">
                <a:solidFill>
                  <a:schemeClr val="tx1">
                    <a:lumMod val="65000"/>
                    <a:lumOff val="3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1313" lvl="1" indent="-341313">
              <a:buFont typeface="Wingdings" pitchFamily="2" charset="2"/>
              <a:buChar char="q"/>
              <a:tabLst>
                <a:tab pos="355600" algn="l"/>
              </a:tabLst>
            </a:pPr>
            <a:r>
              <a:rPr lang="pt-BR" sz="1900" b="1" dirty="0" smtClean="0">
                <a:solidFill>
                  <a:schemeClr val="tx1">
                    <a:lumMod val="75000"/>
                    <a:lumOff val="25000"/>
                  </a:schemeClr>
                </a:solidFill>
              </a:rPr>
              <a:t>A contratação total do Agente é constituída pelos dois contratos conforme ilustrado na figura abaixo</a:t>
            </a:r>
          </a:p>
          <a:p>
            <a:pPr marL="341313" lvl="1" indent="-341313">
              <a:buFont typeface="Wingdings" pitchFamily="2" charset="2"/>
              <a:buChar char="q"/>
              <a:tabLst>
                <a:tab pos="355600" algn="l"/>
              </a:tabLst>
            </a:pPr>
            <a:r>
              <a:rPr lang="pt-BR" sz="1900" b="1" dirty="0" smtClean="0">
                <a:solidFill>
                  <a:schemeClr val="tx1">
                    <a:lumMod val="75000"/>
                    <a:lumOff val="25000"/>
                  </a:schemeClr>
                </a:solidFill>
              </a:rPr>
              <a:t>Em função dos critérios de modulação adotados pelo agente, há períodos de exposição positiva e outros de exposição negativa</a:t>
            </a:r>
          </a:p>
          <a:p>
            <a:pPr marL="341313" lvl="1" indent="-341313">
              <a:buFont typeface="Wingdings" pitchFamily="2" charset="2"/>
              <a:buChar char="q"/>
              <a:tabLst>
                <a:tab pos="355600" algn="l"/>
              </a:tabLst>
            </a:pPr>
            <a:endParaRPr lang="pt-BR" sz="2400" b="1" dirty="0">
              <a:solidFill>
                <a:schemeClr val="tx1">
                  <a:lumMod val="75000"/>
                  <a:lumOff val="25000"/>
                </a:schemeClr>
              </a:solidFill>
            </a:endParaRPr>
          </a:p>
          <a:p>
            <a:pPr marL="341313" lvl="1" indent="-341313">
              <a:buFont typeface="Wingdings" pitchFamily="2" charset="2"/>
              <a:buChar char="q"/>
              <a:tabLst>
                <a:tab pos="355600" algn="l"/>
              </a:tabLst>
            </a:pPr>
            <a:endParaRPr lang="pt-BR" sz="2400" b="1" dirty="0" smtClean="0">
              <a:solidFill>
                <a:schemeClr val="tx1">
                  <a:lumMod val="75000"/>
                  <a:lumOff val="25000"/>
                </a:schemeClr>
              </a:solidFill>
            </a:endParaRPr>
          </a:p>
          <a:p>
            <a:pPr marL="341313" lvl="1" indent="-341313">
              <a:buFont typeface="Wingdings" pitchFamily="2" charset="2"/>
              <a:buChar char="q"/>
              <a:tabLst>
                <a:tab pos="355600" algn="l"/>
              </a:tabLst>
            </a:pPr>
            <a:endParaRPr lang="pt-BR" sz="2400" b="1" dirty="0" smtClean="0">
              <a:solidFill>
                <a:schemeClr val="tx1">
                  <a:lumMod val="75000"/>
                  <a:lumOff val="25000"/>
                </a:schemeClr>
              </a:solidFill>
            </a:endParaRPr>
          </a:p>
          <a:p>
            <a:pPr lvl="1">
              <a:buFont typeface="Arial" charset="0"/>
              <a:buNone/>
            </a:pPr>
            <a:endParaRPr lang="pt-BR" sz="1000" dirty="0" smtClean="0"/>
          </a:p>
          <a:p>
            <a:pPr marL="1258888" lvl="1" indent="-412750">
              <a:buFont typeface="Wingdings" pitchFamily="2" charset="2"/>
              <a:buChar char="ü"/>
            </a:pPr>
            <a:endParaRPr lang="pt-BR" sz="1900" u="sng" dirty="0" smtClean="0"/>
          </a:p>
          <a:p>
            <a:pPr>
              <a:buFont typeface="Arial" charset="0"/>
              <a:buNone/>
            </a:pPr>
            <a:endParaRPr lang="pt-BR" dirty="0" smtClean="0"/>
          </a:p>
          <a:p>
            <a:pPr>
              <a:buFont typeface="Wingdings" pitchFamily="2" charset="2"/>
              <a:buChar char="Ø"/>
            </a:pPr>
            <a:endParaRPr lang="pt-BR" dirty="0" smtClean="0"/>
          </a:p>
          <a:p>
            <a:pPr>
              <a:buFont typeface="Wingdings" pitchFamily="2" charset="2"/>
              <a:buChar char="Ø"/>
            </a:pPr>
            <a:endParaRPr lang="pt-BR" dirty="0"/>
          </a:p>
        </p:txBody>
      </p:sp>
      <p:sp>
        <p:nvSpPr>
          <p:cNvPr id="21" name="Retângulo 20"/>
          <p:cNvSpPr/>
          <p:nvPr/>
        </p:nvSpPr>
        <p:spPr>
          <a:xfrm>
            <a:off x="323528" y="1700808"/>
            <a:ext cx="2232248" cy="2257222"/>
          </a:xfrm>
          <a:prstGeom prst="rect">
            <a:avLst/>
          </a:prstGeom>
          <a:ln>
            <a:noFill/>
          </a:ln>
          <a:effectLst>
            <a:outerShdw blurRad="50800" dist="38100" algn="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rtlCol="0" anchor="ctr"/>
          <a:lstStyle/>
          <a:p>
            <a:pPr algn="ctr"/>
            <a:endParaRPr lang="pt-BR"/>
          </a:p>
        </p:txBody>
      </p:sp>
      <p:sp>
        <p:nvSpPr>
          <p:cNvPr id="22" name="CaixaDeTexto 21"/>
          <p:cNvSpPr txBox="1"/>
          <p:nvPr/>
        </p:nvSpPr>
        <p:spPr>
          <a:xfrm>
            <a:off x="424209" y="2179384"/>
            <a:ext cx="2030886" cy="1131079"/>
          </a:xfrm>
          <a:prstGeom prst="rect">
            <a:avLst/>
          </a:prstGeom>
          <a:noFill/>
        </p:spPr>
        <p:txBody>
          <a:bodyPr wrap="square" rtlCol="0">
            <a:spAutoFit/>
          </a:bodyPr>
          <a:lstStyle/>
          <a:p>
            <a:pPr algn="ctr">
              <a:lnSpc>
                <a:spcPct val="125000"/>
              </a:lnSpc>
            </a:pPr>
            <a:r>
              <a:rPr lang="pt-BR" b="1" dirty="0" smtClean="0">
                <a:solidFill>
                  <a:schemeClr val="tx1">
                    <a:lumMod val="75000"/>
                    <a:lumOff val="25000"/>
                  </a:schemeClr>
                </a:solidFill>
              </a:rPr>
              <a:t>Carga= 800 MWh</a:t>
            </a:r>
          </a:p>
          <a:p>
            <a:pPr algn="ctr">
              <a:lnSpc>
                <a:spcPct val="125000"/>
              </a:lnSpc>
            </a:pPr>
            <a:r>
              <a:rPr lang="pt-BR" b="1" dirty="0" smtClean="0">
                <a:solidFill>
                  <a:schemeClr val="tx1">
                    <a:lumMod val="75000"/>
                    <a:lumOff val="25000"/>
                  </a:schemeClr>
                </a:solidFill>
              </a:rPr>
              <a:t>CQ= 800 </a:t>
            </a:r>
            <a:r>
              <a:rPr lang="pt-BR" b="1" dirty="0" err="1" smtClean="0">
                <a:solidFill>
                  <a:schemeClr val="tx1">
                    <a:lumMod val="75000"/>
                    <a:lumOff val="25000"/>
                  </a:schemeClr>
                </a:solidFill>
              </a:rPr>
              <a:t>WMh</a:t>
            </a:r>
            <a:endParaRPr lang="pt-BR" b="1" dirty="0" smtClean="0">
              <a:solidFill>
                <a:schemeClr val="tx1">
                  <a:lumMod val="75000"/>
                  <a:lumOff val="25000"/>
                </a:schemeClr>
              </a:solidFill>
            </a:endParaRPr>
          </a:p>
          <a:p>
            <a:pPr algn="ctr">
              <a:lnSpc>
                <a:spcPct val="125000"/>
              </a:lnSpc>
            </a:pPr>
            <a:r>
              <a:rPr lang="pt-BR" b="1" dirty="0" smtClean="0">
                <a:solidFill>
                  <a:schemeClr val="tx1">
                    <a:lumMod val="75000"/>
                    <a:lumOff val="25000"/>
                  </a:schemeClr>
                </a:solidFill>
              </a:rPr>
              <a:t>(40 MW médios)</a:t>
            </a:r>
            <a:endParaRPr lang="pt-BR" b="1" dirty="0">
              <a:solidFill>
                <a:schemeClr val="tx1">
                  <a:lumMod val="75000"/>
                  <a:lumOff val="25000"/>
                </a:schemeClr>
              </a:solidFill>
            </a:endParaRPr>
          </a:p>
        </p:txBody>
      </p:sp>
    </p:spTree>
    <p:extLst>
      <p:ext uri="{BB962C8B-B14F-4D97-AF65-F5344CB8AC3E}">
        <p14:creationId xmlns:p14="http://schemas.microsoft.com/office/powerpoint/2010/main" val="128441871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5" name="CaixaDeTexto 14"/>
          <p:cNvSpPr txBox="1"/>
          <p:nvPr/>
        </p:nvSpPr>
        <p:spPr>
          <a:xfrm>
            <a:off x="251520" y="1870289"/>
            <a:ext cx="4412774" cy="584775"/>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pt-BR" sz="1600" b="1" dirty="0"/>
              <a:t>CCEAL </a:t>
            </a:r>
            <a:r>
              <a:rPr lang="pt-BR" sz="1600" b="1" dirty="0" smtClean="0"/>
              <a:t>Firme </a:t>
            </a:r>
            <a:r>
              <a:rPr lang="pt-BR" sz="1600" dirty="0" smtClean="0"/>
              <a:t>– 1 mês (20 h)</a:t>
            </a:r>
            <a:endParaRPr lang="pt-BR" sz="1600" dirty="0"/>
          </a:p>
          <a:p>
            <a:r>
              <a:rPr lang="pt-BR" sz="1600" dirty="0"/>
              <a:t>Quantidade: </a:t>
            </a:r>
            <a:r>
              <a:rPr lang="pt-BR" sz="1600" b="1" dirty="0" smtClean="0"/>
              <a:t>28 MW médios</a:t>
            </a:r>
            <a:endParaRPr lang="pt-BR" sz="1600" dirty="0"/>
          </a:p>
        </p:txBody>
      </p:sp>
      <p:sp>
        <p:nvSpPr>
          <p:cNvPr id="17" name="CaixaDeTexto 16"/>
          <p:cNvSpPr txBox="1"/>
          <p:nvPr/>
        </p:nvSpPr>
        <p:spPr>
          <a:xfrm>
            <a:off x="251520" y="2505090"/>
            <a:ext cx="4412774" cy="1569660"/>
          </a:xfrm>
          <a:prstGeom prst="rect">
            <a:avLst/>
          </a:prstGeom>
          <a:ln>
            <a:solidFill>
              <a:srgbClr val="0070C0"/>
            </a:solidFill>
          </a:ln>
        </p:spPr>
        <p:style>
          <a:lnRef idx="2">
            <a:schemeClr val="dk1"/>
          </a:lnRef>
          <a:fillRef idx="1">
            <a:schemeClr val="lt1"/>
          </a:fillRef>
          <a:effectRef idx="0">
            <a:schemeClr val="dk1"/>
          </a:effectRef>
          <a:fontRef idx="minor">
            <a:schemeClr val="dk1"/>
          </a:fontRef>
        </p:style>
        <p:txBody>
          <a:bodyPr wrap="square" rtlCol="0">
            <a:spAutoFit/>
          </a:bodyPr>
          <a:lstStyle/>
          <a:p>
            <a:r>
              <a:rPr lang="pt-BR" sz="1600" b="1" dirty="0" smtClean="0"/>
              <a:t>CCEAL Flexível 1 </a:t>
            </a:r>
            <a:r>
              <a:rPr lang="pt-BR" sz="1600" dirty="0"/>
              <a:t>– 1 mês (20 h)</a:t>
            </a:r>
          </a:p>
          <a:p>
            <a:r>
              <a:rPr lang="pt-BR" sz="1600" dirty="0"/>
              <a:t>Montante Mínimo: </a:t>
            </a:r>
            <a:r>
              <a:rPr lang="pt-BR" sz="1600" b="1" dirty="0" smtClean="0"/>
              <a:t>3 </a:t>
            </a:r>
            <a:r>
              <a:rPr lang="pt-BR" sz="1600" b="1" dirty="0"/>
              <a:t>MW </a:t>
            </a:r>
            <a:r>
              <a:rPr lang="pt-BR" sz="1600" b="1" dirty="0" smtClean="0"/>
              <a:t>médios</a:t>
            </a:r>
            <a:endParaRPr lang="pt-BR" sz="1600" dirty="0" smtClean="0"/>
          </a:p>
          <a:p>
            <a:r>
              <a:rPr lang="pt-BR" sz="1600" dirty="0" smtClean="0"/>
              <a:t>Montante Máximo: </a:t>
            </a:r>
            <a:r>
              <a:rPr lang="pt-BR" sz="1600" b="1" dirty="0" smtClean="0"/>
              <a:t>12 MW médios</a:t>
            </a:r>
          </a:p>
          <a:p>
            <a:r>
              <a:rPr lang="pt-BR" sz="1600" dirty="0" smtClean="0"/>
              <a:t>Porcentagem </a:t>
            </a:r>
            <a:r>
              <a:rPr lang="pt-BR" sz="1600" dirty="0"/>
              <a:t>atendimento à carga: </a:t>
            </a:r>
            <a:r>
              <a:rPr lang="pt-BR" sz="1600" b="1" dirty="0"/>
              <a:t>4</a:t>
            </a:r>
            <a:r>
              <a:rPr lang="pt-BR" sz="1600" b="1" dirty="0" smtClean="0"/>
              <a:t>0%</a:t>
            </a:r>
          </a:p>
          <a:p>
            <a:r>
              <a:rPr lang="pt-BR" sz="1600" dirty="0"/>
              <a:t>Limite Mínimo Modulação: </a:t>
            </a:r>
            <a:r>
              <a:rPr lang="pt-BR" sz="1600" b="1" dirty="0" smtClean="0"/>
              <a:t>3</a:t>
            </a:r>
            <a:r>
              <a:rPr lang="pt-BR" sz="1600" dirty="0" smtClean="0"/>
              <a:t> </a:t>
            </a:r>
            <a:r>
              <a:rPr lang="pt-BR" sz="1600" b="1" dirty="0"/>
              <a:t>MW médios</a:t>
            </a:r>
          </a:p>
          <a:p>
            <a:r>
              <a:rPr lang="pt-BR" sz="1600" dirty="0"/>
              <a:t>Limite Máximo Modulação: </a:t>
            </a:r>
            <a:r>
              <a:rPr lang="pt-BR" sz="1600" b="1" dirty="0" smtClean="0"/>
              <a:t>15</a:t>
            </a:r>
            <a:r>
              <a:rPr lang="pt-BR" sz="1600" dirty="0" smtClean="0"/>
              <a:t> </a:t>
            </a:r>
            <a:r>
              <a:rPr lang="pt-BR" sz="1600" b="1" dirty="0"/>
              <a:t>MW </a:t>
            </a:r>
            <a:r>
              <a:rPr lang="pt-BR" sz="1600" b="1" dirty="0" smtClean="0"/>
              <a:t>médios</a:t>
            </a:r>
            <a:endParaRPr lang="pt-BR" sz="1600" b="1" dirty="0"/>
          </a:p>
        </p:txBody>
      </p:sp>
      <p:sp>
        <p:nvSpPr>
          <p:cNvPr id="23" name="CaixaDeTexto 22"/>
          <p:cNvSpPr txBox="1"/>
          <p:nvPr/>
        </p:nvSpPr>
        <p:spPr>
          <a:xfrm>
            <a:off x="4788024" y="2574196"/>
            <a:ext cx="3341896" cy="830997"/>
          </a:xfrm>
          <a:prstGeom prst="rect">
            <a:avLst/>
          </a:prstGeom>
          <a:ln>
            <a:solidFill>
              <a:srgbClr val="0070C0"/>
            </a:solidFill>
          </a:ln>
        </p:spPr>
        <p:style>
          <a:lnRef idx="2">
            <a:schemeClr val="dk1"/>
          </a:lnRef>
          <a:fillRef idx="1">
            <a:schemeClr val="lt1"/>
          </a:fillRef>
          <a:effectRef idx="0">
            <a:schemeClr val="dk1"/>
          </a:effectRef>
          <a:fontRef idx="minor">
            <a:schemeClr val="dk1"/>
          </a:fontRef>
        </p:style>
        <p:txBody>
          <a:bodyPr wrap="square" rtlCol="0">
            <a:spAutoFit/>
          </a:bodyPr>
          <a:lstStyle/>
          <a:p>
            <a:r>
              <a:rPr lang="pt-BR" sz="1600" b="1" dirty="0" smtClean="0"/>
              <a:t>Exercício do CCEAL Flexível</a:t>
            </a:r>
            <a:endParaRPr lang="pt-BR" sz="1600" b="1" dirty="0"/>
          </a:p>
          <a:p>
            <a:r>
              <a:rPr lang="pt-BR" sz="1600" dirty="0" smtClean="0"/>
              <a:t>Carga x Percentual = 40 x 40% =</a:t>
            </a:r>
          </a:p>
          <a:p>
            <a:r>
              <a:rPr lang="pt-BR" sz="1600" b="1" dirty="0" smtClean="0"/>
              <a:t>12 MW médios</a:t>
            </a:r>
            <a:endParaRPr lang="pt-BR" sz="1600" b="1" dirty="0"/>
          </a:p>
        </p:txBody>
      </p:sp>
      <p:sp>
        <p:nvSpPr>
          <p:cNvPr id="25" name="CaixaDeTexto 24"/>
          <p:cNvSpPr txBox="1"/>
          <p:nvPr/>
        </p:nvSpPr>
        <p:spPr>
          <a:xfrm>
            <a:off x="4791936" y="3933056"/>
            <a:ext cx="3880610" cy="615553"/>
          </a:xfrm>
          <a:prstGeom prst="rect">
            <a:avLst/>
          </a:prstGeom>
          <a:solidFill>
            <a:schemeClr val="accent6">
              <a:lumMod val="40000"/>
              <a:lumOff val="60000"/>
            </a:schemeClr>
          </a:solidFill>
          <a:ln>
            <a:solidFill>
              <a:srgbClr val="FF0000"/>
            </a:solidFill>
          </a:ln>
        </p:spPr>
        <p:style>
          <a:lnRef idx="2">
            <a:schemeClr val="dk1"/>
          </a:lnRef>
          <a:fillRef idx="1">
            <a:schemeClr val="lt1"/>
          </a:fillRef>
          <a:effectRef idx="0">
            <a:schemeClr val="dk1"/>
          </a:effectRef>
          <a:fontRef idx="minor">
            <a:schemeClr val="dk1"/>
          </a:fontRef>
        </p:style>
        <p:txBody>
          <a:bodyPr wrap="square" rtlCol="0">
            <a:spAutoFit/>
          </a:bodyPr>
          <a:lstStyle/>
          <a:p>
            <a:r>
              <a:rPr lang="pt-BR" sz="1600" b="1" dirty="0"/>
              <a:t>TOTAL CONTRATADO:</a:t>
            </a:r>
          </a:p>
          <a:p>
            <a:r>
              <a:rPr lang="pt-BR" sz="1600" b="1" dirty="0" smtClean="0"/>
              <a:t>28 + 12 = </a:t>
            </a:r>
            <a:r>
              <a:rPr lang="pt-BR" b="1" u="sng" dirty="0" smtClean="0"/>
              <a:t>40 MW médios </a:t>
            </a:r>
            <a:r>
              <a:rPr lang="pt-BR" sz="1400" dirty="0" smtClean="0"/>
              <a:t>(800 MWh)</a:t>
            </a:r>
            <a:endParaRPr lang="pt-BR" sz="1400" dirty="0"/>
          </a:p>
        </p:txBody>
      </p:sp>
      <p:sp>
        <p:nvSpPr>
          <p:cNvPr id="44" name="Espaço Reservado para Número de Slide 3"/>
          <p:cNvSpPr txBox="1">
            <a:spLocks/>
          </p:cNvSpPr>
          <p:nvPr/>
        </p:nvSpPr>
        <p:spPr>
          <a:xfrm>
            <a:off x="8672545" y="6492899"/>
            <a:ext cx="471487"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5982A366-06E1-403F-9EA0-5CC931BD59A0}" type="slidenum">
              <a:rPr kumimoji="0" lang="pt-BR" sz="1200" b="0" i="0" u="none" strike="noStrike" kern="1200" cap="none" spc="0" normalizeH="0" baseline="0" noProof="0" smtClean="0">
                <a:ln>
                  <a:noFill/>
                </a:ln>
                <a:solidFill>
                  <a:schemeClr val="tx1">
                    <a:lumMod val="50000"/>
                    <a:lumOff val="50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pt-BR" sz="1200" b="0" i="0" u="none" strike="noStrike" kern="1200" cap="none" spc="0" normalizeH="0" baseline="0" noProof="0" dirty="0">
              <a:ln>
                <a:noFill/>
              </a:ln>
              <a:solidFill>
                <a:schemeClr val="tx1">
                  <a:lumMod val="50000"/>
                  <a:lumOff val="50000"/>
                </a:schemeClr>
              </a:solidFill>
              <a:effectLst/>
              <a:uLnTx/>
              <a:uFillTx/>
              <a:latin typeface="+mn-lt"/>
              <a:ea typeface="+mn-ea"/>
              <a:cs typeface="+mn-cs"/>
            </a:endParaRPr>
          </a:p>
        </p:txBody>
      </p:sp>
      <p:sp>
        <p:nvSpPr>
          <p:cNvPr id="13" name="CaixaDeTexto 12"/>
          <p:cNvSpPr txBox="1"/>
          <p:nvPr/>
        </p:nvSpPr>
        <p:spPr>
          <a:xfrm>
            <a:off x="251520" y="980728"/>
            <a:ext cx="8856984" cy="400110"/>
          </a:xfrm>
          <a:prstGeom prst="rect">
            <a:avLst/>
          </a:prstGeom>
          <a:noFill/>
        </p:spPr>
        <p:txBody>
          <a:bodyPr wrap="square" rtlCol="0">
            <a:spAutoFit/>
          </a:bodyPr>
          <a:lstStyle/>
          <a:p>
            <a:pPr algn="just"/>
            <a:r>
              <a:rPr lang="pt-BR" sz="2000" b="1" u="sng" dirty="0" smtClean="0">
                <a:solidFill>
                  <a:schemeClr val="tx1">
                    <a:lumMod val="75000"/>
                    <a:lumOff val="25000"/>
                  </a:schemeClr>
                </a:solidFill>
              </a:rPr>
              <a:t>Exemplo 3 - Resumo</a:t>
            </a:r>
          </a:p>
        </p:txBody>
      </p:sp>
      <p:sp>
        <p:nvSpPr>
          <p:cNvPr id="12" name="CaixaDeTexto 11"/>
          <p:cNvSpPr txBox="1"/>
          <p:nvPr/>
        </p:nvSpPr>
        <p:spPr>
          <a:xfrm>
            <a:off x="1115616" y="1484784"/>
            <a:ext cx="2595802" cy="369332"/>
          </a:xfrm>
          <a:prstGeom prst="rect">
            <a:avLst/>
          </a:prstGeom>
          <a:noFill/>
        </p:spPr>
        <p:txBody>
          <a:bodyPr wrap="square" rtlCol="0">
            <a:spAutoFit/>
          </a:bodyPr>
          <a:lstStyle/>
          <a:p>
            <a:pPr algn="just"/>
            <a:r>
              <a:rPr lang="pt-BR" b="1" dirty="0" smtClean="0">
                <a:solidFill>
                  <a:schemeClr val="tx1">
                    <a:lumMod val="75000"/>
                    <a:lumOff val="25000"/>
                  </a:schemeClr>
                </a:solidFill>
              </a:rPr>
              <a:t>Registro dos Contratos</a:t>
            </a:r>
          </a:p>
        </p:txBody>
      </p:sp>
      <p:sp>
        <p:nvSpPr>
          <p:cNvPr id="14" name="CaixaDeTexto 13"/>
          <p:cNvSpPr txBox="1"/>
          <p:nvPr/>
        </p:nvSpPr>
        <p:spPr>
          <a:xfrm>
            <a:off x="5422778" y="1484784"/>
            <a:ext cx="2822317" cy="369332"/>
          </a:xfrm>
          <a:prstGeom prst="rect">
            <a:avLst/>
          </a:prstGeom>
          <a:noFill/>
        </p:spPr>
        <p:txBody>
          <a:bodyPr wrap="square" rtlCol="0">
            <a:spAutoFit/>
          </a:bodyPr>
          <a:lstStyle/>
          <a:p>
            <a:pPr algn="just"/>
            <a:r>
              <a:rPr lang="pt-BR" b="1" dirty="0" smtClean="0">
                <a:solidFill>
                  <a:schemeClr val="tx1">
                    <a:lumMod val="75000"/>
                    <a:lumOff val="25000"/>
                  </a:schemeClr>
                </a:solidFill>
              </a:rPr>
              <a:t>Pré- Contabilização</a:t>
            </a:r>
          </a:p>
        </p:txBody>
      </p:sp>
      <p:sp>
        <p:nvSpPr>
          <p:cNvPr id="3" name="Seta em curva para a esquerda 2"/>
          <p:cNvSpPr/>
          <p:nvPr/>
        </p:nvSpPr>
        <p:spPr>
          <a:xfrm>
            <a:off x="8256173" y="2286164"/>
            <a:ext cx="276954" cy="688722"/>
          </a:xfrm>
          <a:prstGeom prst="curvedLeftArrow">
            <a:avLst/>
          </a:prstGeom>
          <a:ln/>
        </p:spPr>
        <p:style>
          <a:lnRef idx="0">
            <a:schemeClr val="accent5"/>
          </a:lnRef>
          <a:fillRef idx="3">
            <a:schemeClr val="accent5"/>
          </a:fillRef>
          <a:effectRef idx="3">
            <a:schemeClr val="accent5"/>
          </a:effectRef>
          <a:fontRef idx="minor">
            <a:schemeClr val="lt1"/>
          </a:fontRef>
        </p:style>
        <p:txBody>
          <a:bodyPr rtlCol="0" anchor="ctr"/>
          <a:lstStyle/>
          <a:p>
            <a:pPr algn="ctr"/>
            <a:endParaRPr lang="pt-BR" sz="1600">
              <a:solidFill>
                <a:schemeClr val="tx1"/>
              </a:solidFill>
            </a:endParaRPr>
          </a:p>
        </p:txBody>
      </p:sp>
      <p:sp>
        <p:nvSpPr>
          <p:cNvPr id="26" name="CaixaDeTexto 25"/>
          <p:cNvSpPr txBox="1"/>
          <p:nvPr/>
        </p:nvSpPr>
        <p:spPr>
          <a:xfrm>
            <a:off x="4788024" y="1854116"/>
            <a:ext cx="3341895" cy="615553"/>
          </a:xfrm>
          <a:prstGeom prst="rect">
            <a:avLst/>
          </a:prstGeom>
          <a:solidFill>
            <a:schemeClr val="accent6">
              <a:lumMod val="20000"/>
              <a:lumOff val="80000"/>
            </a:schemeClr>
          </a:solidFill>
          <a:ln>
            <a:solidFill>
              <a:srgbClr val="FF0000"/>
            </a:solidFill>
          </a:ln>
        </p:spPr>
        <p:style>
          <a:lnRef idx="2">
            <a:schemeClr val="dk1"/>
          </a:lnRef>
          <a:fillRef idx="1">
            <a:schemeClr val="lt1"/>
          </a:fillRef>
          <a:effectRef idx="0">
            <a:schemeClr val="dk1"/>
          </a:effectRef>
          <a:fontRef idx="minor">
            <a:schemeClr val="dk1"/>
          </a:fontRef>
        </p:style>
        <p:txBody>
          <a:bodyPr wrap="square" rtlCol="0">
            <a:spAutoFit/>
          </a:bodyPr>
          <a:lstStyle/>
          <a:p>
            <a:r>
              <a:rPr lang="pt-BR" sz="1600" b="1" dirty="0"/>
              <a:t>CARGA REALIZADA</a:t>
            </a:r>
            <a:r>
              <a:rPr lang="pt-BR" sz="1600" b="1" dirty="0" smtClean="0"/>
              <a:t>:</a:t>
            </a:r>
          </a:p>
          <a:p>
            <a:r>
              <a:rPr lang="pt-BR" b="1" dirty="0" smtClean="0"/>
              <a:t>40</a:t>
            </a:r>
            <a:r>
              <a:rPr lang="pt-BR" sz="1600" b="1" dirty="0" smtClean="0"/>
              <a:t> MW médios </a:t>
            </a:r>
            <a:r>
              <a:rPr lang="pt-BR" sz="1600" dirty="0" smtClean="0"/>
              <a:t>(800MWh)</a:t>
            </a:r>
            <a:endParaRPr lang="pt-BR" sz="1600" dirty="0"/>
          </a:p>
        </p:txBody>
      </p:sp>
      <p:sp>
        <p:nvSpPr>
          <p:cNvPr id="27" name="Seta em curva para a esquerda 26"/>
          <p:cNvSpPr/>
          <p:nvPr/>
        </p:nvSpPr>
        <p:spPr>
          <a:xfrm>
            <a:off x="8253649" y="1998132"/>
            <a:ext cx="567509" cy="1872208"/>
          </a:xfrm>
          <a:prstGeom prst="curvedLeftArrow">
            <a:avLst/>
          </a:prstGeom>
          <a:ln/>
        </p:spPr>
        <p:style>
          <a:lnRef idx="0">
            <a:schemeClr val="accent5"/>
          </a:lnRef>
          <a:fillRef idx="3">
            <a:schemeClr val="accent5"/>
          </a:fillRef>
          <a:effectRef idx="3">
            <a:schemeClr val="accent5"/>
          </a:effectRef>
          <a:fontRef idx="minor">
            <a:schemeClr val="lt1"/>
          </a:fontRef>
        </p:style>
        <p:txBody>
          <a:bodyPr rtlCol="0" anchor="ctr"/>
          <a:lstStyle/>
          <a:p>
            <a:pPr algn="ctr"/>
            <a:endParaRPr lang="pt-BR" sz="1600">
              <a:solidFill>
                <a:schemeClr val="tx1"/>
              </a:solidFill>
            </a:endParaRPr>
          </a:p>
        </p:txBody>
      </p:sp>
      <p:sp>
        <p:nvSpPr>
          <p:cNvPr id="28" name="Título 1"/>
          <p:cNvSpPr>
            <a:spLocks noGrp="1"/>
          </p:cNvSpPr>
          <p:nvPr>
            <p:ph type="title"/>
          </p:nvPr>
        </p:nvSpPr>
        <p:spPr>
          <a:xfrm>
            <a:off x="2771800" y="214290"/>
            <a:ext cx="5229224" cy="571504"/>
          </a:xfrm>
        </p:spPr>
        <p:txBody>
          <a:bodyPr/>
          <a:lstStyle/>
          <a:p>
            <a:pPr algn="r"/>
            <a:r>
              <a:rPr lang="pt-BR" sz="2400" dirty="0" smtClean="0"/>
              <a:t>Contratos com Flexibilidade - Exemplos</a:t>
            </a:r>
            <a:endParaRPr lang="pt-BR" sz="2400" dirty="0"/>
          </a:p>
        </p:txBody>
      </p:sp>
      <p:sp>
        <p:nvSpPr>
          <p:cNvPr id="5" name="Seta para baixo 4"/>
          <p:cNvSpPr/>
          <p:nvPr/>
        </p:nvSpPr>
        <p:spPr>
          <a:xfrm>
            <a:off x="5364088" y="3573016"/>
            <a:ext cx="346035" cy="288032"/>
          </a:xfrm>
          <a:prstGeom prst="downArrow">
            <a:avLst/>
          </a:prstGeom>
          <a:solidFill>
            <a:schemeClr val="accent5"/>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pt-BR"/>
          </a:p>
        </p:txBody>
      </p:sp>
      <p:sp>
        <p:nvSpPr>
          <p:cNvPr id="31" name="Seta para baixo 30"/>
          <p:cNvSpPr/>
          <p:nvPr/>
        </p:nvSpPr>
        <p:spPr>
          <a:xfrm>
            <a:off x="7380312" y="3573016"/>
            <a:ext cx="346035" cy="288032"/>
          </a:xfrm>
          <a:prstGeom prst="downArrow">
            <a:avLst/>
          </a:prstGeom>
          <a:solidFill>
            <a:schemeClr val="accent5"/>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pt-BR"/>
          </a:p>
        </p:txBody>
      </p:sp>
    </p:spTree>
    <p:extLst>
      <p:ext uri="{BB962C8B-B14F-4D97-AF65-F5344CB8AC3E}">
        <p14:creationId xmlns:p14="http://schemas.microsoft.com/office/powerpoint/2010/main" val="1030254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ângulo de cantos arredondados 4"/>
          <p:cNvSpPr/>
          <p:nvPr/>
        </p:nvSpPr>
        <p:spPr>
          <a:xfrm>
            <a:off x="615471" y="3573016"/>
            <a:ext cx="8132993" cy="792088"/>
          </a:xfrm>
          <a:prstGeom prst="roundRect">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pt-BR"/>
          </a:p>
        </p:txBody>
      </p:sp>
      <p:sp>
        <p:nvSpPr>
          <p:cNvPr id="2" name="Título 1"/>
          <p:cNvSpPr>
            <a:spLocks noGrp="1"/>
          </p:cNvSpPr>
          <p:nvPr>
            <p:ph type="title"/>
          </p:nvPr>
        </p:nvSpPr>
        <p:spPr/>
        <p:txBody>
          <a:bodyPr/>
          <a:lstStyle/>
          <a:p>
            <a:pPr algn="r"/>
            <a:r>
              <a:rPr lang="pt-BR" sz="2400" dirty="0" smtClean="0"/>
              <a:t>AGENDA</a:t>
            </a:r>
            <a:endParaRPr lang="pt-BR" sz="2400" dirty="0"/>
          </a:p>
        </p:txBody>
      </p:sp>
      <p:sp>
        <p:nvSpPr>
          <p:cNvPr id="4" name="Espaço Reservado para Número de Slide 3"/>
          <p:cNvSpPr>
            <a:spLocks noGrp="1"/>
          </p:cNvSpPr>
          <p:nvPr>
            <p:ph type="sldNum" sz="quarter" idx="12"/>
          </p:nvPr>
        </p:nvSpPr>
        <p:spPr>
          <a:xfrm>
            <a:off x="8672545" y="6492899"/>
            <a:ext cx="471487" cy="365125"/>
          </a:xfrm>
        </p:spPr>
        <p:txBody>
          <a:bodyPr/>
          <a:lstStyle/>
          <a:p>
            <a:pPr>
              <a:defRPr/>
            </a:pPr>
            <a:fld id="{5982A366-06E1-403F-9EA0-5CC931BD59A0}" type="slidenum">
              <a:rPr lang="pt-BR" smtClean="0"/>
              <a:pPr>
                <a:defRPr/>
              </a:pPr>
              <a:t>30</a:t>
            </a:fld>
            <a:endParaRPr lang="pt-BR" dirty="0"/>
          </a:p>
        </p:txBody>
      </p:sp>
      <p:sp>
        <p:nvSpPr>
          <p:cNvPr id="6" name="Espaço Reservado para Conteúdo 2"/>
          <p:cNvSpPr>
            <a:spLocks noGrp="1"/>
          </p:cNvSpPr>
          <p:nvPr>
            <p:ph idx="1"/>
          </p:nvPr>
        </p:nvSpPr>
        <p:spPr>
          <a:xfrm>
            <a:off x="539552" y="1340768"/>
            <a:ext cx="8186766" cy="4928400"/>
          </a:xfrm>
          <a:ln>
            <a:noFill/>
          </a:ln>
        </p:spPr>
        <p:txBody>
          <a:bodyPr>
            <a:normAutofit fontScale="92500"/>
          </a:bodyPr>
          <a:lstStyle/>
          <a:p>
            <a:pPr marL="742950" lvl="2" indent="-342900">
              <a:buFont typeface="Arial" panose="020B0604020202020204" pitchFamily="34" charset="0"/>
              <a:buChar char="•"/>
              <a:tabLst>
                <a:tab pos="355600" algn="l"/>
              </a:tabLst>
            </a:pPr>
            <a:r>
              <a:rPr lang="pt-BR" sz="2400" b="1" dirty="0" smtClean="0"/>
              <a:t>REGISTRO </a:t>
            </a:r>
            <a:r>
              <a:rPr lang="pt-BR" sz="2400" b="1" i="1" dirty="0" smtClean="0"/>
              <a:t>EX-ANTE</a:t>
            </a:r>
            <a:r>
              <a:rPr lang="pt-BR" sz="2400" b="1" dirty="0" smtClean="0"/>
              <a:t> </a:t>
            </a:r>
            <a:r>
              <a:rPr lang="pt-BR" sz="2100" dirty="0"/>
              <a:t>(modalidades de CCEAL, mecanismo, execução)</a:t>
            </a:r>
          </a:p>
          <a:p>
            <a:pPr marL="742950" lvl="2" indent="-342900">
              <a:buFont typeface="Arial" panose="020B0604020202020204" pitchFamily="34" charset="0"/>
              <a:buChar char="•"/>
              <a:tabLst>
                <a:tab pos="355600" algn="l"/>
              </a:tabLst>
            </a:pPr>
            <a:endParaRPr lang="pt-BR" sz="2400" dirty="0"/>
          </a:p>
          <a:p>
            <a:pPr marL="742950" lvl="2" indent="-342900">
              <a:buFont typeface="Arial" panose="020B0604020202020204" pitchFamily="34" charset="0"/>
              <a:buChar char="•"/>
              <a:tabLst>
                <a:tab pos="355600" algn="l"/>
              </a:tabLst>
            </a:pPr>
            <a:r>
              <a:rPr lang="pt-BR" sz="2400" b="1" dirty="0" smtClean="0"/>
              <a:t>EXEMPLOS 1 e 2  </a:t>
            </a:r>
            <a:r>
              <a:rPr lang="pt-BR" sz="2000" b="1" dirty="0" smtClean="0"/>
              <a:t>– </a:t>
            </a:r>
            <a:r>
              <a:rPr lang="pt-BR" sz="2000" dirty="0" smtClean="0"/>
              <a:t>um CCEAL Flexível por Percentual</a:t>
            </a:r>
          </a:p>
          <a:p>
            <a:pPr marL="742950" lvl="2" indent="-342900">
              <a:buFont typeface="Arial" panose="020B0604020202020204" pitchFamily="34" charset="0"/>
              <a:buChar char="•"/>
              <a:tabLst>
                <a:tab pos="355600" algn="l"/>
              </a:tabLst>
            </a:pPr>
            <a:endParaRPr lang="pt-BR" sz="2000" b="1" dirty="0" smtClean="0"/>
          </a:p>
          <a:p>
            <a:pPr marL="742950" lvl="2" indent="-342900">
              <a:buFont typeface="Arial" panose="020B0604020202020204" pitchFamily="34" charset="0"/>
              <a:buChar char="•"/>
              <a:tabLst>
                <a:tab pos="355600" algn="l"/>
              </a:tabLst>
            </a:pPr>
            <a:r>
              <a:rPr lang="pt-BR" sz="2400" b="1" dirty="0" smtClean="0"/>
              <a:t>EXEMPLO 3 </a:t>
            </a:r>
            <a:r>
              <a:rPr lang="pt-BR" sz="2000" dirty="0" smtClean="0"/>
              <a:t>– </a:t>
            </a:r>
            <a:r>
              <a:rPr lang="pt-BR" sz="2000" dirty="0"/>
              <a:t>um CCEAL Firme e um CCEAL Flexível por Percentual</a:t>
            </a:r>
            <a:endParaRPr lang="pt-BR" sz="2000" dirty="0" smtClean="0"/>
          </a:p>
          <a:p>
            <a:pPr marL="742950" lvl="2" indent="-342900">
              <a:buFont typeface="Arial" panose="020B0604020202020204" pitchFamily="34" charset="0"/>
              <a:buChar char="•"/>
              <a:tabLst>
                <a:tab pos="355600" algn="l"/>
              </a:tabLst>
            </a:pPr>
            <a:endParaRPr lang="pt-BR" sz="2000" b="1" dirty="0"/>
          </a:p>
          <a:p>
            <a:pPr marL="742950" lvl="2" indent="-342900">
              <a:buFont typeface="Arial" panose="020B0604020202020204" pitchFamily="34" charset="0"/>
              <a:buChar char="•"/>
              <a:tabLst>
                <a:tab pos="355600" algn="l"/>
              </a:tabLst>
            </a:pPr>
            <a:r>
              <a:rPr lang="pt-BR" sz="2400" b="1" dirty="0" smtClean="0"/>
              <a:t>EXEMPLO 4 </a:t>
            </a:r>
            <a:r>
              <a:rPr lang="pt-BR" sz="2000" b="1" dirty="0" smtClean="0"/>
              <a:t>– </a:t>
            </a:r>
            <a:r>
              <a:rPr lang="pt-BR" sz="2000" dirty="0" smtClean="0"/>
              <a:t>um CCEAL Flexível por Percentual e dois CCEALs Flexíveis por Prioridade</a:t>
            </a:r>
          </a:p>
          <a:p>
            <a:pPr marL="742950" lvl="2" indent="-342900">
              <a:buFont typeface="Arial" panose="020B0604020202020204" pitchFamily="34" charset="0"/>
              <a:buChar char="•"/>
              <a:tabLst>
                <a:tab pos="355600" algn="l"/>
              </a:tabLst>
            </a:pPr>
            <a:endParaRPr lang="pt-BR" sz="2000" dirty="0" smtClean="0"/>
          </a:p>
          <a:p>
            <a:pPr marL="742950" lvl="2" indent="-342900">
              <a:buFont typeface="Arial" panose="020B0604020202020204" pitchFamily="34" charset="0"/>
              <a:buChar char="•"/>
              <a:tabLst>
                <a:tab pos="355600" algn="l"/>
              </a:tabLst>
            </a:pPr>
            <a:r>
              <a:rPr lang="pt-BR" sz="2400" b="1" dirty="0" smtClean="0"/>
              <a:t>EXEMPLOS 5, 6 e 7 </a:t>
            </a:r>
            <a:r>
              <a:rPr lang="pt-BR" sz="2000" b="1" dirty="0"/>
              <a:t>– </a:t>
            </a:r>
            <a:r>
              <a:rPr lang="pt-BR" sz="2000" dirty="0" smtClean="0"/>
              <a:t>vários contratos nas três modalidades de CCEAL, atendendo a várias cargas</a:t>
            </a:r>
            <a:endParaRPr lang="pt-BR" sz="2000" dirty="0"/>
          </a:p>
          <a:p>
            <a:pPr marL="742950" lvl="2" indent="-342900">
              <a:buFont typeface="Arial" panose="020B0604020202020204" pitchFamily="34" charset="0"/>
              <a:buChar char="•"/>
              <a:tabLst>
                <a:tab pos="355600" algn="l"/>
              </a:tabLst>
            </a:pPr>
            <a:endParaRPr lang="pt-BR" sz="2000" dirty="0"/>
          </a:p>
          <a:p>
            <a:pPr marL="742950" lvl="2" indent="-342900">
              <a:buFont typeface="Arial" panose="020B0604020202020204" pitchFamily="34" charset="0"/>
              <a:buChar char="•"/>
              <a:tabLst>
                <a:tab pos="355600" algn="l"/>
              </a:tabLst>
            </a:pPr>
            <a:r>
              <a:rPr lang="pt-BR" sz="2400" b="1" dirty="0" smtClean="0"/>
              <a:t>Dúvidas/questões encaminhadas pelos agentes</a:t>
            </a:r>
          </a:p>
          <a:p>
            <a:pPr lvl="1">
              <a:buNone/>
            </a:pPr>
            <a:endParaRPr lang="pt-BR" sz="1000" dirty="0" smtClean="0"/>
          </a:p>
          <a:p>
            <a:pPr marL="1258888" lvl="1" indent="-412750">
              <a:buFont typeface="Wingdings" pitchFamily="2" charset="2"/>
              <a:buChar char="ü"/>
            </a:pPr>
            <a:endParaRPr lang="pt-BR" sz="1900" u="sng" dirty="0" smtClean="0"/>
          </a:p>
          <a:p>
            <a:pPr>
              <a:buNone/>
            </a:pPr>
            <a:endParaRPr lang="pt-BR" dirty="0" smtClean="0"/>
          </a:p>
          <a:p>
            <a:pPr>
              <a:buFont typeface="Wingdings" pitchFamily="2" charset="2"/>
              <a:buChar char="Ø"/>
            </a:pPr>
            <a:endParaRPr lang="pt-BR" dirty="0" smtClean="0"/>
          </a:p>
          <a:p>
            <a:pPr>
              <a:buFont typeface="Wingdings" pitchFamily="2" charset="2"/>
              <a:buChar char="Ø"/>
            </a:pPr>
            <a:endParaRPr lang="pt-BR" dirty="0"/>
          </a:p>
        </p:txBody>
      </p:sp>
    </p:spTree>
    <p:extLst>
      <p:ext uri="{BB962C8B-B14F-4D97-AF65-F5344CB8AC3E}">
        <p14:creationId xmlns:p14="http://schemas.microsoft.com/office/powerpoint/2010/main" val="31104175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ço Reservado para Número de Slide 3"/>
          <p:cNvSpPr>
            <a:spLocks noGrp="1"/>
          </p:cNvSpPr>
          <p:nvPr>
            <p:ph type="sldNum" sz="quarter" idx="12"/>
          </p:nvPr>
        </p:nvSpPr>
        <p:spPr>
          <a:xfrm>
            <a:off x="8672545" y="6492899"/>
            <a:ext cx="471487" cy="365125"/>
          </a:xfrm>
        </p:spPr>
        <p:txBody>
          <a:bodyPr/>
          <a:lstStyle/>
          <a:p>
            <a:pPr>
              <a:defRPr/>
            </a:pPr>
            <a:fld id="{5982A366-06E1-403F-9EA0-5CC931BD59A0}" type="slidenum">
              <a:rPr lang="pt-BR" smtClean="0"/>
              <a:pPr>
                <a:defRPr/>
              </a:pPr>
              <a:t>31</a:t>
            </a:fld>
            <a:endParaRPr lang="pt-BR" dirty="0"/>
          </a:p>
        </p:txBody>
      </p:sp>
      <p:sp>
        <p:nvSpPr>
          <p:cNvPr id="6" name="Espaço Reservado para Conteúdo 2"/>
          <p:cNvSpPr>
            <a:spLocks noGrp="1"/>
          </p:cNvSpPr>
          <p:nvPr>
            <p:ph idx="1"/>
          </p:nvPr>
        </p:nvSpPr>
        <p:spPr>
          <a:xfrm>
            <a:off x="251520" y="1124744"/>
            <a:ext cx="8186766" cy="648072"/>
          </a:xfrm>
        </p:spPr>
        <p:txBody>
          <a:bodyPr>
            <a:normAutofit/>
          </a:bodyPr>
          <a:lstStyle/>
          <a:p>
            <a:pPr marL="0" lvl="1" indent="0">
              <a:buNone/>
              <a:tabLst>
                <a:tab pos="355600" algn="l"/>
              </a:tabLst>
            </a:pPr>
            <a:r>
              <a:rPr lang="pt-BR" sz="2000" b="1" u="sng" dirty="0" smtClean="0">
                <a:solidFill>
                  <a:schemeClr val="tx1">
                    <a:lumMod val="75000"/>
                    <a:lumOff val="25000"/>
                  </a:schemeClr>
                </a:solidFill>
              </a:rPr>
              <a:t>Exemplo 4</a:t>
            </a:r>
          </a:p>
          <a:p>
            <a:pPr marL="457200" lvl="1" indent="0">
              <a:buNone/>
            </a:pPr>
            <a:endParaRPr lang="pt-BR" sz="900" u="sng" dirty="0" smtClean="0"/>
          </a:p>
          <a:p>
            <a:pPr marL="846138" lvl="1" indent="0">
              <a:buNone/>
            </a:pPr>
            <a:endParaRPr lang="pt-BR" sz="1800" u="sng" dirty="0" smtClean="0"/>
          </a:p>
          <a:p>
            <a:pPr marL="0" indent="0">
              <a:buNone/>
            </a:pPr>
            <a:endParaRPr lang="pt-BR" sz="1400" u="sng" dirty="0" smtClean="0"/>
          </a:p>
          <a:p>
            <a:pPr marL="0" indent="0">
              <a:buNone/>
            </a:pPr>
            <a:endParaRPr lang="pt-BR" sz="1400" u="sng" dirty="0" smtClean="0"/>
          </a:p>
          <a:p>
            <a:pPr marL="0" indent="0">
              <a:buNone/>
            </a:pPr>
            <a:endParaRPr lang="pt-BR" sz="1400" u="sng" dirty="0"/>
          </a:p>
        </p:txBody>
      </p:sp>
      <p:sp>
        <p:nvSpPr>
          <p:cNvPr id="7" name="Título 1"/>
          <p:cNvSpPr>
            <a:spLocks noGrp="1"/>
          </p:cNvSpPr>
          <p:nvPr>
            <p:ph type="title"/>
          </p:nvPr>
        </p:nvSpPr>
        <p:spPr>
          <a:xfrm>
            <a:off x="2843808" y="214290"/>
            <a:ext cx="5157216" cy="571504"/>
          </a:xfrm>
        </p:spPr>
        <p:txBody>
          <a:bodyPr/>
          <a:lstStyle/>
          <a:p>
            <a:pPr algn="r"/>
            <a:r>
              <a:rPr lang="pt-BR" sz="2400" dirty="0" smtClean="0"/>
              <a:t>Contratos com Flexibilidade - Exemplos</a:t>
            </a:r>
            <a:endParaRPr lang="pt-BR" sz="2400" dirty="0"/>
          </a:p>
        </p:txBody>
      </p:sp>
      <p:sp>
        <p:nvSpPr>
          <p:cNvPr id="14" name="Espaço Reservado para Conteúdo 2"/>
          <p:cNvSpPr txBox="1">
            <a:spLocks/>
          </p:cNvSpPr>
          <p:nvPr/>
        </p:nvSpPr>
        <p:spPr bwMode="auto">
          <a:xfrm>
            <a:off x="3059832" y="1124744"/>
            <a:ext cx="6026526" cy="5544616"/>
          </a:xfrm>
          <a:prstGeom prst="rect">
            <a:avLst/>
          </a:prstGeom>
          <a:noFill/>
          <a:ln w="9525">
            <a:noFill/>
            <a:miter lim="800000"/>
            <a:headEnd/>
            <a:tailEnd/>
          </a:ln>
        </p:spPr>
        <p:txBody>
          <a:bodyPr vert="horz" wrap="square" lIns="91440" tIns="45720" rIns="91440" bIns="45720" numCol="1" anchor="t" anchorCtr="0" compatLnSpc="1">
            <a:prstTxWarp prst="textNoShape">
              <a:avLst/>
            </a:prstTxWarp>
            <a:normAutofit fontScale="85000" lnSpcReduction="10000"/>
          </a:bodyPr>
          <a:lstStyle>
            <a:lvl1pPr marL="342900" indent="-342900" algn="l" rtl="0" eaLnBrk="0" fontAlgn="base" hangingPunct="0">
              <a:spcBef>
                <a:spcPct val="20000"/>
              </a:spcBef>
              <a:spcAft>
                <a:spcPct val="0"/>
              </a:spcAft>
              <a:buFont typeface="Arial" charset="0"/>
              <a:buChar char="•"/>
              <a:defRPr sz="1600" kern="1200">
                <a:solidFill>
                  <a:schemeClr val="tx1">
                    <a:lumMod val="65000"/>
                    <a:lumOff val="35000"/>
                  </a:schemeClr>
                </a:solidFill>
                <a:latin typeface="+mn-lt"/>
                <a:ea typeface="+mn-ea"/>
                <a:cs typeface="+mn-cs"/>
              </a:defRPr>
            </a:lvl1pPr>
            <a:lvl2pPr marL="742950" indent="-285750" algn="l" rtl="0" eaLnBrk="0" fontAlgn="base" hangingPunct="0">
              <a:spcBef>
                <a:spcPct val="20000"/>
              </a:spcBef>
              <a:spcAft>
                <a:spcPct val="0"/>
              </a:spcAft>
              <a:buFont typeface="Arial" charset="0"/>
              <a:buChar char="–"/>
              <a:defRPr sz="1600" kern="1200">
                <a:solidFill>
                  <a:schemeClr val="tx1">
                    <a:lumMod val="65000"/>
                    <a:lumOff val="35000"/>
                  </a:schemeClr>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1600" kern="1200">
                <a:solidFill>
                  <a:schemeClr val="tx1">
                    <a:lumMod val="65000"/>
                    <a:lumOff val="35000"/>
                  </a:schemeClr>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1600" kern="1200">
                <a:solidFill>
                  <a:schemeClr val="tx1">
                    <a:lumMod val="65000"/>
                    <a:lumOff val="35000"/>
                  </a:schemeClr>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1600" kern="1200">
                <a:solidFill>
                  <a:schemeClr val="tx1">
                    <a:lumMod val="65000"/>
                    <a:lumOff val="3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1313" lvl="1" indent="-341313">
              <a:buFont typeface="Wingdings" pitchFamily="2" charset="2"/>
              <a:buChar char="q"/>
              <a:tabLst>
                <a:tab pos="355600" algn="l"/>
              </a:tabLst>
            </a:pPr>
            <a:r>
              <a:rPr lang="pt-BR" sz="1900" b="1" dirty="0" smtClean="0">
                <a:solidFill>
                  <a:schemeClr val="tx1">
                    <a:lumMod val="75000"/>
                    <a:lumOff val="25000"/>
                  </a:schemeClr>
                </a:solidFill>
              </a:rPr>
              <a:t>Perfil de Agente com uma única carga modelada</a:t>
            </a:r>
          </a:p>
          <a:p>
            <a:pPr marL="341313" lvl="1" indent="-341313">
              <a:buFont typeface="Wingdings" pitchFamily="2" charset="2"/>
              <a:buChar char="q"/>
              <a:tabLst>
                <a:tab pos="355600" algn="l"/>
              </a:tabLst>
            </a:pPr>
            <a:r>
              <a:rPr lang="pt-BR" sz="1900" b="1" dirty="0" smtClean="0">
                <a:solidFill>
                  <a:schemeClr val="tx1">
                    <a:lumMod val="75000"/>
                    <a:lumOff val="25000"/>
                  </a:schemeClr>
                </a:solidFill>
              </a:rPr>
              <a:t>Para atendimento dessa carga o Agente conta com um contrato flexível por percentual e dois contratos flexíveis por prioridade com os seguintes parâmetros de registro:</a:t>
            </a:r>
          </a:p>
          <a:p>
            <a:pPr marL="341313" lvl="1" indent="-341313">
              <a:buFont typeface="Wingdings" pitchFamily="2" charset="2"/>
              <a:buChar char="q"/>
              <a:tabLst>
                <a:tab pos="355600" algn="l"/>
              </a:tabLst>
            </a:pPr>
            <a:endParaRPr lang="pt-BR" sz="1900" b="1" dirty="0" smtClean="0">
              <a:solidFill>
                <a:schemeClr val="tx1">
                  <a:lumMod val="75000"/>
                  <a:lumOff val="25000"/>
                </a:schemeClr>
              </a:solidFill>
            </a:endParaRPr>
          </a:p>
          <a:p>
            <a:pPr marL="1198563" lvl="3" indent="-341313">
              <a:buFont typeface="Wingdings" panose="05000000000000000000" pitchFamily="2" charset="2"/>
              <a:buChar char="Ø"/>
              <a:tabLst>
                <a:tab pos="355600" algn="l"/>
              </a:tabLst>
            </a:pPr>
            <a:r>
              <a:rPr lang="pt-BR" sz="1700" b="1" dirty="0" smtClean="0">
                <a:solidFill>
                  <a:schemeClr val="tx1">
                    <a:lumMod val="75000"/>
                    <a:lumOff val="25000"/>
                  </a:schemeClr>
                </a:solidFill>
              </a:rPr>
              <a:t>Contrato Flexível por Percentual</a:t>
            </a:r>
          </a:p>
          <a:p>
            <a:pPr marL="1655763" lvl="4" indent="-341313">
              <a:buFont typeface="Wingdings" panose="05000000000000000000" pitchFamily="2" charset="2"/>
              <a:buChar char="§"/>
              <a:tabLst>
                <a:tab pos="355600" algn="l"/>
              </a:tabLst>
            </a:pPr>
            <a:r>
              <a:rPr lang="pt-BR" sz="1700" dirty="0" smtClean="0">
                <a:solidFill>
                  <a:schemeClr val="tx1">
                    <a:lumMod val="75000"/>
                    <a:lumOff val="25000"/>
                  </a:schemeClr>
                </a:solidFill>
              </a:rPr>
              <a:t>Vigência do montante: 20 h (igual ao mês)</a:t>
            </a:r>
          </a:p>
          <a:p>
            <a:pPr marL="1655763" lvl="4" indent="-341313">
              <a:buFont typeface="Wingdings" panose="05000000000000000000" pitchFamily="2" charset="2"/>
              <a:buChar char="§"/>
              <a:tabLst>
                <a:tab pos="355600" algn="l"/>
              </a:tabLst>
            </a:pPr>
            <a:r>
              <a:rPr lang="pt-BR" sz="1700" dirty="0">
                <a:solidFill>
                  <a:schemeClr val="tx1">
                    <a:lumMod val="75000"/>
                    <a:lumOff val="25000"/>
                  </a:schemeClr>
                </a:solidFill>
              </a:rPr>
              <a:t>Mínimo: </a:t>
            </a:r>
            <a:r>
              <a:rPr lang="pt-BR" sz="1700" dirty="0" smtClean="0">
                <a:solidFill>
                  <a:schemeClr val="tx1">
                    <a:lumMod val="75000"/>
                    <a:lumOff val="25000"/>
                  </a:schemeClr>
                </a:solidFill>
              </a:rPr>
              <a:t>5 MW </a:t>
            </a:r>
            <a:r>
              <a:rPr lang="pt-BR" sz="1700" dirty="0">
                <a:solidFill>
                  <a:schemeClr val="tx1">
                    <a:lumMod val="75000"/>
                    <a:lumOff val="25000"/>
                  </a:schemeClr>
                </a:solidFill>
              </a:rPr>
              <a:t>médios</a:t>
            </a:r>
          </a:p>
          <a:p>
            <a:pPr marL="1655763" lvl="4" indent="-341313">
              <a:buFont typeface="Wingdings" panose="05000000000000000000" pitchFamily="2" charset="2"/>
              <a:buChar char="§"/>
              <a:tabLst>
                <a:tab pos="355600" algn="l"/>
              </a:tabLst>
            </a:pPr>
            <a:r>
              <a:rPr lang="pt-BR" sz="1700" dirty="0">
                <a:solidFill>
                  <a:schemeClr val="tx1">
                    <a:lumMod val="75000"/>
                    <a:lumOff val="25000"/>
                  </a:schemeClr>
                </a:solidFill>
              </a:rPr>
              <a:t>Máximo: </a:t>
            </a:r>
            <a:r>
              <a:rPr lang="pt-BR" sz="1700" dirty="0" smtClean="0">
                <a:solidFill>
                  <a:schemeClr val="tx1">
                    <a:lumMod val="75000"/>
                    <a:lumOff val="25000"/>
                  </a:schemeClr>
                </a:solidFill>
              </a:rPr>
              <a:t>30 </a:t>
            </a:r>
            <a:r>
              <a:rPr lang="pt-BR" sz="1700" dirty="0">
                <a:solidFill>
                  <a:schemeClr val="tx1">
                    <a:lumMod val="75000"/>
                    <a:lumOff val="25000"/>
                  </a:schemeClr>
                </a:solidFill>
              </a:rPr>
              <a:t>MW médios</a:t>
            </a:r>
          </a:p>
          <a:p>
            <a:pPr marL="1655763" lvl="4" indent="-341313">
              <a:buFont typeface="Wingdings" panose="05000000000000000000" pitchFamily="2" charset="2"/>
              <a:buChar char="§"/>
              <a:tabLst>
                <a:tab pos="355600" algn="l"/>
              </a:tabLst>
            </a:pPr>
            <a:r>
              <a:rPr lang="pt-BR" sz="1700" dirty="0">
                <a:solidFill>
                  <a:schemeClr val="tx1">
                    <a:lumMod val="75000"/>
                    <a:lumOff val="25000"/>
                  </a:schemeClr>
                </a:solidFill>
              </a:rPr>
              <a:t>Percentual de atendimento da carga: 20%</a:t>
            </a:r>
          </a:p>
          <a:p>
            <a:pPr marL="1655763" lvl="4" indent="-341313">
              <a:buFont typeface="Wingdings" panose="05000000000000000000" pitchFamily="2" charset="2"/>
              <a:buChar char="§"/>
              <a:tabLst>
                <a:tab pos="355600" algn="l"/>
              </a:tabLst>
            </a:pPr>
            <a:r>
              <a:rPr lang="pt-BR" sz="1700" dirty="0" smtClean="0">
                <a:solidFill>
                  <a:schemeClr val="tx1">
                    <a:lumMod val="75000"/>
                    <a:lumOff val="25000"/>
                  </a:schemeClr>
                </a:solidFill>
              </a:rPr>
              <a:t>Tipo </a:t>
            </a:r>
            <a:r>
              <a:rPr lang="pt-BR" sz="1700" dirty="0">
                <a:solidFill>
                  <a:schemeClr val="tx1">
                    <a:lumMod val="75000"/>
                    <a:lumOff val="25000"/>
                  </a:schemeClr>
                </a:solidFill>
              </a:rPr>
              <a:t>de Modulação: </a:t>
            </a:r>
            <a:r>
              <a:rPr lang="pt-BR" sz="1700" dirty="0" smtClean="0">
                <a:solidFill>
                  <a:schemeClr val="tx1">
                    <a:lumMod val="75000"/>
                    <a:lumOff val="25000"/>
                  </a:schemeClr>
                </a:solidFill>
              </a:rPr>
              <a:t>conforme curva de carga</a:t>
            </a:r>
            <a:endParaRPr lang="pt-BR" sz="1700" dirty="0">
              <a:solidFill>
                <a:schemeClr val="tx1">
                  <a:lumMod val="75000"/>
                  <a:lumOff val="25000"/>
                </a:schemeClr>
              </a:solidFill>
            </a:endParaRPr>
          </a:p>
          <a:p>
            <a:pPr marL="1655763" lvl="4" indent="-341313">
              <a:buFont typeface="Wingdings" panose="05000000000000000000" pitchFamily="2" charset="2"/>
              <a:buChar char="§"/>
              <a:tabLst>
                <a:tab pos="355600" algn="l"/>
              </a:tabLst>
            </a:pPr>
            <a:r>
              <a:rPr lang="pt-BR" sz="1700" dirty="0">
                <a:solidFill>
                  <a:schemeClr val="tx1">
                    <a:lumMod val="75000"/>
                    <a:lumOff val="25000"/>
                  </a:schemeClr>
                </a:solidFill>
              </a:rPr>
              <a:t>Limite mínimo de modulação: </a:t>
            </a:r>
            <a:r>
              <a:rPr lang="pt-BR" sz="1700" dirty="0" smtClean="0">
                <a:solidFill>
                  <a:schemeClr val="tx1">
                    <a:lumMod val="75000"/>
                    <a:lumOff val="25000"/>
                  </a:schemeClr>
                </a:solidFill>
              </a:rPr>
              <a:t>2 </a:t>
            </a:r>
            <a:r>
              <a:rPr lang="pt-BR" sz="1700" dirty="0">
                <a:solidFill>
                  <a:schemeClr val="tx1">
                    <a:lumMod val="75000"/>
                    <a:lumOff val="25000"/>
                  </a:schemeClr>
                </a:solidFill>
              </a:rPr>
              <a:t>MW médios</a:t>
            </a:r>
          </a:p>
          <a:p>
            <a:pPr marL="1655763" lvl="4" indent="-341313">
              <a:buFont typeface="Wingdings" panose="05000000000000000000" pitchFamily="2" charset="2"/>
              <a:buChar char="§"/>
              <a:tabLst>
                <a:tab pos="355600" algn="l"/>
              </a:tabLst>
            </a:pPr>
            <a:r>
              <a:rPr lang="pt-BR" sz="1700" dirty="0">
                <a:solidFill>
                  <a:schemeClr val="tx1">
                    <a:lumMod val="75000"/>
                    <a:lumOff val="25000"/>
                  </a:schemeClr>
                </a:solidFill>
              </a:rPr>
              <a:t>Limite máximo de modulação: </a:t>
            </a:r>
            <a:r>
              <a:rPr lang="pt-BR" sz="1700" dirty="0" smtClean="0">
                <a:solidFill>
                  <a:schemeClr val="tx1">
                    <a:lumMod val="75000"/>
                    <a:lumOff val="25000"/>
                  </a:schemeClr>
                </a:solidFill>
              </a:rPr>
              <a:t>30 MW </a:t>
            </a:r>
            <a:r>
              <a:rPr lang="pt-BR" sz="1700" dirty="0">
                <a:solidFill>
                  <a:schemeClr val="tx1">
                    <a:lumMod val="75000"/>
                    <a:lumOff val="25000"/>
                  </a:schemeClr>
                </a:solidFill>
              </a:rPr>
              <a:t>médios</a:t>
            </a:r>
          </a:p>
          <a:p>
            <a:pPr marL="1198563" lvl="3" indent="-341313">
              <a:buFont typeface="Wingdings" panose="05000000000000000000" pitchFamily="2" charset="2"/>
              <a:buChar char="Ø"/>
              <a:tabLst>
                <a:tab pos="355600" algn="l"/>
              </a:tabLst>
            </a:pPr>
            <a:r>
              <a:rPr lang="pt-BR" sz="1700" b="1" dirty="0" smtClean="0">
                <a:solidFill>
                  <a:schemeClr val="tx1">
                    <a:lumMod val="75000"/>
                    <a:lumOff val="25000"/>
                  </a:schemeClr>
                </a:solidFill>
              </a:rPr>
              <a:t>Contrato Flexível por Prioridade 1</a:t>
            </a:r>
          </a:p>
          <a:p>
            <a:pPr marL="1655763" lvl="4" indent="-341313">
              <a:buFont typeface="Wingdings" panose="05000000000000000000" pitchFamily="2" charset="2"/>
              <a:buChar char="§"/>
              <a:tabLst>
                <a:tab pos="355600" algn="l"/>
              </a:tabLst>
            </a:pPr>
            <a:r>
              <a:rPr lang="pt-BR" sz="1700" dirty="0">
                <a:solidFill>
                  <a:schemeClr val="tx1">
                    <a:lumMod val="75000"/>
                    <a:lumOff val="25000"/>
                  </a:schemeClr>
                </a:solidFill>
              </a:rPr>
              <a:t>Vigência do montante: 20 h (igual ao mês)</a:t>
            </a:r>
          </a:p>
          <a:p>
            <a:pPr marL="1655763" lvl="4" indent="-341313">
              <a:buFont typeface="Wingdings" panose="05000000000000000000" pitchFamily="2" charset="2"/>
              <a:buChar char="§"/>
              <a:tabLst>
                <a:tab pos="355600" algn="l"/>
              </a:tabLst>
            </a:pPr>
            <a:r>
              <a:rPr lang="pt-BR" sz="1700" dirty="0" smtClean="0">
                <a:solidFill>
                  <a:schemeClr val="tx1">
                    <a:lumMod val="75000"/>
                    <a:lumOff val="25000"/>
                  </a:schemeClr>
                </a:solidFill>
              </a:rPr>
              <a:t>Mínimo: 0,5 MW médios</a:t>
            </a:r>
          </a:p>
          <a:p>
            <a:pPr marL="1655763" lvl="4" indent="-341313">
              <a:buFont typeface="Wingdings" panose="05000000000000000000" pitchFamily="2" charset="2"/>
              <a:buChar char="§"/>
              <a:tabLst>
                <a:tab pos="355600" algn="l"/>
              </a:tabLst>
            </a:pPr>
            <a:r>
              <a:rPr lang="pt-BR" sz="1700" dirty="0" smtClean="0">
                <a:solidFill>
                  <a:schemeClr val="tx1">
                    <a:lumMod val="75000"/>
                    <a:lumOff val="25000"/>
                  </a:schemeClr>
                </a:solidFill>
              </a:rPr>
              <a:t>Máximo: 25 MW médios</a:t>
            </a:r>
          </a:p>
          <a:p>
            <a:pPr marL="1655763" lvl="4" indent="-341313">
              <a:buFont typeface="Wingdings" panose="05000000000000000000" pitchFamily="2" charset="2"/>
              <a:buChar char="§"/>
              <a:tabLst>
                <a:tab pos="355600" algn="l"/>
              </a:tabLst>
            </a:pPr>
            <a:r>
              <a:rPr lang="pt-BR" sz="1700" dirty="0" smtClean="0">
                <a:solidFill>
                  <a:schemeClr val="tx1">
                    <a:lumMod val="75000"/>
                    <a:lumOff val="25000"/>
                  </a:schemeClr>
                </a:solidFill>
              </a:rPr>
              <a:t>Prioridade: sem prioridade (Validação: 01/03/14)</a:t>
            </a:r>
          </a:p>
          <a:p>
            <a:pPr marL="1198563" lvl="3" indent="-341313">
              <a:buFont typeface="Wingdings" panose="05000000000000000000" pitchFamily="2" charset="2"/>
              <a:buChar char="Ø"/>
              <a:tabLst>
                <a:tab pos="355600" algn="l"/>
              </a:tabLst>
            </a:pPr>
            <a:r>
              <a:rPr lang="pt-BR" sz="1700" b="1" dirty="0">
                <a:solidFill>
                  <a:schemeClr val="tx1">
                    <a:lumMod val="75000"/>
                    <a:lumOff val="25000"/>
                  </a:schemeClr>
                </a:solidFill>
              </a:rPr>
              <a:t>Contrato Flexível por Prioridade </a:t>
            </a:r>
            <a:r>
              <a:rPr lang="pt-BR" sz="1700" b="1" dirty="0" smtClean="0">
                <a:solidFill>
                  <a:schemeClr val="tx1">
                    <a:lumMod val="75000"/>
                    <a:lumOff val="25000"/>
                  </a:schemeClr>
                </a:solidFill>
              </a:rPr>
              <a:t>2</a:t>
            </a:r>
            <a:endParaRPr lang="pt-BR" sz="1700" b="1" dirty="0">
              <a:solidFill>
                <a:schemeClr val="tx1">
                  <a:lumMod val="75000"/>
                  <a:lumOff val="25000"/>
                </a:schemeClr>
              </a:solidFill>
            </a:endParaRPr>
          </a:p>
          <a:p>
            <a:pPr marL="1655763" lvl="4" indent="-341313">
              <a:buFont typeface="Wingdings" panose="05000000000000000000" pitchFamily="2" charset="2"/>
              <a:buChar char="§"/>
              <a:tabLst>
                <a:tab pos="355600" algn="l"/>
              </a:tabLst>
            </a:pPr>
            <a:r>
              <a:rPr lang="pt-BR" sz="1700" dirty="0" smtClean="0">
                <a:solidFill>
                  <a:schemeClr val="tx1">
                    <a:lumMod val="75000"/>
                    <a:lumOff val="25000"/>
                  </a:schemeClr>
                </a:solidFill>
              </a:rPr>
              <a:t>Vigência </a:t>
            </a:r>
            <a:r>
              <a:rPr lang="pt-BR" sz="1700" dirty="0">
                <a:solidFill>
                  <a:schemeClr val="tx1">
                    <a:lumMod val="75000"/>
                    <a:lumOff val="25000"/>
                  </a:schemeClr>
                </a:solidFill>
              </a:rPr>
              <a:t>do montante: 20 h (igual ao mês)</a:t>
            </a:r>
          </a:p>
          <a:p>
            <a:pPr marL="1655763" lvl="4" indent="-341313">
              <a:buFont typeface="Wingdings" panose="05000000000000000000" pitchFamily="2" charset="2"/>
              <a:buChar char="§"/>
              <a:tabLst>
                <a:tab pos="355600" algn="l"/>
              </a:tabLst>
            </a:pPr>
            <a:r>
              <a:rPr lang="pt-BR" sz="1700" dirty="0" smtClean="0">
                <a:solidFill>
                  <a:schemeClr val="tx1">
                    <a:lumMod val="75000"/>
                    <a:lumOff val="25000"/>
                  </a:schemeClr>
                </a:solidFill>
              </a:rPr>
              <a:t>Mínimo</a:t>
            </a:r>
            <a:r>
              <a:rPr lang="pt-BR" sz="1700" dirty="0">
                <a:solidFill>
                  <a:schemeClr val="tx1">
                    <a:lumMod val="75000"/>
                    <a:lumOff val="25000"/>
                  </a:schemeClr>
                </a:solidFill>
              </a:rPr>
              <a:t>: </a:t>
            </a:r>
            <a:r>
              <a:rPr lang="pt-BR" sz="1700" dirty="0" smtClean="0">
                <a:solidFill>
                  <a:schemeClr val="tx1">
                    <a:lumMod val="75000"/>
                    <a:lumOff val="25000"/>
                  </a:schemeClr>
                </a:solidFill>
              </a:rPr>
              <a:t>1,5 </a:t>
            </a:r>
            <a:r>
              <a:rPr lang="pt-BR" sz="1700" dirty="0">
                <a:solidFill>
                  <a:schemeClr val="tx1">
                    <a:lumMod val="75000"/>
                    <a:lumOff val="25000"/>
                  </a:schemeClr>
                </a:solidFill>
              </a:rPr>
              <a:t>MW médios</a:t>
            </a:r>
          </a:p>
          <a:p>
            <a:pPr marL="1655763" lvl="4" indent="-341313">
              <a:buFont typeface="Wingdings" panose="05000000000000000000" pitchFamily="2" charset="2"/>
              <a:buChar char="§"/>
              <a:tabLst>
                <a:tab pos="355600" algn="l"/>
              </a:tabLst>
            </a:pPr>
            <a:r>
              <a:rPr lang="pt-BR" sz="1700" dirty="0">
                <a:solidFill>
                  <a:schemeClr val="tx1">
                    <a:lumMod val="75000"/>
                    <a:lumOff val="25000"/>
                  </a:schemeClr>
                </a:solidFill>
              </a:rPr>
              <a:t>Máximo: </a:t>
            </a:r>
            <a:r>
              <a:rPr lang="pt-BR" sz="1700" dirty="0" smtClean="0">
                <a:solidFill>
                  <a:schemeClr val="tx1">
                    <a:lumMod val="75000"/>
                    <a:lumOff val="25000"/>
                  </a:schemeClr>
                </a:solidFill>
              </a:rPr>
              <a:t>30 </a:t>
            </a:r>
            <a:r>
              <a:rPr lang="pt-BR" sz="1700" dirty="0">
                <a:solidFill>
                  <a:schemeClr val="tx1">
                    <a:lumMod val="75000"/>
                    <a:lumOff val="25000"/>
                  </a:schemeClr>
                </a:solidFill>
              </a:rPr>
              <a:t>MW </a:t>
            </a:r>
            <a:r>
              <a:rPr lang="pt-BR" sz="1700" dirty="0" smtClean="0">
                <a:solidFill>
                  <a:schemeClr val="tx1">
                    <a:lumMod val="75000"/>
                    <a:lumOff val="25000"/>
                  </a:schemeClr>
                </a:solidFill>
              </a:rPr>
              <a:t>médios</a:t>
            </a:r>
          </a:p>
          <a:p>
            <a:pPr marL="1655763" lvl="4" indent="-341313">
              <a:buFont typeface="Wingdings" panose="05000000000000000000" pitchFamily="2" charset="2"/>
              <a:buChar char="§"/>
              <a:tabLst>
                <a:tab pos="355600" algn="l"/>
              </a:tabLst>
            </a:pPr>
            <a:r>
              <a:rPr lang="pt-BR" sz="1700" dirty="0" smtClean="0">
                <a:solidFill>
                  <a:schemeClr val="tx1">
                    <a:lumMod val="75000"/>
                    <a:lumOff val="25000"/>
                  </a:schemeClr>
                </a:solidFill>
              </a:rPr>
              <a:t>Prioridade</a:t>
            </a:r>
            <a:r>
              <a:rPr lang="pt-BR" sz="1700" dirty="0">
                <a:solidFill>
                  <a:schemeClr val="tx1">
                    <a:lumMod val="75000"/>
                    <a:lumOff val="25000"/>
                  </a:schemeClr>
                </a:solidFill>
              </a:rPr>
              <a:t>: sem prioridade (Validação: </a:t>
            </a:r>
            <a:r>
              <a:rPr lang="pt-BR" sz="1700" dirty="0" smtClean="0">
                <a:solidFill>
                  <a:schemeClr val="tx1">
                    <a:lumMod val="75000"/>
                    <a:lumOff val="25000"/>
                  </a:schemeClr>
                </a:solidFill>
              </a:rPr>
              <a:t>15/04/14)</a:t>
            </a:r>
            <a:endParaRPr lang="pt-BR" sz="1700" dirty="0">
              <a:solidFill>
                <a:schemeClr val="tx1">
                  <a:lumMod val="75000"/>
                  <a:lumOff val="25000"/>
                </a:schemeClr>
              </a:solidFill>
            </a:endParaRPr>
          </a:p>
          <a:p>
            <a:pPr marL="1655763" lvl="4" indent="-341313">
              <a:buFont typeface="Wingdings" panose="05000000000000000000" pitchFamily="2" charset="2"/>
              <a:buChar char="§"/>
              <a:tabLst>
                <a:tab pos="355600" algn="l"/>
              </a:tabLst>
            </a:pPr>
            <a:endParaRPr lang="pt-BR" sz="1700" dirty="0" smtClean="0">
              <a:solidFill>
                <a:schemeClr val="tx1">
                  <a:lumMod val="75000"/>
                  <a:lumOff val="25000"/>
                </a:schemeClr>
              </a:solidFill>
            </a:endParaRPr>
          </a:p>
          <a:p>
            <a:pPr marL="741363" lvl="2" indent="-341313">
              <a:buFont typeface="Wingdings" pitchFamily="2" charset="2"/>
              <a:buChar char="q"/>
              <a:tabLst>
                <a:tab pos="355600" algn="l"/>
              </a:tabLst>
            </a:pPr>
            <a:endParaRPr lang="pt-BR" sz="2400" b="1" dirty="0" smtClean="0">
              <a:solidFill>
                <a:schemeClr val="tx1">
                  <a:lumMod val="75000"/>
                  <a:lumOff val="25000"/>
                </a:schemeClr>
              </a:solidFill>
            </a:endParaRPr>
          </a:p>
          <a:p>
            <a:pPr marL="341313" lvl="1" indent="-341313">
              <a:buFont typeface="Wingdings" pitchFamily="2" charset="2"/>
              <a:buChar char="q"/>
              <a:tabLst>
                <a:tab pos="355600" algn="l"/>
              </a:tabLst>
            </a:pPr>
            <a:endParaRPr lang="pt-BR" sz="2400" b="1" dirty="0">
              <a:solidFill>
                <a:schemeClr val="tx1">
                  <a:lumMod val="75000"/>
                  <a:lumOff val="25000"/>
                </a:schemeClr>
              </a:solidFill>
            </a:endParaRPr>
          </a:p>
          <a:p>
            <a:pPr marL="341313" lvl="1" indent="-341313">
              <a:buFont typeface="Wingdings" pitchFamily="2" charset="2"/>
              <a:buChar char="q"/>
              <a:tabLst>
                <a:tab pos="355600" algn="l"/>
              </a:tabLst>
            </a:pPr>
            <a:endParaRPr lang="pt-BR" sz="2400" b="1" dirty="0" smtClean="0">
              <a:solidFill>
                <a:schemeClr val="tx1">
                  <a:lumMod val="75000"/>
                  <a:lumOff val="25000"/>
                </a:schemeClr>
              </a:solidFill>
            </a:endParaRPr>
          </a:p>
          <a:p>
            <a:pPr marL="341313" lvl="1" indent="-341313">
              <a:buFont typeface="Wingdings" pitchFamily="2" charset="2"/>
              <a:buChar char="q"/>
              <a:tabLst>
                <a:tab pos="355600" algn="l"/>
              </a:tabLst>
            </a:pPr>
            <a:endParaRPr lang="pt-BR" sz="2400" b="1" dirty="0" smtClean="0">
              <a:solidFill>
                <a:schemeClr val="tx1">
                  <a:lumMod val="75000"/>
                  <a:lumOff val="25000"/>
                </a:schemeClr>
              </a:solidFill>
            </a:endParaRPr>
          </a:p>
          <a:p>
            <a:pPr lvl="1">
              <a:buFont typeface="Arial" charset="0"/>
              <a:buNone/>
            </a:pPr>
            <a:endParaRPr lang="pt-BR" sz="1000" dirty="0" smtClean="0"/>
          </a:p>
          <a:p>
            <a:pPr marL="1258888" lvl="1" indent="-412750">
              <a:buFont typeface="Wingdings" pitchFamily="2" charset="2"/>
              <a:buChar char="ü"/>
            </a:pPr>
            <a:endParaRPr lang="pt-BR" sz="1900" u="sng" dirty="0" smtClean="0"/>
          </a:p>
          <a:p>
            <a:pPr>
              <a:buFont typeface="Arial" charset="0"/>
              <a:buNone/>
            </a:pPr>
            <a:endParaRPr lang="pt-BR" dirty="0" smtClean="0"/>
          </a:p>
          <a:p>
            <a:pPr>
              <a:buFont typeface="Wingdings" pitchFamily="2" charset="2"/>
              <a:buChar char="Ø"/>
            </a:pPr>
            <a:endParaRPr lang="pt-BR" dirty="0" smtClean="0"/>
          </a:p>
          <a:p>
            <a:pPr>
              <a:buFont typeface="Wingdings" pitchFamily="2" charset="2"/>
              <a:buChar char="Ø"/>
            </a:pPr>
            <a:endParaRPr lang="pt-BR" dirty="0"/>
          </a:p>
        </p:txBody>
      </p:sp>
      <p:sp>
        <p:nvSpPr>
          <p:cNvPr id="10" name="Espaço Reservado para Conteúdo 2"/>
          <p:cNvSpPr txBox="1">
            <a:spLocks/>
          </p:cNvSpPr>
          <p:nvPr/>
        </p:nvSpPr>
        <p:spPr bwMode="auto">
          <a:xfrm>
            <a:off x="179512" y="4869160"/>
            <a:ext cx="3672408" cy="2016224"/>
          </a:xfrm>
          <a:prstGeom prst="rect">
            <a:avLst/>
          </a:prstGeom>
          <a:noFill/>
          <a:ln w="9525">
            <a:noFill/>
            <a:miter lim="800000"/>
            <a:headEnd/>
            <a:tailEnd/>
          </a:ln>
        </p:spPr>
        <p:txBody>
          <a:bodyPr vert="horz" wrap="square" lIns="91440" tIns="45720" rIns="91440" bIns="45720" numCol="1" anchor="t" anchorCtr="0" compatLnSpc="1">
            <a:prstTxWarp prst="textNoShape">
              <a:avLst/>
            </a:prstTxWarp>
            <a:normAutofit/>
          </a:bodyPr>
          <a:lstStyle>
            <a:lvl1pPr marL="342900" indent="-342900" algn="l" rtl="0" eaLnBrk="0" fontAlgn="base" hangingPunct="0">
              <a:spcBef>
                <a:spcPct val="20000"/>
              </a:spcBef>
              <a:spcAft>
                <a:spcPct val="0"/>
              </a:spcAft>
              <a:buFont typeface="Arial" charset="0"/>
              <a:buChar char="•"/>
              <a:defRPr sz="1600" kern="1200">
                <a:solidFill>
                  <a:schemeClr val="tx1">
                    <a:lumMod val="65000"/>
                    <a:lumOff val="35000"/>
                  </a:schemeClr>
                </a:solidFill>
                <a:latin typeface="+mn-lt"/>
                <a:ea typeface="+mn-ea"/>
                <a:cs typeface="+mn-cs"/>
              </a:defRPr>
            </a:lvl1pPr>
            <a:lvl2pPr marL="742950" indent="-285750" algn="l" rtl="0" eaLnBrk="0" fontAlgn="base" hangingPunct="0">
              <a:spcBef>
                <a:spcPct val="20000"/>
              </a:spcBef>
              <a:spcAft>
                <a:spcPct val="0"/>
              </a:spcAft>
              <a:buFont typeface="Arial" charset="0"/>
              <a:buChar char="–"/>
              <a:defRPr sz="1600" kern="1200">
                <a:solidFill>
                  <a:schemeClr val="tx1">
                    <a:lumMod val="65000"/>
                    <a:lumOff val="35000"/>
                  </a:schemeClr>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1600" kern="1200">
                <a:solidFill>
                  <a:schemeClr val="tx1">
                    <a:lumMod val="65000"/>
                    <a:lumOff val="35000"/>
                  </a:schemeClr>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1600" kern="1200">
                <a:solidFill>
                  <a:schemeClr val="tx1">
                    <a:lumMod val="65000"/>
                    <a:lumOff val="35000"/>
                  </a:schemeClr>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1600" kern="1200">
                <a:solidFill>
                  <a:schemeClr val="tx1">
                    <a:lumMod val="65000"/>
                    <a:lumOff val="3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1313" lvl="1" indent="-341313">
              <a:buFont typeface="Wingdings" panose="05000000000000000000" pitchFamily="2" charset="2"/>
              <a:buChar char="ü"/>
              <a:tabLst>
                <a:tab pos="355600" algn="l"/>
              </a:tabLst>
            </a:pPr>
            <a:r>
              <a:rPr lang="pt-BR" sz="1400" dirty="0" smtClean="0">
                <a:solidFill>
                  <a:schemeClr val="tx1">
                    <a:lumMod val="75000"/>
                    <a:lumOff val="25000"/>
                  </a:schemeClr>
                </a:solidFill>
              </a:rPr>
              <a:t>O contrato flexível por percentual é exercido combinando o </a:t>
            </a:r>
            <a:r>
              <a:rPr lang="pt-BR" sz="1400" u="sng" dirty="0" smtClean="0">
                <a:solidFill>
                  <a:schemeClr val="tx1">
                    <a:lumMod val="75000"/>
                    <a:lumOff val="25000"/>
                  </a:schemeClr>
                </a:solidFill>
              </a:rPr>
              <a:t>total</a:t>
            </a:r>
            <a:r>
              <a:rPr lang="pt-BR" sz="1400" dirty="0" smtClean="0">
                <a:solidFill>
                  <a:schemeClr val="tx1">
                    <a:lumMod val="75000"/>
                    <a:lumOff val="25000"/>
                  </a:schemeClr>
                </a:solidFill>
              </a:rPr>
              <a:t> da carga no </a:t>
            </a:r>
            <a:r>
              <a:rPr lang="pt-BR" sz="1400" u="sng" dirty="0" smtClean="0">
                <a:solidFill>
                  <a:schemeClr val="tx1">
                    <a:lumMod val="75000"/>
                    <a:lumOff val="25000"/>
                  </a:schemeClr>
                </a:solidFill>
              </a:rPr>
              <a:t>período de vigência do montante </a:t>
            </a:r>
            <a:r>
              <a:rPr lang="pt-BR" sz="1400" dirty="0" smtClean="0">
                <a:solidFill>
                  <a:schemeClr val="tx1">
                    <a:lumMod val="75000"/>
                    <a:lumOff val="25000"/>
                  </a:schemeClr>
                </a:solidFill>
              </a:rPr>
              <a:t>e o fator de comprometimento do contrato.</a:t>
            </a:r>
          </a:p>
          <a:p>
            <a:pPr marL="341313" lvl="1" indent="-341313">
              <a:buFont typeface="Wingdings" panose="05000000000000000000" pitchFamily="2" charset="2"/>
              <a:buChar char="ü"/>
              <a:tabLst>
                <a:tab pos="355600" algn="l"/>
              </a:tabLst>
            </a:pPr>
            <a:r>
              <a:rPr lang="pt-BR" sz="1400" dirty="0" smtClean="0">
                <a:solidFill>
                  <a:schemeClr val="tx1">
                    <a:lumMod val="75000"/>
                    <a:lumOff val="25000"/>
                  </a:schemeClr>
                </a:solidFill>
              </a:rPr>
              <a:t>A parcela inflexível (valores mínimos)  do contrato por prioridade </a:t>
            </a:r>
            <a:r>
              <a:rPr lang="pt-BR" sz="1400" u="sng" dirty="0" smtClean="0">
                <a:solidFill>
                  <a:schemeClr val="tx1">
                    <a:lumMod val="75000"/>
                    <a:lumOff val="25000"/>
                  </a:schemeClr>
                </a:solidFill>
              </a:rPr>
              <a:t>é modulada de forma </a:t>
            </a:r>
            <a:r>
              <a:rPr lang="pt-BR" sz="1400" i="1" u="sng" dirty="0" smtClean="0">
                <a:solidFill>
                  <a:schemeClr val="tx1">
                    <a:lumMod val="75000"/>
                    <a:lumOff val="25000"/>
                  </a:schemeClr>
                </a:solidFill>
              </a:rPr>
              <a:t>flat.</a:t>
            </a:r>
            <a:endParaRPr lang="pt-BR" sz="1000" dirty="0" smtClean="0"/>
          </a:p>
          <a:p>
            <a:pPr marL="1258888" lvl="1" indent="-412750">
              <a:buFont typeface="Wingdings" panose="05000000000000000000" pitchFamily="2" charset="2"/>
              <a:buChar char="ü"/>
            </a:pPr>
            <a:endParaRPr lang="pt-BR" sz="1900" u="sng" dirty="0" smtClean="0"/>
          </a:p>
          <a:p>
            <a:pPr>
              <a:buFont typeface="Wingdings" panose="05000000000000000000" pitchFamily="2" charset="2"/>
              <a:buChar char="ü"/>
            </a:pPr>
            <a:endParaRPr lang="pt-BR" dirty="0" smtClean="0"/>
          </a:p>
          <a:p>
            <a:pPr>
              <a:buFont typeface="Wingdings" panose="05000000000000000000" pitchFamily="2" charset="2"/>
              <a:buChar char="ü"/>
            </a:pPr>
            <a:endParaRPr lang="pt-BR" dirty="0" smtClean="0"/>
          </a:p>
          <a:p>
            <a:pPr>
              <a:buFont typeface="Wingdings" panose="05000000000000000000" pitchFamily="2" charset="2"/>
              <a:buChar char="ü"/>
            </a:pPr>
            <a:endParaRPr lang="pt-BR" dirty="0"/>
          </a:p>
        </p:txBody>
      </p:sp>
      <p:sp>
        <p:nvSpPr>
          <p:cNvPr id="11" name="Retângulo 10"/>
          <p:cNvSpPr/>
          <p:nvPr/>
        </p:nvSpPr>
        <p:spPr>
          <a:xfrm>
            <a:off x="323528" y="1772816"/>
            <a:ext cx="2232248" cy="2736304"/>
          </a:xfrm>
          <a:prstGeom prst="rect">
            <a:avLst/>
          </a:prstGeom>
          <a:ln>
            <a:noFill/>
          </a:ln>
          <a:effectLst>
            <a:outerShdw blurRad="50800" dist="38100" algn="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rtlCol="0" anchor="ctr"/>
          <a:lstStyle/>
          <a:p>
            <a:pPr algn="ctr"/>
            <a:endParaRPr lang="pt-BR"/>
          </a:p>
        </p:txBody>
      </p:sp>
      <p:sp>
        <p:nvSpPr>
          <p:cNvPr id="13" name="Retângulo 12"/>
          <p:cNvSpPr/>
          <p:nvPr/>
        </p:nvSpPr>
        <p:spPr>
          <a:xfrm>
            <a:off x="539552" y="2060848"/>
            <a:ext cx="1800200" cy="64807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dirty="0" smtClean="0"/>
              <a:t>Perfil do Agente</a:t>
            </a:r>
            <a:endParaRPr lang="pt-BR" dirty="0"/>
          </a:p>
        </p:txBody>
      </p:sp>
      <p:sp>
        <p:nvSpPr>
          <p:cNvPr id="15" name="Triângulo isósceles 14"/>
          <p:cNvSpPr/>
          <p:nvPr/>
        </p:nvSpPr>
        <p:spPr>
          <a:xfrm>
            <a:off x="971600" y="3356992"/>
            <a:ext cx="864096" cy="864096"/>
          </a:xfrm>
          <a:prstGeom prst="triangle">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000" dirty="0" smtClean="0"/>
              <a:t>C</a:t>
            </a:r>
            <a:endParaRPr lang="pt-BR" sz="2000" dirty="0"/>
          </a:p>
        </p:txBody>
      </p:sp>
      <p:cxnSp>
        <p:nvCxnSpPr>
          <p:cNvPr id="16" name="Conector reto 15"/>
          <p:cNvCxnSpPr>
            <a:stCxn id="13" idx="2"/>
            <a:endCxn id="15" idx="0"/>
          </p:cNvCxnSpPr>
          <p:nvPr/>
        </p:nvCxnSpPr>
        <p:spPr>
          <a:xfrm flipH="1">
            <a:off x="1403648" y="2708920"/>
            <a:ext cx="36004" cy="648072"/>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4991655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p:cNvPicPr>
            <a:picLocks noChangeAspect="1"/>
          </p:cNvPicPr>
          <p:nvPr/>
        </p:nvPicPr>
        <p:blipFill>
          <a:blip r:embed="rId3"/>
          <a:stretch>
            <a:fillRect/>
          </a:stretch>
        </p:blipFill>
        <p:spPr>
          <a:xfrm>
            <a:off x="1331640" y="3913729"/>
            <a:ext cx="7449958" cy="2755631"/>
          </a:xfrm>
          <a:prstGeom prst="rect">
            <a:avLst/>
          </a:prstGeom>
        </p:spPr>
      </p:pic>
      <p:sp>
        <p:nvSpPr>
          <p:cNvPr id="4" name="Espaço Reservado para Número de Slide 3"/>
          <p:cNvSpPr>
            <a:spLocks noGrp="1"/>
          </p:cNvSpPr>
          <p:nvPr>
            <p:ph type="sldNum" sz="quarter" idx="12"/>
          </p:nvPr>
        </p:nvSpPr>
        <p:spPr>
          <a:xfrm>
            <a:off x="8672545" y="6492899"/>
            <a:ext cx="471487" cy="365125"/>
          </a:xfrm>
        </p:spPr>
        <p:txBody>
          <a:bodyPr/>
          <a:lstStyle/>
          <a:p>
            <a:pPr>
              <a:defRPr/>
            </a:pPr>
            <a:fld id="{5982A366-06E1-403F-9EA0-5CC931BD59A0}" type="slidenum">
              <a:rPr lang="pt-BR" smtClean="0"/>
              <a:pPr>
                <a:defRPr/>
              </a:pPr>
              <a:t>32</a:t>
            </a:fld>
            <a:endParaRPr lang="pt-BR" dirty="0"/>
          </a:p>
        </p:txBody>
      </p:sp>
      <p:sp>
        <p:nvSpPr>
          <p:cNvPr id="6" name="Espaço Reservado para Conteúdo 2"/>
          <p:cNvSpPr>
            <a:spLocks noGrp="1"/>
          </p:cNvSpPr>
          <p:nvPr>
            <p:ph idx="1"/>
          </p:nvPr>
        </p:nvSpPr>
        <p:spPr>
          <a:xfrm>
            <a:off x="251520" y="1124744"/>
            <a:ext cx="8186766" cy="648072"/>
          </a:xfrm>
        </p:spPr>
        <p:txBody>
          <a:bodyPr>
            <a:normAutofit/>
          </a:bodyPr>
          <a:lstStyle/>
          <a:p>
            <a:pPr marL="0" lvl="1" indent="0">
              <a:buNone/>
              <a:tabLst>
                <a:tab pos="355600" algn="l"/>
              </a:tabLst>
            </a:pPr>
            <a:r>
              <a:rPr lang="pt-BR" sz="2000" b="1" u="sng" dirty="0" smtClean="0">
                <a:solidFill>
                  <a:schemeClr val="tx1">
                    <a:lumMod val="75000"/>
                    <a:lumOff val="25000"/>
                  </a:schemeClr>
                </a:solidFill>
              </a:rPr>
              <a:t>Exemplo 4</a:t>
            </a:r>
            <a:endParaRPr lang="pt-BR" sz="2000" u="sng" dirty="0" smtClean="0"/>
          </a:p>
          <a:p>
            <a:pPr marL="846138" lvl="1" indent="0">
              <a:buNone/>
            </a:pPr>
            <a:endParaRPr lang="pt-BR" sz="2000" u="sng" dirty="0" smtClean="0"/>
          </a:p>
          <a:p>
            <a:pPr marL="0" indent="0">
              <a:buNone/>
            </a:pPr>
            <a:endParaRPr lang="pt-BR" sz="2000" u="sng" dirty="0" smtClean="0"/>
          </a:p>
          <a:p>
            <a:pPr marL="0" indent="0">
              <a:buNone/>
            </a:pPr>
            <a:endParaRPr lang="pt-BR" sz="2000" u="sng" dirty="0" smtClean="0"/>
          </a:p>
          <a:p>
            <a:pPr marL="0" indent="0">
              <a:buNone/>
            </a:pPr>
            <a:endParaRPr lang="pt-BR" sz="2000" u="sng" dirty="0"/>
          </a:p>
        </p:txBody>
      </p:sp>
      <p:sp>
        <p:nvSpPr>
          <p:cNvPr id="7" name="Título 1"/>
          <p:cNvSpPr>
            <a:spLocks noGrp="1"/>
          </p:cNvSpPr>
          <p:nvPr>
            <p:ph type="title"/>
          </p:nvPr>
        </p:nvSpPr>
        <p:spPr>
          <a:xfrm>
            <a:off x="2928926" y="214290"/>
            <a:ext cx="5072098" cy="571504"/>
          </a:xfrm>
        </p:spPr>
        <p:txBody>
          <a:bodyPr/>
          <a:lstStyle/>
          <a:p>
            <a:pPr algn="r"/>
            <a:r>
              <a:rPr lang="pt-BR" dirty="0" smtClean="0"/>
              <a:t>Contratos com Flexibilidade - Exemplos</a:t>
            </a:r>
            <a:endParaRPr lang="pt-BR" dirty="0"/>
          </a:p>
        </p:txBody>
      </p:sp>
      <p:sp>
        <p:nvSpPr>
          <p:cNvPr id="14" name="Espaço Reservado para Conteúdo 2"/>
          <p:cNvSpPr txBox="1">
            <a:spLocks/>
          </p:cNvSpPr>
          <p:nvPr/>
        </p:nvSpPr>
        <p:spPr bwMode="auto">
          <a:xfrm>
            <a:off x="3027822" y="1268760"/>
            <a:ext cx="5864658" cy="2664296"/>
          </a:xfrm>
          <a:prstGeom prst="rect">
            <a:avLst/>
          </a:prstGeom>
          <a:noFill/>
          <a:ln w="9525">
            <a:noFill/>
            <a:miter lim="800000"/>
            <a:headEnd/>
            <a:tailEnd/>
          </a:ln>
        </p:spPr>
        <p:txBody>
          <a:bodyPr vert="horz" wrap="square" lIns="91440" tIns="45720" rIns="91440" bIns="45720" numCol="1" anchor="t" anchorCtr="0" compatLnSpc="1">
            <a:prstTxWarp prst="textNoShape">
              <a:avLst/>
            </a:prstTxWarp>
            <a:normAutofit/>
          </a:bodyPr>
          <a:lstStyle>
            <a:lvl1pPr marL="342900" indent="-342900" algn="l" rtl="0" eaLnBrk="0" fontAlgn="base" hangingPunct="0">
              <a:spcBef>
                <a:spcPct val="20000"/>
              </a:spcBef>
              <a:spcAft>
                <a:spcPct val="0"/>
              </a:spcAft>
              <a:buFont typeface="Arial" charset="0"/>
              <a:buChar char="•"/>
              <a:defRPr sz="1600" kern="1200">
                <a:solidFill>
                  <a:schemeClr val="tx1">
                    <a:lumMod val="65000"/>
                    <a:lumOff val="35000"/>
                  </a:schemeClr>
                </a:solidFill>
                <a:latin typeface="+mn-lt"/>
                <a:ea typeface="+mn-ea"/>
                <a:cs typeface="+mn-cs"/>
              </a:defRPr>
            </a:lvl1pPr>
            <a:lvl2pPr marL="742950" indent="-285750" algn="l" rtl="0" eaLnBrk="0" fontAlgn="base" hangingPunct="0">
              <a:spcBef>
                <a:spcPct val="20000"/>
              </a:spcBef>
              <a:spcAft>
                <a:spcPct val="0"/>
              </a:spcAft>
              <a:buFont typeface="Arial" charset="0"/>
              <a:buChar char="–"/>
              <a:defRPr sz="1600" kern="1200">
                <a:solidFill>
                  <a:schemeClr val="tx1">
                    <a:lumMod val="65000"/>
                    <a:lumOff val="35000"/>
                  </a:schemeClr>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1600" kern="1200">
                <a:solidFill>
                  <a:schemeClr val="tx1">
                    <a:lumMod val="65000"/>
                    <a:lumOff val="35000"/>
                  </a:schemeClr>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1600" kern="1200">
                <a:solidFill>
                  <a:schemeClr val="tx1">
                    <a:lumMod val="65000"/>
                    <a:lumOff val="35000"/>
                  </a:schemeClr>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1600" kern="1200">
                <a:solidFill>
                  <a:schemeClr val="tx1">
                    <a:lumMod val="65000"/>
                    <a:lumOff val="3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1313" lvl="1" indent="-341313">
              <a:buFont typeface="Wingdings" pitchFamily="2" charset="2"/>
              <a:buChar char="q"/>
              <a:tabLst>
                <a:tab pos="355600" algn="l"/>
              </a:tabLst>
            </a:pPr>
            <a:r>
              <a:rPr lang="pt-BR" sz="1800" b="1" dirty="0" smtClean="0">
                <a:solidFill>
                  <a:schemeClr val="tx1">
                    <a:lumMod val="75000"/>
                    <a:lumOff val="25000"/>
                  </a:schemeClr>
                </a:solidFill>
              </a:rPr>
              <a:t>A contratação total do Agente é constituída pelos três contratos conforme ilustrado na figura abaixo</a:t>
            </a:r>
          </a:p>
          <a:p>
            <a:pPr marL="341313" lvl="1" indent="-341313">
              <a:buFont typeface="Wingdings" pitchFamily="2" charset="2"/>
              <a:buChar char="q"/>
              <a:tabLst>
                <a:tab pos="355600" algn="l"/>
              </a:tabLst>
            </a:pPr>
            <a:r>
              <a:rPr lang="pt-BR" sz="1800" b="1" dirty="0" smtClean="0">
                <a:solidFill>
                  <a:schemeClr val="tx1">
                    <a:lumMod val="75000"/>
                    <a:lumOff val="25000"/>
                  </a:schemeClr>
                </a:solidFill>
              </a:rPr>
              <a:t>Neste exemplo a contratação do agente e a forma de modulação dos contratos atende plenamente o consumo do mês e evita a ocorrência de exposições ao mercado de curto prazo</a:t>
            </a:r>
          </a:p>
          <a:p>
            <a:pPr marL="341313" lvl="1" indent="-341313">
              <a:buFont typeface="Wingdings" pitchFamily="2" charset="2"/>
              <a:buChar char="q"/>
              <a:tabLst>
                <a:tab pos="355600" algn="l"/>
              </a:tabLst>
            </a:pPr>
            <a:endParaRPr lang="pt-BR" sz="2400" b="1" dirty="0">
              <a:solidFill>
                <a:schemeClr val="tx1">
                  <a:lumMod val="75000"/>
                  <a:lumOff val="25000"/>
                </a:schemeClr>
              </a:solidFill>
            </a:endParaRPr>
          </a:p>
          <a:p>
            <a:pPr marL="341313" lvl="1" indent="-341313">
              <a:buFont typeface="Wingdings" pitchFamily="2" charset="2"/>
              <a:buChar char="q"/>
              <a:tabLst>
                <a:tab pos="355600" algn="l"/>
              </a:tabLst>
            </a:pPr>
            <a:endParaRPr lang="pt-BR" sz="2400" b="1" dirty="0" smtClean="0">
              <a:solidFill>
                <a:schemeClr val="tx1">
                  <a:lumMod val="75000"/>
                  <a:lumOff val="25000"/>
                </a:schemeClr>
              </a:solidFill>
            </a:endParaRPr>
          </a:p>
          <a:p>
            <a:pPr marL="341313" lvl="1" indent="-341313">
              <a:buFont typeface="Wingdings" pitchFamily="2" charset="2"/>
              <a:buChar char="q"/>
              <a:tabLst>
                <a:tab pos="355600" algn="l"/>
              </a:tabLst>
            </a:pPr>
            <a:endParaRPr lang="pt-BR" sz="2400" b="1" dirty="0" smtClean="0">
              <a:solidFill>
                <a:schemeClr val="tx1">
                  <a:lumMod val="75000"/>
                  <a:lumOff val="25000"/>
                </a:schemeClr>
              </a:solidFill>
            </a:endParaRPr>
          </a:p>
          <a:p>
            <a:pPr lvl="1">
              <a:buFont typeface="Arial" charset="0"/>
              <a:buNone/>
            </a:pPr>
            <a:endParaRPr lang="pt-BR" sz="1000" dirty="0" smtClean="0"/>
          </a:p>
          <a:p>
            <a:pPr marL="1258888" lvl="1" indent="-412750">
              <a:buFont typeface="Wingdings" pitchFamily="2" charset="2"/>
              <a:buChar char="ü"/>
            </a:pPr>
            <a:endParaRPr lang="pt-BR" sz="1900" u="sng" dirty="0" smtClean="0"/>
          </a:p>
          <a:p>
            <a:pPr>
              <a:buFont typeface="Arial" charset="0"/>
              <a:buNone/>
            </a:pPr>
            <a:endParaRPr lang="pt-BR" dirty="0" smtClean="0"/>
          </a:p>
          <a:p>
            <a:pPr>
              <a:buFont typeface="Wingdings" pitchFamily="2" charset="2"/>
              <a:buChar char="Ø"/>
            </a:pPr>
            <a:endParaRPr lang="pt-BR" dirty="0" smtClean="0"/>
          </a:p>
          <a:p>
            <a:pPr>
              <a:buFont typeface="Wingdings" pitchFamily="2" charset="2"/>
              <a:buChar char="Ø"/>
            </a:pPr>
            <a:endParaRPr lang="pt-BR" dirty="0"/>
          </a:p>
        </p:txBody>
      </p:sp>
      <p:sp>
        <p:nvSpPr>
          <p:cNvPr id="17" name="Retângulo 16"/>
          <p:cNvSpPr/>
          <p:nvPr/>
        </p:nvSpPr>
        <p:spPr>
          <a:xfrm>
            <a:off x="323528" y="1700808"/>
            <a:ext cx="2232248" cy="2257222"/>
          </a:xfrm>
          <a:prstGeom prst="rect">
            <a:avLst/>
          </a:prstGeom>
          <a:ln>
            <a:noFill/>
          </a:ln>
          <a:effectLst>
            <a:outerShdw blurRad="50800" dist="38100" algn="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rtlCol="0" anchor="ctr"/>
          <a:lstStyle/>
          <a:p>
            <a:pPr algn="ctr"/>
            <a:endParaRPr lang="pt-BR"/>
          </a:p>
        </p:txBody>
      </p:sp>
      <p:sp>
        <p:nvSpPr>
          <p:cNvPr id="18" name="CaixaDeTexto 17"/>
          <p:cNvSpPr txBox="1"/>
          <p:nvPr/>
        </p:nvSpPr>
        <p:spPr>
          <a:xfrm>
            <a:off x="424209" y="2179384"/>
            <a:ext cx="2030886" cy="1131079"/>
          </a:xfrm>
          <a:prstGeom prst="rect">
            <a:avLst/>
          </a:prstGeom>
          <a:noFill/>
        </p:spPr>
        <p:txBody>
          <a:bodyPr wrap="square" rtlCol="0">
            <a:spAutoFit/>
          </a:bodyPr>
          <a:lstStyle/>
          <a:p>
            <a:pPr algn="ctr">
              <a:lnSpc>
                <a:spcPct val="125000"/>
              </a:lnSpc>
            </a:pPr>
            <a:r>
              <a:rPr lang="pt-BR" b="1" dirty="0" smtClean="0">
                <a:solidFill>
                  <a:schemeClr val="tx1">
                    <a:lumMod val="75000"/>
                    <a:lumOff val="25000"/>
                  </a:schemeClr>
                </a:solidFill>
              </a:rPr>
              <a:t>Carga= 800 MWh</a:t>
            </a:r>
          </a:p>
          <a:p>
            <a:pPr algn="ctr">
              <a:lnSpc>
                <a:spcPct val="125000"/>
              </a:lnSpc>
            </a:pPr>
            <a:r>
              <a:rPr lang="pt-BR" b="1" dirty="0" smtClean="0">
                <a:solidFill>
                  <a:schemeClr val="tx1">
                    <a:lumMod val="75000"/>
                    <a:lumOff val="25000"/>
                  </a:schemeClr>
                </a:solidFill>
              </a:rPr>
              <a:t>CQ= 800 </a:t>
            </a:r>
            <a:r>
              <a:rPr lang="pt-BR" b="1" dirty="0" err="1" smtClean="0">
                <a:solidFill>
                  <a:schemeClr val="tx1">
                    <a:lumMod val="75000"/>
                    <a:lumOff val="25000"/>
                  </a:schemeClr>
                </a:solidFill>
              </a:rPr>
              <a:t>WMh</a:t>
            </a:r>
            <a:endParaRPr lang="pt-BR" b="1" dirty="0" smtClean="0">
              <a:solidFill>
                <a:schemeClr val="tx1">
                  <a:lumMod val="75000"/>
                  <a:lumOff val="25000"/>
                </a:schemeClr>
              </a:solidFill>
            </a:endParaRPr>
          </a:p>
          <a:p>
            <a:pPr algn="ctr">
              <a:lnSpc>
                <a:spcPct val="125000"/>
              </a:lnSpc>
            </a:pPr>
            <a:r>
              <a:rPr lang="pt-BR" b="1" dirty="0" smtClean="0">
                <a:solidFill>
                  <a:schemeClr val="tx1">
                    <a:lumMod val="75000"/>
                    <a:lumOff val="25000"/>
                  </a:schemeClr>
                </a:solidFill>
              </a:rPr>
              <a:t>(40 MW médios)</a:t>
            </a:r>
            <a:endParaRPr lang="pt-BR" b="1" dirty="0">
              <a:solidFill>
                <a:schemeClr val="tx1">
                  <a:lumMod val="75000"/>
                  <a:lumOff val="25000"/>
                </a:schemeClr>
              </a:solidFill>
            </a:endParaRPr>
          </a:p>
        </p:txBody>
      </p:sp>
    </p:spTree>
    <p:extLst>
      <p:ext uri="{BB962C8B-B14F-4D97-AF65-F5344CB8AC3E}">
        <p14:creationId xmlns:p14="http://schemas.microsoft.com/office/powerpoint/2010/main" val="99391649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7" name="CaixaDeTexto 16"/>
          <p:cNvSpPr txBox="1"/>
          <p:nvPr/>
        </p:nvSpPr>
        <p:spPr>
          <a:xfrm>
            <a:off x="395537" y="1772816"/>
            <a:ext cx="3888432" cy="1569660"/>
          </a:xfrm>
          <a:prstGeom prst="rect">
            <a:avLst/>
          </a:prstGeom>
          <a:ln>
            <a:solidFill>
              <a:srgbClr val="0070C0"/>
            </a:solidFill>
          </a:ln>
        </p:spPr>
        <p:style>
          <a:lnRef idx="2">
            <a:schemeClr val="dk1"/>
          </a:lnRef>
          <a:fillRef idx="1">
            <a:schemeClr val="lt1"/>
          </a:fillRef>
          <a:effectRef idx="0">
            <a:schemeClr val="dk1"/>
          </a:effectRef>
          <a:fontRef idx="minor">
            <a:schemeClr val="dk1"/>
          </a:fontRef>
        </p:style>
        <p:txBody>
          <a:bodyPr wrap="square" rtlCol="0">
            <a:spAutoFit/>
          </a:bodyPr>
          <a:lstStyle/>
          <a:p>
            <a:r>
              <a:rPr lang="pt-BR" sz="1600" b="1" dirty="0" smtClean="0"/>
              <a:t>CCEAL Flexível por Percentual </a:t>
            </a:r>
            <a:r>
              <a:rPr lang="pt-BR" sz="1600" dirty="0" smtClean="0"/>
              <a:t>– </a:t>
            </a:r>
            <a:r>
              <a:rPr lang="pt-BR" sz="1600" dirty="0"/>
              <a:t>1 mês (20 h)</a:t>
            </a:r>
          </a:p>
          <a:p>
            <a:r>
              <a:rPr lang="pt-BR" sz="1600" dirty="0"/>
              <a:t>Montante Mínimo: </a:t>
            </a:r>
            <a:r>
              <a:rPr lang="pt-BR" sz="1600" b="1" dirty="0" smtClean="0"/>
              <a:t>5 </a:t>
            </a:r>
            <a:r>
              <a:rPr lang="pt-BR" sz="1600" b="1" dirty="0"/>
              <a:t>MW </a:t>
            </a:r>
            <a:r>
              <a:rPr lang="pt-BR" sz="1600" b="1" dirty="0" smtClean="0"/>
              <a:t>médios</a:t>
            </a:r>
            <a:endParaRPr lang="pt-BR" sz="1600" b="1" dirty="0"/>
          </a:p>
          <a:p>
            <a:r>
              <a:rPr lang="pt-BR" sz="1600" dirty="0"/>
              <a:t>Montante Máximo: </a:t>
            </a:r>
            <a:r>
              <a:rPr lang="pt-BR" sz="1600" b="1" dirty="0" smtClean="0"/>
              <a:t>30 </a:t>
            </a:r>
            <a:r>
              <a:rPr lang="pt-BR" sz="1600" b="1" dirty="0"/>
              <a:t>MW </a:t>
            </a:r>
            <a:r>
              <a:rPr lang="pt-BR" sz="1600" b="1" dirty="0" smtClean="0"/>
              <a:t>médios</a:t>
            </a:r>
            <a:endParaRPr lang="pt-BR" sz="1600" b="1" dirty="0"/>
          </a:p>
          <a:p>
            <a:r>
              <a:rPr lang="pt-BR" sz="1600" dirty="0"/>
              <a:t>Porcentagem atendimento à carga: </a:t>
            </a:r>
            <a:r>
              <a:rPr lang="pt-BR" sz="1600" b="1" dirty="0" smtClean="0"/>
              <a:t>20%</a:t>
            </a:r>
          </a:p>
          <a:p>
            <a:r>
              <a:rPr lang="pt-BR" sz="1600" dirty="0"/>
              <a:t>Limite Mínimo Modulação: </a:t>
            </a:r>
            <a:r>
              <a:rPr lang="pt-BR" sz="1600" b="1" dirty="0" smtClean="0"/>
              <a:t>2</a:t>
            </a:r>
            <a:r>
              <a:rPr lang="pt-BR" sz="1600" dirty="0" smtClean="0"/>
              <a:t> </a:t>
            </a:r>
            <a:r>
              <a:rPr lang="pt-BR" sz="1600" b="1" dirty="0"/>
              <a:t>MW médios</a:t>
            </a:r>
          </a:p>
          <a:p>
            <a:r>
              <a:rPr lang="pt-BR" sz="1600" dirty="0"/>
              <a:t>Limite Máximo Modulação: </a:t>
            </a:r>
            <a:r>
              <a:rPr lang="pt-BR" sz="1600" b="1" dirty="0" smtClean="0"/>
              <a:t>30</a:t>
            </a:r>
            <a:r>
              <a:rPr lang="pt-BR" sz="1600" dirty="0" smtClean="0"/>
              <a:t> </a:t>
            </a:r>
            <a:r>
              <a:rPr lang="pt-BR" sz="1600" b="1" dirty="0"/>
              <a:t>MW </a:t>
            </a:r>
            <a:r>
              <a:rPr lang="pt-BR" sz="1600" b="1" dirty="0" smtClean="0"/>
              <a:t>médios</a:t>
            </a:r>
            <a:endParaRPr lang="pt-BR" sz="1600" b="1" dirty="0"/>
          </a:p>
        </p:txBody>
      </p:sp>
      <p:sp>
        <p:nvSpPr>
          <p:cNvPr id="20" name="CaixaDeTexto 19"/>
          <p:cNvSpPr txBox="1"/>
          <p:nvPr/>
        </p:nvSpPr>
        <p:spPr>
          <a:xfrm>
            <a:off x="395537" y="3462099"/>
            <a:ext cx="3888431" cy="830997"/>
          </a:xfrm>
          <a:prstGeom prst="rect">
            <a:avLst/>
          </a:prstGeom>
          <a:ln>
            <a:solidFill>
              <a:srgbClr val="00B050"/>
            </a:solidFill>
          </a:ln>
        </p:spPr>
        <p:style>
          <a:lnRef idx="2">
            <a:schemeClr val="dk1"/>
          </a:lnRef>
          <a:fillRef idx="1">
            <a:schemeClr val="lt1"/>
          </a:fillRef>
          <a:effectRef idx="0">
            <a:schemeClr val="dk1"/>
          </a:effectRef>
          <a:fontRef idx="minor">
            <a:schemeClr val="dk1"/>
          </a:fontRef>
        </p:style>
        <p:txBody>
          <a:bodyPr wrap="square" rtlCol="0">
            <a:spAutoFit/>
          </a:bodyPr>
          <a:lstStyle/>
          <a:p>
            <a:r>
              <a:rPr lang="pt-BR" sz="1600" b="1" dirty="0" smtClean="0"/>
              <a:t>CCEAL Flexível por Prioridade 1</a:t>
            </a:r>
          </a:p>
          <a:p>
            <a:r>
              <a:rPr lang="pt-BR" sz="1600" dirty="0" smtClean="0"/>
              <a:t>Montante </a:t>
            </a:r>
            <a:r>
              <a:rPr lang="pt-BR" sz="1600" dirty="0"/>
              <a:t>Mínima: </a:t>
            </a:r>
            <a:r>
              <a:rPr lang="pt-BR" sz="1600" b="1" dirty="0" smtClean="0"/>
              <a:t>0,5 MW médios</a:t>
            </a:r>
            <a:endParaRPr lang="pt-BR" sz="1600" b="1" dirty="0"/>
          </a:p>
          <a:p>
            <a:r>
              <a:rPr lang="pt-BR" sz="1600" dirty="0"/>
              <a:t>Montante Máxima: </a:t>
            </a:r>
            <a:r>
              <a:rPr lang="pt-BR" sz="1600" b="1" dirty="0" smtClean="0"/>
              <a:t>25 MW médios </a:t>
            </a:r>
            <a:endParaRPr lang="pt-BR" sz="1600" b="1" dirty="0"/>
          </a:p>
        </p:txBody>
      </p:sp>
      <p:sp>
        <p:nvSpPr>
          <p:cNvPr id="23" name="CaixaDeTexto 22"/>
          <p:cNvSpPr txBox="1"/>
          <p:nvPr/>
        </p:nvSpPr>
        <p:spPr>
          <a:xfrm>
            <a:off x="4647744" y="2453987"/>
            <a:ext cx="3321230" cy="830997"/>
          </a:xfrm>
          <a:prstGeom prst="rect">
            <a:avLst/>
          </a:prstGeom>
          <a:ln>
            <a:solidFill>
              <a:srgbClr val="0070C0"/>
            </a:solidFill>
          </a:ln>
        </p:spPr>
        <p:style>
          <a:lnRef idx="2">
            <a:schemeClr val="dk1"/>
          </a:lnRef>
          <a:fillRef idx="1">
            <a:schemeClr val="lt1"/>
          </a:fillRef>
          <a:effectRef idx="0">
            <a:schemeClr val="dk1"/>
          </a:effectRef>
          <a:fontRef idx="minor">
            <a:schemeClr val="dk1"/>
          </a:fontRef>
        </p:style>
        <p:txBody>
          <a:bodyPr wrap="square" rtlCol="0">
            <a:spAutoFit/>
          </a:bodyPr>
          <a:lstStyle/>
          <a:p>
            <a:r>
              <a:rPr lang="pt-BR" sz="1600" b="1" dirty="0" smtClean="0"/>
              <a:t>Exercício do CCEAL por Percentual</a:t>
            </a:r>
          </a:p>
          <a:p>
            <a:r>
              <a:rPr lang="pt-BR" sz="1600" dirty="0" smtClean="0"/>
              <a:t>Carga x Percentual = 40 x 20% =</a:t>
            </a:r>
          </a:p>
          <a:p>
            <a:r>
              <a:rPr lang="pt-BR" sz="1600" b="1" dirty="0" smtClean="0"/>
              <a:t>8 MW médios</a:t>
            </a:r>
            <a:endParaRPr lang="pt-BR" sz="1600" b="1" dirty="0"/>
          </a:p>
        </p:txBody>
      </p:sp>
      <p:sp>
        <p:nvSpPr>
          <p:cNvPr id="24" name="CaixaDeTexto 23"/>
          <p:cNvSpPr txBox="1"/>
          <p:nvPr/>
        </p:nvSpPr>
        <p:spPr>
          <a:xfrm>
            <a:off x="4647743" y="3356992"/>
            <a:ext cx="3321229" cy="584775"/>
          </a:xfrm>
          <a:prstGeom prst="rect">
            <a:avLst/>
          </a:prstGeom>
          <a:ln>
            <a:solidFill>
              <a:srgbClr val="00B050"/>
            </a:solidFill>
          </a:ln>
        </p:spPr>
        <p:style>
          <a:lnRef idx="2">
            <a:schemeClr val="dk1"/>
          </a:lnRef>
          <a:fillRef idx="1">
            <a:schemeClr val="lt1"/>
          </a:fillRef>
          <a:effectRef idx="0">
            <a:schemeClr val="dk1"/>
          </a:effectRef>
          <a:fontRef idx="minor">
            <a:schemeClr val="dk1"/>
          </a:fontRef>
        </p:style>
        <p:txBody>
          <a:bodyPr wrap="square" rtlCol="0">
            <a:spAutoFit/>
          </a:bodyPr>
          <a:lstStyle/>
          <a:p>
            <a:r>
              <a:rPr lang="pt-BR" sz="1600" b="1" dirty="0" smtClean="0"/>
              <a:t>Exercício do CCEAL por Prioridade 1</a:t>
            </a:r>
            <a:endParaRPr lang="pt-BR" sz="1600" b="1" dirty="0"/>
          </a:p>
          <a:p>
            <a:r>
              <a:rPr lang="pt-BR" sz="1600" dirty="0" smtClean="0"/>
              <a:t>Exercidos = </a:t>
            </a:r>
            <a:r>
              <a:rPr lang="pt-BR" sz="1600" b="1" dirty="0" smtClean="0"/>
              <a:t>20,76 MW médios</a:t>
            </a:r>
            <a:endParaRPr lang="pt-BR" sz="1600" b="1" dirty="0"/>
          </a:p>
        </p:txBody>
      </p:sp>
      <p:sp>
        <p:nvSpPr>
          <p:cNvPr id="44" name="Espaço Reservado para Número de Slide 3"/>
          <p:cNvSpPr txBox="1">
            <a:spLocks/>
          </p:cNvSpPr>
          <p:nvPr/>
        </p:nvSpPr>
        <p:spPr>
          <a:xfrm>
            <a:off x="8672545" y="6492899"/>
            <a:ext cx="471487"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5982A366-06E1-403F-9EA0-5CC931BD59A0}" type="slidenum">
              <a:rPr kumimoji="0" lang="pt-BR" sz="1200" b="0" i="0" u="none" strike="noStrike" kern="1200" cap="none" spc="0" normalizeH="0" baseline="0" noProof="0" smtClean="0">
                <a:ln>
                  <a:noFill/>
                </a:ln>
                <a:solidFill>
                  <a:schemeClr val="tx1">
                    <a:lumMod val="50000"/>
                    <a:lumOff val="50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pt-BR" sz="1200" b="0" i="0" u="none" strike="noStrike" kern="1200" cap="none" spc="0" normalizeH="0" baseline="0" noProof="0" dirty="0">
              <a:ln>
                <a:noFill/>
              </a:ln>
              <a:solidFill>
                <a:schemeClr val="tx1">
                  <a:lumMod val="50000"/>
                  <a:lumOff val="50000"/>
                </a:schemeClr>
              </a:solidFill>
              <a:effectLst/>
              <a:uLnTx/>
              <a:uFillTx/>
              <a:latin typeface="+mn-lt"/>
              <a:ea typeface="+mn-ea"/>
              <a:cs typeface="+mn-cs"/>
            </a:endParaRPr>
          </a:p>
        </p:txBody>
      </p:sp>
      <p:sp>
        <p:nvSpPr>
          <p:cNvPr id="13" name="CaixaDeTexto 12"/>
          <p:cNvSpPr txBox="1"/>
          <p:nvPr/>
        </p:nvSpPr>
        <p:spPr>
          <a:xfrm>
            <a:off x="251520" y="908720"/>
            <a:ext cx="8856984" cy="400110"/>
          </a:xfrm>
          <a:prstGeom prst="rect">
            <a:avLst/>
          </a:prstGeom>
          <a:noFill/>
        </p:spPr>
        <p:txBody>
          <a:bodyPr wrap="square" rtlCol="0">
            <a:spAutoFit/>
          </a:bodyPr>
          <a:lstStyle/>
          <a:p>
            <a:pPr algn="just"/>
            <a:r>
              <a:rPr lang="pt-BR" sz="2000" b="1" u="sng" dirty="0" smtClean="0">
                <a:solidFill>
                  <a:schemeClr val="tx1">
                    <a:lumMod val="75000"/>
                    <a:lumOff val="25000"/>
                  </a:schemeClr>
                </a:solidFill>
              </a:rPr>
              <a:t>Exemplo 4 - Resumo</a:t>
            </a:r>
          </a:p>
        </p:txBody>
      </p:sp>
      <p:sp>
        <p:nvSpPr>
          <p:cNvPr id="12" name="CaixaDeTexto 11"/>
          <p:cNvSpPr txBox="1"/>
          <p:nvPr/>
        </p:nvSpPr>
        <p:spPr>
          <a:xfrm>
            <a:off x="1098686" y="1412776"/>
            <a:ext cx="2595802" cy="369332"/>
          </a:xfrm>
          <a:prstGeom prst="rect">
            <a:avLst/>
          </a:prstGeom>
          <a:noFill/>
        </p:spPr>
        <p:txBody>
          <a:bodyPr wrap="square" rtlCol="0">
            <a:spAutoFit/>
          </a:bodyPr>
          <a:lstStyle/>
          <a:p>
            <a:pPr algn="just"/>
            <a:r>
              <a:rPr lang="pt-BR" b="1" dirty="0" smtClean="0">
                <a:solidFill>
                  <a:schemeClr val="tx1">
                    <a:lumMod val="75000"/>
                    <a:lumOff val="25000"/>
                  </a:schemeClr>
                </a:solidFill>
              </a:rPr>
              <a:t>Registro dos Contratos</a:t>
            </a:r>
          </a:p>
        </p:txBody>
      </p:sp>
      <p:sp>
        <p:nvSpPr>
          <p:cNvPr id="14" name="CaixaDeTexto 13"/>
          <p:cNvSpPr txBox="1"/>
          <p:nvPr/>
        </p:nvSpPr>
        <p:spPr>
          <a:xfrm>
            <a:off x="5261832" y="1412776"/>
            <a:ext cx="2822317" cy="369332"/>
          </a:xfrm>
          <a:prstGeom prst="rect">
            <a:avLst/>
          </a:prstGeom>
          <a:noFill/>
        </p:spPr>
        <p:txBody>
          <a:bodyPr wrap="square" rtlCol="0">
            <a:spAutoFit/>
          </a:bodyPr>
          <a:lstStyle/>
          <a:p>
            <a:pPr algn="just"/>
            <a:r>
              <a:rPr lang="pt-BR" b="1" dirty="0" smtClean="0">
                <a:solidFill>
                  <a:schemeClr val="tx1">
                    <a:lumMod val="75000"/>
                    <a:lumOff val="25000"/>
                  </a:schemeClr>
                </a:solidFill>
              </a:rPr>
              <a:t>Pré- Contabilização</a:t>
            </a:r>
          </a:p>
        </p:txBody>
      </p:sp>
      <p:sp>
        <p:nvSpPr>
          <p:cNvPr id="3" name="Seta em curva para a esquerda 2"/>
          <p:cNvSpPr/>
          <p:nvPr/>
        </p:nvSpPr>
        <p:spPr>
          <a:xfrm>
            <a:off x="8092703" y="2236802"/>
            <a:ext cx="276954" cy="742726"/>
          </a:xfrm>
          <a:prstGeom prst="curvedLeftArrow">
            <a:avLst/>
          </a:prstGeom>
          <a:ln/>
        </p:spPr>
        <p:style>
          <a:lnRef idx="0">
            <a:schemeClr val="accent5"/>
          </a:lnRef>
          <a:fillRef idx="3">
            <a:schemeClr val="accent5"/>
          </a:fillRef>
          <a:effectRef idx="3">
            <a:schemeClr val="accent5"/>
          </a:effectRef>
          <a:fontRef idx="minor">
            <a:schemeClr val="lt1"/>
          </a:fontRef>
        </p:style>
        <p:txBody>
          <a:bodyPr rtlCol="0" anchor="ctr"/>
          <a:lstStyle/>
          <a:p>
            <a:pPr algn="ctr"/>
            <a:endParaRPr lang="pt-BR" sz="1600">
              <a:solidFill>
                <a:schemeClr val="tx1"/>
              </a:solidFill>
            </a:endParaRPr>
          </a:p>
        </p:txBody>
      </p:sp>
      <p:sp>
        <p:nvSpPr>
          <p:cNvPr id="26" name="CaixaDeTexto 25"/>
          <p:cNvSpPr txBox="1"/>
          <p:nvPr/>
        </p:nvSpPr>
        <p:spPr>
          <a:xfrm>
            <a:off x="4647744" y="1772816"/>
            <a:ext cx="3321229" cy="615553"/>
          </a:xfrm>
          <a:prstGeom prst="rect">
            <a:avLst/>
          </a:prstGeom>
          <a:solidFill>
            <a:schemeClr val="accent6">
              <a:lumMod val="20000"/>
              <a:lumOff val="80000"/>
            </a:schemeClr>
          </a:solidFill>
          <a:ln>
            <a:solidFill>
              <a:srgbClr val="FF0000"/>
            </a:solidFill>
          </a:ln>
        </p:spPr>
        <p:style>
          <a:lnRef idx="2">
            <a:schemeClr val="dk1"/>
          </a:lnRef>
          <a:fillRef idx="1">
            <a:schemeClr val="lt1"/>
          </a:fillRef>
          <a:effectRef idx="0">
            <a:schemeClr val="dk1"/>
          </a:effectRef>
          <a:fontRef idx="minor">
            <a:schemeClr val="dk1"/>
          </a:fontRef>
        </p:style>
        <p:txBody>
          <a:bodyPr wrap="square" rtlCol="0">
            <a:spAutoFit/>
          </a:bodyPr>
          <a:lstStyle/>
          <a:p>
            <a:r>
              <a:rPr lang="pt-BR" sz="1600" b="1" dirty="0"/>
              <a:t>CARGA REALIZADA</a:t>
            </a:r>
            <a:r>
              <a:rPr lang="pt-BR" sz="1600" b="1" dirty="0" smtClean="0"/>
              <a:t>:</a:t>
            </a:r>
          </a:p>
          <a:p>
            <a:r>
              <a:rPr lang="pt-BR" b="1" dirty="0" smtClean="0"/>
              <a:t>40</a:t>
            </a:r>
            <a:r>
              <a:rPr lang="pt-BR" sz="1600" b="1" dirty="0" smtClean="0"/>
              <a:t> MW médios </a:t>
            </a:r>
            <a:r>
              <a:rPr lang="pt-BR" sz="1600" dirty="0" smtClean="0"/>
              <a:t>(800MWh)</a:t>
            </a:r>
            <a:endParaRPr lang="pt-BR" sz="1600" dirty="0"/>
          </a:p>
        </p:txBody>
      </p:sp>
      <p:sp>
        <p:nvSpPr>
          <p:cNvPr id="27" name="Seta em curva para a esquerda 26"/>
          <p:cNvSpPr/>
          <p:nvPr/>
        </p:nvSpPr>
        <p:spPr>
          <a:xfrm>
            <a:off x="8092703" y="2060848"/>
            <a:ext cx="567509" cy="1728192"/>
          </a:xfrm>
          <a:prstGeom prst="curvedLeftArrow">
            <a:avLst/>
          </a:prstGeom>
          <a:ln/>
        </p:spPr>
        <p:style>
          <a:lnRef idx="0">
            <a:schemeClr val="accent5"/>
          </a:lnRef>
          <a:fillRef idx="3">
            <a:schemeClr val="accent5"/>
          </a:fillRef>
          <a:effectRef idx="3">
            <a:schemeClr val="accent5"/>
          </a:effectRef>
          <a:fontRef idx="minor">
            <a:schemeClr val="lt1"/>
          </a:fontRef>
        </p:style>
        <p:txBody>
          <a:bodyPr rtlCol="0" anchor="ctr"/>
          <a:lstStyle/>
          <a:p>
            <a:pPr algn="ctr"/>
            <a:endParaRPr lang="pt-BR" sz="1600">
              <a:solidFill>
                <a:schemeClr val="tx1"/>
              </a:solidFill>
            </a:endParaRPr>
          </a:p>
        </p:txBody>
      </p:sp>
      <p:sp>
        <p:nvSpPr>
          <p:cNvPr id="28" name="Título 1"/>
          <p:cNvSpPr>
            <a:spLocks noGrp="1"/>
          </p:cNvSpPr>
          <p:nvPr>
            <p:ph type="title"/>
          </p:nvPr>
        </p:nvSpPr>
        <p:spPr>
          <a:xfrm>
            <a:off x="2928926" y="214290"/>
            <a:ext cx="5072098" cy="571504"/>
          </a:xfrm>
        </p:spPr>
        <p:txBody>
          <a:bodyPr/>
          <a:lstStyle/>
          <a:p>
            <a:pPr algn="r"/>
            <a:r>
              <a:rPr lang="pt-BR" dirty="0" smtClean="0"/>
              <a:t>Contratos com Flexibilidade - Exemplos</a:t>
            </a:r>
            <a:endParaRPr lang="pt-BR" dirty="0"/>
          </a:p>
        </p:txBody>
      </p:sp>
      <p:sp>
        <p:nvSpPr>
          <p:cNvPr id="18" name="CaixaDeTexto 17"/>
          <p:cNvSpPr txBox="1"/>
          <p:nvPr/>
        </p:nvSpPr>
        <p:spPr>
          <a:xfrm>
            <a:off x="395537" y="4398203"/>
            <a:ext cx="3888431" cy="830997"/>
          </a:xfrm>
          <a:prstGeom prst="rect">
            <a:avLst/>
          </a:prstGeom>
          <a:ln>
            <a:solidFill>
              <a:srgbClr val="00B050"/>
            </a:solidFill>
          </a:ln>
        </p:spPr>
        <p:style>
          <a:lnRef idx="2">
            <a:schemeClr val="dk1"/>
          </a:lnRef>
          <a:fillRef idx="1">
            <a:schemeClr val="lt1"/>
          </a:fillRef>
          <a:effectRef idx="0">
            <a:schemeClr val="dk1"/>
          </a:effectRef>
          <a:fontRef idx="minor">
            <a:schemeClr val="dk1"/>
          </a:fontRef>
        </p:style>
        <p:txBody>
          <a:bodyPr wrap="square" rtlCol="0">
            <a:spAutoFit/>
          </a:bodyPr>
          <a:lstStyle/>
          <a:p>
            <a:r>
              <a:rPr lang="pt-BR" sz="1600" b="1" dirty="0" smtClean="0"/>
              <a:t>CCEAL Flexível por Prioridade 2</a:t>
            </a:r>
            <a:endParaRPr lang="pt-BR" sz="1600" dirty="0"/>
          </a:p>
          <a:p>
            <a:r>
              <a:rPr lang="pt-BR" sz="1600" dirty="0" smtClean="0"/>
              <a:t>Montante </a:t>
            </a:r>
            <a:r>
              <a:rPr lang="pt-BR" sz="1600" dirty="0"/>
              <a:t>Mínima: </a:t>
            </a:r>
            <a:r>
              <a:rPr lang="pt-BR" sz="1600" b="1" dirty="0" smtClean="0"/>
              <a:t>1,5 MW médios</a:t>
            </a:r>
            <a:endParaRPr lang="pt-BR" sz="1600" b="1" dirty="0"/>
          </a:p>
          <a:p>
            <a:r>
              <a:rPr lang="pt-BR" sz="1600" dirty="0"/>
              <a:t>Montante Máxima: </a:t>
            </a:r>
            <a:r>
              <a:rPr lang="pt-BR" sz="1600" b="1" dirty="0" smtClean="0"/>
              <a:t>30 MW médios </a:t>
            </a:r>
            <a:endParaRPr lang="pt-BR" sz="1600" b="1" dirty="0"/>
          </a:p>
        </p:txBody>
      </p:sp>
      <p:sp>
        <p:nvSpPr>
          <p:cNvPr id="19" name="CaixaDeTexto 18"/>
          <p:cNvSpPr txBox="1"/>
          <p:nvPr/>
        </p:nvSpPr>
        <p:spPr>
          <a:xfrm>
            <a:off x="4647742" y="4005064"/>
            <a:ext cx="3318063" cy="584775"/>
          </a:xfrm>
          <a:prstGeom prst="rect">
            <a:avLst/>
          </a:prstGeom>
          <a:ln>
            <a:solidFill>
              <a:srgbClr val="00B050"/>
            </a:solidFill>
          </a:ln>
        </p:spPr>
        <p:style>
          <a:lnRef idx="2">
            <a:schemeClr val="dk1"/>
          </a:lnRef>
          <a:fillRef idx="1">
            <a:schemeClr val="lt1"/>
          </a:fillRef>
          <a:effectRef idx="0">
            <a:schemeClr val="dk1"/>
          </a:effectRef>
          <a:fontRef idx="minor">
            <a:schemeClr val="dk1"/>
          </a:fontRef>
        </p:style>
        <p:txBody>
          <a:bodyPr wrap="square" rtlCol="0">
            <a:spAutoFit/>
          </a:bodyPr>
          <a:lstStyle/>
          <a:p>
            <a:r>
              <a:rPr lang="pt-BR" sz="1600" b="1" dirty="0"/>
              <a:t>Exercício do CCEAL por Prioridade </a:t>
            </a:r>
            <a:r>
              <a:rPr lang="pt-BR" sz="1600" b="1" dirty="0" smtClean="0"/>
              <a:t>2</a:t>
            </a:r>
            <a:endParaRPr lang="pt-BR" sz="1600" b="1" dirty="0"/>
          </a:p>
          <a:p>
            <a:r>
              <a:rPr lang="pt-BR" sz="1600" dirty="0" smtClean="0"/>
              <a:t>Exercidos = </a:t>
            </a:r>
            <a:r>
              <a:rPr lang="pt-BR" sz="1600" b="1" dirty="0" smtClean="0"/>
              <a:t>11,24 MW médios</a:t>
            </a:r>
            <a:endParaRPr lang="pt-BR" sz="1600" b="1" dirty="0"/>
          </a:p>
        </p:txBody>
      </p:sp>
      <p:sp>
        <p:nvSpPr>
          <p:cNvPr id="21" name="Seta em curva para a esquerda 20"/>
          <p:cNvSpPr/>
          <p:nvPr/>
        </p:nvSpPr>
        <p:spPr>
          <a:xfrm>
            <a:off x="8092703" y="1840468"/>
            <a:ext cx="768355" cy="2668652"/>
          </a:xfrm>
          <a:prstGeom prst="curvedLeftArrow">
            <a:avLst/>
          </a:prstGeom>
          <a:ln/>
        </p:spPr>
        <p:style>
          <a:lnRef idx="0">
            <a:schemeClr val="accent5"/>
          </a:lnRef>
          <a:fillRef idx="3">
            <a:schemeClr val="accent5"/>
          </a:fillRef>
          <a:effectRef idx="3">
            <a:schemeClr val="accent5"/>
          </a:effectRef>
          <a:fontRef idx="minor">
            <a:schemeClr val="lt1"/>
          </a:fontRef>
        </p:style>
        <p:txBody>
          <a:bodyPr rtlCol="0" anchor="ctr"/>
          <a:lstStyle/>
          <a:p>
            <a:pPr algn="ctr"/>
            <a:endParaRPr lang="pt-BR" sz="1600">
              <a:solidFill>
                <a:schemeClr val="tx1"/>
              </a:solidFill>
            </a:endParaRPr>
          </a:p>
        </p:txBody>
      </p:sp>
      <p:sp>
        <p:nvSpPr>
          <p:cNvPr id="22" name="CaixaDeTexto 21"/>
          <p:cNvSpPr txBox="1"/>
          <p:nvPr/>
        </p:nvSpPr>
        <p:spPr>
          <a:xfrm>
            <a:off x="4660251" y="4941168"/>
            <a:ext cx="4088213" cy="369332"/>
          </a:xfrm>
          <a:prstGeom prst="rect">
            <a:avLst/>
          </a:prstGeom>
          <a:solidFill>
            <a:schemeClr val="accent6">
              <a:lumMod val="40000"/>
              <a:lumOff val="60000"/>
            </a:schemeClr>
          </a:solidFill>
          <a:ln>
            <a:solidFill>
              <a:srgbClr val="FF0000"/>
            </a:solidFill>
          </a:ln>
        </p:spPr>
        <p:style>
          <a:lnRef idx="2">
            <a:schemeClr val="dk1"/>
          </a:lnRef>
          <a:fillRef idx="1">
            <a:schemeClr val="lt1"/>
          </a:fillRef>
          <a:effectRef idx="0">
            <a:schemeClr val="dk1"/>
          </a:effectRef>
          <a:fontRef idx="minor">
            <a:schemeClr val="dk1"/>
          </a:fontRef>
        </p:style>
        <p:txBody>
          <a:bodyPr wrap="square" rtlCol="0">
            <a:spAutoFit/>
          </a:bodyPr>
          <a:lstStyle/>
          <a:p>
            <a:r>
              <a:rPr lang="pt-BR" sz="1600" b="1" dirty="0" smtClean="0"/>
              <a:t>TOTAL: 8 + 20,76 + 11,24 = </a:t>
            </a:r>
            <a:r>
              <a:rPr lang="pt-BR" b="1" u="sng" dirty="0" smtClean="0"/>
              <a:t>40 MW médios</a:t>
            </a:r>
            <a:r>
              <a:rPr lang="pt-BR" b="1" dirty="0" smtClean="0"/>
              <a:t> </a:t>
            </a:r>
            <a:endParaRPr lang="pt-BR" sz="1600" dirty="0"/>
          </a:p>
        </p:txBody>
      </p:sp>
      <p:sp>
        <p:nvSpPr>
          <p:cNvPr id="29" name="Seta para baixo 28"/>
          <p:cNvSpPr/>
          <p:nvPr/>
        </p:nvSpPr>
        <p:spPr>
          <a:xfrm>
            <a:off x="5162756" y="4653136"/>
            <a:ext cx="346035" cy="257254"/>
          </a:xfrm>
          <a:prstGeom prst="downArrow">
            <a:avLst/>
          </a:prstGeom>
          <a:solidFill>
            <a:schemeClr val="accent5"/>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pt-BR"/>
          </a:p>
        </p:txBody>
      </p:sp>
      <p:sp>
        <p:nvSpPr>
          <p:cNvPr id="30" name="Seta para baixo 29"/>
          <p:cNvSpPr/>
          <p:nvPr/>
        </p:nvSpPr>
        <p:spPr>
          <a:xfrm>
            <a:off x="7236983" y="4653136"/>
            <a:ext cx="346035" cy="257254"/>
          </a:xfrm>
          <a:prstGeom prst="downArrow">
            <a:avLst/>
          </a:prstGeom>
          <a:solidFill>
            <a:schemeClr val="accent5"/>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pt-BR"/>
          </a:p>
        </p:txBody>
      </p:sp>
    </p:spTree>
    <p:extLst>
      <p:ext uri="{BB962C8B-B14F-4D97-AF65-F5344CB8AC3E}">
        <p14:creationId xmlns:p14="http://schemas.microsoft.com/office/powerpoint/2010/main" val="88379639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ângulo de cantos arredondados 4"/>
          <p:cNvSpPr/>
          <p:nvPr/>
        </p:nvSpPr>
        <p:spPr>
          <a:xfrm>
            <a:off x="615471" y="4581128"/>
            <a:ext cx="8132993" cy="792088"/>
          </a:xfrm>
          <a:prstGeom prst="roundRect">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pt-BR"/>
          </a:p>
        </p:txBody>
      </p:sp>
      <p:sp>
        <p:nvSpPr>
          <p:cNvPr id="2" name="Título 1"/>
          <p:cNvSpPr>
            <a:spLocks noGrp="1"/>
          </p:cNvSpPr>
          <p:nvPr>
            <p:ph type="title"/>
          </p:nvPr>
        </p:nvSpPr>
        <p:spPr/>
        <p:txBody>
          <a:bodyPr/>
          <a:lstStyle/>
          <a:p>
            <a:pPr algn="r"/>
            <a:r>
              <a:rPr lang="pt-BR" sz="2400" dirty="0" smtClean="0"/>
              <a:t>AGENDA</a:t>
            </a:r>
            <a:endParaRPr lang="pt-BR" sz="2400" dirty="0"/>
          </a:p>
        </p:txBody>
      </p:sp>
      <p:sp>
        <p:nvSpPr>
          <p:cNvPr id="4" name="Espaço Reservado para Número de Slide 3"/>
          <p:cNvSpPr>
            <a:spLocks noGrp="1"/>
          </p:cNvSpPr>
          <p:nvPr>
            <p:ph type="sldNum" sz="quarter" idx="12"/>
          </p:nvPr>
        </p:nvSpPr>
        <p:spPr>
          <a:xfrm>
            <a:off x="8672545" y="6492899"/>
            <a:ext cx="471487" cy="365125"/>
          </a:xfrm>
        </p:spPr>
        <p:txBody>
          <a:bodyPr/>
          <a:lstStyle/>
          <a:p>
            <a:pPr>
              <a:defRPr/>
            </a:pPr>
            <a:fld id="{5982A366-06E1-403F-9EA0-5CC931BD59A0}" type="slidenum">
              <a:rPr lang="pt-BR" smtClean="0"/>
              <a:pPr>
                <a:defRPr/>
              </a:pPr>
              <a:t>34</a:t>
            </a:fld>
            <a:endParaRPr lang="pt-BR" dirty="0"/>
          </a:p>
        </p:txBody>
      </p:sp>
      <p:sp>
        <p:nvSpPr>
          <p:cNvPr id="6" name="Espaço Reservado para Conteúdo 2"/>
          <p:cNvSpPr>
            <a:spLocks noGrp="1"/>
          </p:cNvSpPr>
          <p:nvPr>
            <p:ph idx="1"/>
          </p:nvPr>
        </p:nvSpPr>
        <p:spPr>
          <a:xfrm>
            <a:off x="539552" y="1340768"/>
            <a:ext cx="8186766" cy="4928400"/>
          </a:xfrm>
          <a:ln>
            <a:noFill/>
          </a:ln>
        </p:spPr>
        <p:txBody>
          <a:bodyPr>
            <a:normAutofit fontScale="92500"/>
          </a:bodyPr>
          <a:lstStyle/>
          <a:p>
            <a:pPr marL="742950" lvl="2" indent="-342900">
              <a:buFont typeface="Arial" panose="020B0604020202020204" pitchFamily="34" charset="0"/>
              <a:buChar char="•"/>
              <a:tabLst>
                <a:tab pos="355600" algn="l"/>
              </a:tabLst>
            </a:pPr>
            <a:r>
              <a:rPr lang="pt-BR" sz="2400" b="1" dirty="0" smtClean="0"/>
              <a:t>REGISTRO </a:t>
            </a:r>
            <a:r>
              <a:rPr lang="pt-BR" sz="2400" b="1" i="1" dirty="0" smtClean="0"/>
              <a:t>EX-ANTE</a:t>
            </a:r>
            <a:r>
              <a:rPr lang="pt-BR" sz="2400" b="1" dirty="0" smtClean="0"/>
              <a:t> </a:t>
            </a:r>
            <a:r>
              <a:rPr lang="pt-BR" sz="2100" dirty="0"/>
              <a:t>(modalidades de CCEAL, mecanismo, execução)</a:t>
            </a:r>
          </a:p>
          <a:p>
            <a:pPr marL="742950" lvl="2" indent="-342900">
              <a:buFont typeface="Arial" panose="020B0604020202020204" pitchFamily="34" charset="0"/>
              <a:buChar char="•"/>
              <a:tabLst>
                <a:tab pos="355600" algn="l"/>
              </a:tabLst>
            </a:pPr>
            <a:endParaRPr lang="pt-BR" sz="2400" dirty="0"/>
          </a:p>
          <a:p>
            <a:pPr marL="742950" lvl="2" indent="-342900">
              <a:buFont typeface="Arial" panose="020B0604020202020204" pitchFamily="34" charset="0"/>
              <a:buChar char="•"/>
              <a:tabLst>
                <a:tab pos="355600" algn="l"/>
              </a:tabLst>
            </a:pPr>
            <a:r>
              <a:rPr lang="pt-BR" sz="2400" b="1" dirty="0" smtClean="0"/>
              <a:t>EXEMPLOS 1 e 2  </a:t>
            </a:r>
            <a:r>
              <a:rPr lang="pt-BR" sz="2000" b="1" dirty="0" smtClean="0"/>
              <a:t>– </a:t>
            </a:r>
            <a:r>
              <a:rPr lang="pt-BR" sz="2000" dirty="0" smtClean="0"/>
              <a:t>um CCEAL Flexível por Percentual</a:t>
            </a:r>
          </a:p>
          <a:p>
            <a:pPr marL="742950" lvl="2" indent="-342900">
              <a:buFont typeface="Arial" panose="020B0604020202020204" pitchFamily="34" charset="0"/>
              <a:buChar char="•"/>
              <a:tabLst>
                <a:tab pos="355600" algn="l"/>
              </a:tabLst>
            </a:pPr>
            <a:endParaRPr lang="pt-BR" sz="2000" b="1" dirty="0" smtClean="0"/>
          </a:p>
          <a:p>
            <a:pPr marL="742950" lvl="2" indent="-342900">
              <a:buFont typeface="Arial" panose="020B0604020202020204" pitchFamily="34" charset="0"/>
              <a:buChar char="•"/>
              <a:tabLst>
                <a:tab pos="355600" algn="l"/>
              </a:tabLst>
            </a:pPr>
            <a:r>
              <a:rPr lang="pt-BR" sz="2400" b="1" dirty="0" smtClean="0"/>
              <a:t>EXEMPLO 3 </a:t>
            </a:r>
            <a:r>
              <a:rPr lang="pt-BR" sz="2000" dirty="0" smtClean="0"/>
              <a:t>– </a:t>
            </a:r>
            <a:r>
              <a:rPr lang="pt-BR" sz="2000" dirty="0"/>
              <a:t>um CCEAL Firme e um CCEAL Flexível por Percentual</a:t>
            </a:r>
            <a:endParaRPr lang="pt-BR" sz="2000" dirty="0" smtClean="0"/>
          </a:p>
          <a:p>
            <a:pPr marL="742950" lvl="2" indent="-342900">
              <a:buFont typeface="Arial" panose="020B0604020202020204" pitchFamily="34" charset="0"/>
              <a:buChar char="•"/>
              <a:tabLst>
                <a:tab pos="355600" algn="l"/>
              </a:tabLst>
            </a:pPr>
            <a:endParaRPr lang="pt-BR" sz="2000" b="1" dirty="0"/>
          </a:p>
          <a:p>
            <a:pPr marL="742950" lvl="2" indent="-342900">
              <a:buFont typeface="Arial" panose="020B0604020202020204" pitchFamily="34" charset="0"/>
              <a:buChar char="•"/>
              <a:tabLst>
                <a:tab pos="355600" algn="l"/>
              </a:tabLst>
            </a:pPr>
            <a:r>
              <a:rPr lang="pt-BR" sz="2400" b="1" dirty="0" smtClean="0"/>
              <a:t>EXEMPLO 4 </a:t>
            </a:r>
            <a:r>
              <a:rPr lang="pt-BR" sz="2000" b="1" dirty="0" smtClean="0"/>
              <a:t>– </a:t>
            </a:r>
            <a:r>
              <a:rPr lang="pt-BR" sz="2000" dirty="0" smtClean="0"/>
              <a:t>um CCEAL Flexível por Percentual e dois CCEALs Flexíveis por Prioridade</a:t>
            </a:r>
          </a:p>
          <a:p>
            <a:pPr marL="742950" lvl="2" indent="-342900">
              <a:buFont typeface="Arial" panose="020B0604020202020204" pitchFamily="34" charset="0"/>
              <a:buChar char="•"/>
              <a:tabLst>
                <a:tab pos="355600" algn="l"/>
              </a:tabLst>
            </a:pPr>
            <a:endParaRPr lang="pt-BR" sz="2000" dirty="0" smtClean="0"/>
          </a:p>
          <a:p>
            <a:pPr marL="742950" lvl="2" indent="-342900">
              <a:buFont typeface="Arial" panose="020B0604020202020204" pitchFamily="34" charset="0"/>
              <a:buChar char="•"/>
              <a:tabLst>
                <a:tab pos="355600" algn="l"/>
              </a:tabLst>
            </a:pPr>
            <a:r>
              <a:rPr lang="pt-BR" sz="2400" b="1" dirty="0" smtClean="0"/>
              <a:t>EXEMPLOS 5, 6 e 7 </a:t>
            </a:r>
            <a:r>
              <a:rPr lang="pt-BR" sz="2000" b="1" dirty="0"/>
              <a:t>– </a:t>
            </a:r>
            <a:r>
              <a:rPr lang="pt-BR" sz="2000" dirty="0" smtClean="0"/>
              <a:t>vários contratos nas três modalidades de CCEAL, atendendo a várias cargas</a:t>
            </a:r>
            <a:endParaRPr lang="pt-BR" sz="2000" dirty="0"/>
          </a:p>
          <a:p>
            <a:pPr marL="742950" lvl="2" indent="-342900">
              <a:buFont typeface="Arial" panose="020B0604020202020204" pitchFamily="34" charset="0"/>
              <a:buChar char="•"/>
              <a:tabLst>
                <a:tab pos="355600" algn="l"/>
              </a:tabLst>
            </a:pPr>
            <a:endParaRPr lang="pt-BR" sz="2000" dirty="0"/>
          </a:p>
          <a:p>
            <a:pPr marL="742950" lvl="2" indent="-342900">
              <a:buFont typeface="Arial" panose="020B0604020202020204" pitchFamily="34" charset="0"/>
              <a:buChar char="•"/>
              <a:tabLst>
                <a:tab pos="355600" algn="l"/>
              </a:tabLst>
            </a:pPr>
            <a:r>
              <a:rPr lang="pt-BR" sz="2400" b="1" dirty="0" smtClean="0"/>
              <a:t>Dúvidas/questões encaminhadas pelos agentes</a:t>
            </a:r>
          </a:p>
          <a:p>
            <a:pPr lvl="1">
              <a:buNone/>
            </a:pPr>
            <a:endParaRPr lang="pt-BR" sz="1000" dirty="0" smtClean="0"/>
          </a:p>
          <a:p>
            <a:pPr marL="1258888" lvl="1" indent="-412750">
              <a:buFont typeface="Wingdings" pitchFamily="2" charset="2"/>
              <a:buChar char="ü"/>
            </a:pPr>
            <a:endParaRPr lang="pt-BR" sz="1900" u="sng" dirty="0" smtClean="0"/>
          </a:p>
          <a:p>
            <a:pPr>
              <a:buNone/>
            </a:pPr>
            <a:endParaRPr lang="pt-BR" dirty="0" smtClean="0"/>
          </a:p>
          <a:p>
            <a:pPr>
              <a:buFont typeface="Wingdings" pitchFamily="2" charset="2"/>
              <a:buChar char="Ø"/>
            </a:pPr>
            <a:endParaRPr lang="pt-BR" dirty="0" smtClean="0"/>
          </a:p>
          <a:p>
            <a:pPr>
              <a:buFont typeface="Wingdings" pitchFamily="2" charset="2"/>
              <a:buChar char="Ø"/>
            </a:pPr>
            <a:endParaRPr lang="pt-BR" dirty="0"/>
          </a:p>
        </p:txBody>
      </p:sp>
    </p:spTree>
    <p:extLst>
      <p:ext uri="{BB962C8B-B14F-4D97-AF65-F5344CB8AC3E}">
        <p14:creationId xmlns:p14="http://schemas.microsoft.com/office/powerpoint/2010/main" val="224368753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Retângulo 34"/>
          <p:cNvSpPr/>
          <p:nvPr/>
        </p:nvSpPr>
        <p:spPr>
          <a:xfrm>
            <a:off x="4597093" y="3335680"/>
            <a:ext cx="2254773" cy="1200850"/>
          </a:xfrm>
          <a:prstGeom prst="rect">
            <a:avLst/>
          </a:prstGeom>
          <a:solidFill>
            <a:schemeClr val="bg1"/>
          </a:solidFill>
          <a:ln>
            <a:solidFill>
              <a:schemeClr val="accent3">
                <a:lumMod val="5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4" name="Retângulo 3"/>
          <p:cNvSpPr/>
          <p:nvPr/>
        </p:nvSpPr>
        <p:spPr>
          <a:xfrm>
            <a:off x="2292837" y="3335680"/>
            <a:ext cx="2254773" cy="1200850"/>
          </a:xfrm>
          <a:prstGeom prst="rect">
            <a:avLst/>
          </a:prstGeom>
          <a:solidFill>
            <a:schemeClr val="bg1"/>
          </a:solidFill>
          <a:ln>
            <a:solidFill>
              <a:schemeClr val="accent3">
                <a:lumMod val="5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31" name="Retângulo 30"/>
          <p:cNvSpPr/>
          <p:nvPr/>
        </p:nvSpPr>
        <p:spPr>
          <a:xfrm>
            <a:off x="971600" y="4725144"/>
            <a:ext cx="7272808" cy="187220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15" name="Título 1"/>
          <p:cNvSpPr>
            <a:spLocks noGrp="1"/>
          </p:cNvSpPr>
          <p:nvPr>
            <p:ph type="title"/>
          </p:nvPr>
        </p:nvSpPr>
        <p:spPr>
          <a:xfrm>
            <a:off x="2699792" y="214290"/>
            <a:ext cx="5301232" cy="571504"/>
          </a:xfrm>
        </p:spPr>
        <p:txBody>
          <a:bodyPr/>
          <a:lstStyle/>
          <a:p>
            <a:pPr algn="r"/>
            <a:r>
              <a:rPr lang="pt-BR" sz="2400" dirty="0"/>
              <a:t>Contratos com Flexibilidade </a:t>
            </a:r>
            <a:r>
              <a:rPr lang="pt-BR" sz="2400" dirty="0" smtClean="0"/>
              <a:t>– Exemplo 5</a:t>
            </a:r>
          </a:p>
        </p:txBody>
      </p:sp>
      <p:sp>
        <p:nvSpPr>
          <p:cNvPr id="7" name="Retângulo de cantos arredondados 6"/>
          <p:cNvSpPr/>
          <p:nvPr/>
        </p:nvSpPr>
        <p:spPr>
          <a:xfrm>
            <a:off x="3802437" y="1630499"/>
            <a:ext cx="1440160" cy="792088"/>
          </a:xfrm>
          <a:prstGeom prst="roundRect">
            <a:avLst/>
          </a:prstGeom>
          <a:solidFill>
            <a:schemeClr val="tx1"/>
          </a:solidFill>
        </p:spPr>
        <p:style>
          <a:lnRef idx="2">
            <a:schemeClr val="dk1"/>
          </a:lnRef>
          <a:fillRef idx="1">
            <a:schemeClr val="lt1"/>
          </a:fillRef>
          <a:effectRef idx="0">
            <a:schemeClr val="dk1"/>
          </a:effectRef>
          <a:fontRef idx="minor">
            <a:schemeClr val="dk1"/>
          </a:fontRef>
        </p:style>
        <p:txBody>
          <a:bodyPr rtlCol="0" anchor="ctr"/>
          <a:lstStyle/>
          <a:p>
            <a:pPr algn="ctr"/>
            <a:r>
              <a:rPr lang="pt-BR" b="1" dirty="0">
                <a:solidFill>
                  <a:schemeClr val="bg1"/>
                </a:solidFill>
              </a:rPr>
              <a:t>Perfil de Agente (a)</a:t>
            </a:r>
          </a:p>
        </p:txBody>
      </p:sp>
      <p:sp>
        <p:nvSpPr>
          <p:cNvPr id="12" name="Triângulo isósceles 11"/>
          <p:cNvSpPr/>
          <p:nvPr/>
        </p:nvSpPr>
        <p:spPr>
          <a:xfrm>
            <a:off x="3503494" y="3459496"/>
            <a:ext cx="972108" cy="716993"/>
          </a:xfrm>
          <a:prstGeom prst="triangle">
            <a:avLst/>
          </a:prstGeom>
        </p:spPr>
        <p:style>
          <a:lnRef idx="2">
            <a:schemeClr val="accent5">
              <a:shade val="50000"/>
            </a:schemeClr>
          </a:lnRef>
          <a:fillRef idx="1">
            <a:schemeClr val="accent5"/>
          </a:fillRef>
          <a:effectRef idx="0">
            <a:schemeClr val="accent5"/>
          </a:effectRef>
          <a:fontRef idx="minor">
            <a:schemeClr val="lt1"/>
          </a:fontRef>
        </p:style>
        <p:txBody>
          <a:bodyPr rtlCol="0" anchor="b"/>
          <a:lstStyle/>
          <a:p>
            <a:pPr algn="ctr"/>
            <a:r>
              <a:rPr lang="pt-BR" b="1" dirty="0" smtClean="0"/>
              <a:t>C2</a:t>
            </a:r>
          </a:p>
          <a:p>
            <a:pPr algn="ctr"/>
            <a:r>
              <a:rPr lang="pt-BR" b="1" dirty="0" smtClean="0"/>
              <a:t>4</a:t>
            </a:r>
            <a:endParaRPr lang="pt-BR" b="1" dirty="0"/>
          </a:p>
        </p:txBody>
      </p:sp>
      <p:cxnSp>
        <p:nvCxnSpPr>
          <p:cNvPr id="10" name="Conector angulado 9"/>
          <p:cNvCxnSpPr>
            <a:stCxn id="7" idx="2"/>
            <a:endCxn id="46" idx="0"/>
          </p:cNvCxnSpPr>
          <p:nvPr/>
        </p:nvCxnSpPr>
        <p:spPr>
          <a:xfrm rot="5400000">
            <a:off x="3179516" y="2116496"/>
            <a:ext cx="1036910" cy="1649093"/>
          </a:xfrm>
          <a:prstGeom prst="bentConnector3">
            <a:avLst>
              <a:gd name="adj1" fmla="val 50000"/>
            </a:avLst>
          </a:prstGeom>
          <a:ln w="31750">
            <a:solidFill>
              <a:schemeClr val="tx1"/>
            </a:solidFill>
            <a:tailEnd type="none"/>
          </a:ln>
        </p:spPr>
        <p:style>
          <a:lnRef idx="1">
            <a:schemeClr val="accent1"/>
          </a:lnRef>
          <a:fillRef idx="0">
            <a:schemeClr val="accent1"/>
          </a:fillRef>
          <a:effectRef idx="0">
            <a:schemeClr val="accent1"/>
          </a:effectRef>
          <a:fontRef idx="minor">
            <a:schemeClr val="tx1"/>
          </a:fontRef>
        </p:style>
      </p:cxnSp>
      <p:cxnSp>
        <p:nvCxnSpPr>
          <p:cNvPr id="27" name="Conector angulado 26"/>
          <p:cNvCxnSpPr>
            <a:stCxn id="7" idx="2"/>
            <a:endCxn id="47" idx="0"/>
          </p:cNvCxnSpPr>
          <p:nvPr/>
        </p:nvCxnSpPr>
        <p:spPr>
          <a:xfrm rot="16200000" flipH="1">
            <a:off x="4313641" y="2631462"/>
            <a:ext cx="1036910" cy="619159"/>
          </a:xfrm>
          <a:prstGeom prst="bentConnector3">
            <a:avLst>
              <a:gd name="adj1" fmla="val 50000"/>
            </a:avLst>
          </a:prstGeom>
          <a:ln w="31750">
            <a:solidFill>
              <a:schemeClr val="tx1"/>
            </a:solidFill>
            <a:tailEnd type="none"/>
          </a:ln>
        </p:spPr>
        <p:style>
          <a:lnRef idx="1">
            <a:schemeClr val="accent1"/>
          </a:lnRef>
          <a:fillRef idx="0">
            <a:schemeClr val="accent1"/>
          </a:fillRef>
          <a:effectRef idx="0">
            <a:schemeClr val="accent1"/>
          </a:effectRef>
          <a:fontRef idx="minor">
            <a:schemeClr val="tx1"/>
          </a:fontRef>
        </p:style>
      </p:cxnSp>
      <p:cxnSp>
        <p:nvCxnSpPr>
          <p:cNvPr id="34" name="Conector angulado 33"/>
          <p:cNvCxnSpPr>
            <a:stCxn id="7" idx="2"/>
            <a:endCxn id="12" idx="0"/>
          </p:cNvCxnSpPr>
          <p:nvPr/>
        </p:nvCxnSpPr>
        <p:spPr>
          <a:xfrm rot="5400000">
            <a:off x="3737579" y="2674557"/>
            <a:ext cx="1036909" cy="532969"/>
          </a:xfrm>
          <a:prstGeom prst="bentConnector3">
            <a:avLst>
              <a:gd name="adj1" fmla="val 50000"/>
            </a:avLst>
          </a:prstGeom>
          <a:ln w="31750">
            <a:solidFill>
              <a:schemeClr val="tx1"/>
            </a:solidFill>
            <a:tailEnd type="none"/>
          </a:ln>
        </p:spPr>
        <p:style>
          <a:lnRef idx="1">
            <a:schemeClr val="accent1"/>
          </a:lnRef>
          <a:fillRef idx="0">
            <a:schemeClr val="accent1"/>
          </a:fillRef>
          <a:effectRef idx="0">
            <a:schemeClr val="accent1"/>
          </a:effectRef>
          <a:fontRef idx="minor">
            <a:schemeClr val="tx1"/>
          </a:fontRef>
        </p:style>
      </p:cxnSp>
      <p:cxnSp>
        <p:nvCxnSpPr>
          <p:cNvPr id="39" name="Conector angulado 38"/>
          <p:cNvCxnSpPr>
            <a:stCxn id="7" idx="2"/>
            <a:endCxn id="48" idx="0"/>
          </p:cNvCxnSpPr>
          <p:nvPr/>
        </p:nvCxnSpPr>
        <p:spPr>
          <a:xfrm rot="16200000" flipH="1">
            <a:off x="4889705" y="2055398"/>
            <a:ext cx="1036910" cy="1771287"/>
          </a:xfrm>
          <a:prstGeom prst="bentConnector3">
            <a:avLst>
              <a:gd name="adj1" fmla="val 50000"/>
            </a:avLst>
          </a:prstGeom>
          <a:ln w="31750">
            <a:solidFill>
              <a:schemeClr val="tx1"/>
            </a:solidFill>
            <a:tailEnd type="none"/>
          </a:ln>
        </p:spPr>
        <p:style>
          <a:lnRef idx="1">
            <a:schemeClr val="accent1"/>
          </a:lnRef>
          <a:fillRef idx="0">
            <a:schemeClr val="accent1"/>
          </a:fillRef>
          <a:effectRef idx="0">
            <a:schemeClr val="accent1"/>
          </a:effectRef>
          <a:fontRef idx="minor">
            <a:schemeClr val="tx1"/>
          </a:fontRef>
        </p:style>
      </p:cxnSp>
      <p:sp>
        <p:nvSpPr>
          <p:cNvPr id="46" name="Triângulo isósceles 45"/>
          <p:cNvSpPr/>
          <p:nvPr/>
        </p:nvSpPr>
        <p:spPr>
          <a:xfrm>
            <a:off x="2387370" y="3459497"/>
            <a:ext cx="972108" cy="716993"/>
          </a:xfrm>
          <a:prstGeom prst="triangle">
            <a:avLst/>
          </a:prstGeom>
        </p:spPr>
        <p:style>
          <a:lnRef idx="2">
            <a:schemeClr val="accent5">
              <a:shade val="50000"/>
            </a:schemeClr>
          </a:lnRef>
          <a:fillRef idx="1">
            <a:schemeClr val="accent5"/>
          </a:fillRef>
          <a:effectRef idx="0">
            <a:schemeClr val="accent5"/>
          </a:effectRef>
          <a:fontRef idx="minor">
            <a:schemeClr val="lt1"/>
          </a:fontRef>
        </p:style>
        <p:txBody>
          <a:bodyPr rtlCol="0" anchor="b"/>
          <a:lstStyle/>
          <a:p>
            <a:pPr algn="ctr"/>
            <a:r>
              <a:rPr lang="pt-BR" b="1" dirty="0" smtClean="0"/>
              <a:t>C1</a:t>
            </a:r>
          </a:p>
          <a:p>
            <a:pPr algn="ctr"/>
            <a:r>
              <a:rPr lang="pt-BR" b="1" dirty="0" smtClean="0"/>
              <a:t>7</a:t>
            </a:r>
          </a:p>
        </p:txBody>
      </p:sp>
      <p:sp>
        <p:nvSpPr>
          <p:cNvPr id="47" name="Triângulo isósceles 46"/>
          <p:cNvSpPr/>
          <p:nvPr/>
        </p:nvSpPr>
        <p:spPr>
          <a:xfrm>
            <a:off x="4655622" y="3459497"/>
            <a:ext cx="972108" cy="716993"/>
          </a:xfrm>
          <a:prstGeom prst="triangle">
            <a:avLst/>
          </a:prstGeom>
        </p:spPr>
        <p:style>
          <a:lnRef idx="2">
            <a:schemeClr val="accent5">
              <a:shade val="50000"/>
            </a:schemeClr>
          </a:lnRef>
          <a:fillRef idx="1">
            <a:schemeClr val="accent5"/>
          </a:fillRef>
          <a:effectRef idx="0">
            <a:schemeClr val="accent5"/>
          </a:effectRef>
          <a:fontRef idx="minor">
            <a:schemeClr val="lt1"/>
          </a:fontRef>
        </p:style>
        <p:txBody>
          <a:bodyPr rtlCol="0" anchor="b"/>
          <a:lstStyle/>
          <a:p>
            <a:pPr algn="ctr"/>
            <a:r>
              <a:rPr lang="pt-BR" b="1" dirty="0" smtClean="0"/>
              <a:t>C3</a:t>
            </a:r>
          </a:p>
          <a:p>
            <a:pPr algn="ctr"/>
            <a:r>
              <a:rPr lang="pt-BR" b="1" dirty="0" smtClean="0"/>
              <a:t>6</a:t>
            </a:r>
            <a:endParaRPr lang="pt-BR" b="1" dirty="0"/>
          </a:p>
        </p:txBody>
      </p:sp>
      <p:sp>
        <p:nvSpPr>
          <p:cNvPr id="48" name="Triângulo isósceles 47"/>
          <p:cNvSpPr/>
          <p:nvPr/>
        </p:nvSpPr>
        <p:spPr>
          <a:xfrm>
            <a:off x="5807750" y="3459497"/>
            <a:ext cx="972108" cy="716993"/>
          </a:xfrm>
          <a:prstGeom prst="triangle">
            <a:avLst/>
          </a:prstGeom>
        </p:spPr>
        <p:style>
          <a:lnRef idx="2">
            <a:schemeClr val="accent5">
              <a:shade val="50000"/>
            </a:schemeClr>
          </a:lnRef>
          <a:fillRef idx="1">
            <a:schemeClr val="accent5"/>
          </a:fillRef>
          <a:effectRef idx="0">
            <a:schemeClr val="accent5"/>
          </a:effectRef>
          <a:fontRef idx="minor">
            <a:schemeClr val="lt1"/>
          </a:fontRef>
        </p:style>
        <p:txBody>
          <a:bodyPr rtlCol="0" anchor="b"/>
          <a:lstStyle/>
          <a:p>
            <a:pPr algn="ctr"/>
            <a:r>
              <a:rPr lang="pt-BR" b="1" dirty="0" smtClean="0"/>
              <a:t>C4</a:t>
            </a:r>
          </a:p>
          <a:p>
            <a:pPr algn="ctr"/>
            <a:r>
              <a:rPr lang="pt-BR" b="1" dirty="0" smtClean="0"/>
              <a:t>8</a:t>
            </a:r>
            <a:endParaRPr lang="pt-BR" b="1" dirty="0"/>
          </a:p>
        </p:txBody>
      </p:sp>
      <p:grpSp>
        <p:nvGrpSpPr>
          <p:cNvPr id="9" name="Grupo 8"/>
          <p:cNvGrpSpPr/>
          <p:nvPr/>
        </p:nvGrpSpPr>
        <p:grpSpPr>
          <a:xfrm>
            <a:off x="5364088" y="1636489"/>
            <a:ext cx="2396283" cy="780107"/>
            <a:chOff x="2057357" y="4260540"/>
            <a:chExt cx="1848406" cy="1072335"/>
          </a:xfrm>
        </p:grpSpPr>
        <p:sp>
          <p:nvSpPr>
            <p:cNvPr id="64" name="Retângulo de cantos arredondados 63"/>
            <p:cNvSpPr/>
            <p:nvPr/>
          </p:nvSpPr>
          <p:spPr>
            <a:xfrm>
              <a:off x="2465474" y="4260540"/>
              <a:ext cx="1440289" cy="1072335"/>
            </a:xfrm>
            <a:prstGeom prst="roundRect">
              <a:avLst/>
            </a:prstGeom>
            <a:solidFill>
              <a:schemeClr val="accent3">
                <a:lumMod val="75000"/>
              </a:schemeClr>
            </a:solidFill>
            <a:ln>
              <a:solidFill>
                <a:schemeClr val="accent3">
                  <a:lumMod val="50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pt-BR" sz="1600" b="1" dirty="0" smtClean="0"/>
                <a:t>Percentual C </a:t>
              </a:r>
              <a:r>
                <a:rPr lang="pt-BR" sz="1600" dirty="0" smtClean="0"/>
                <a:t>(NE)</a:t>
              </a:r>
              <a:endParaRPr lang="pt-BR" sz="1600" dirty="0"/>
            </a:p>
            <a:p>
              <a:pPr algn="ctr"/>
              <a:r>
                <a:rPr lang="pt-BR" sz="1600" b="1" dirty="0" smtClean="0"/>
                <a:t>Min: 10/Max: 15</a:t>
              </a:r>
            </a:p>
            <a:p>
              <a:pPr algn="ctr"/>
              <a:r>
                <a:rPr lang="pt-BR" sz="1600" b="1" dirty="0" err="1" smtClean="0"/>
                <a:t>Perc</a:t>
              </a:r>
              <a:r>
                <a:rPr lang="pt-BR" sz="1600" b="1" dirty="0" smtClean="0"/>
                <a:t>: </a:t>
              </a:r>
              <a:r>
                <a:rPr lang="pt-BR" sz="1600" dirty="0" smtClean="0"/>
                <a:t>100%</a:t>
              </a:r>
              <a:endParaRPr lang="pt-BR" sz="1600" dirty="0"/>
            </a:p>
          </p:txBody>
        </p:sp>
        <p:cxnSp>
          <p:nvCxnSpPr>
            <p:cNvPr id="74" name="Conector de seta reta 73"/>
            <p:cNvCxnSpPr>
              <a:stCxn id="64" idx="1"/>
            </p:cNvCxnSpPr>
            <p:nvPr/>
          </p:nvCxnSpPr>
          <p:spPr>
            <a:xfrm flipH="1">
              <a:off x="2057357" y="4796708"/>
              <a:ext cx="408117" cy="27812"/>
            </a:xfrm>
            <a:prstGeom prst="straightConnector1">
              <a:avLst/>
            </a:prstGeom>
            <a:ln w="31750">
              <a:solidFill>
                <a:schemeClr val="accent1"/>
              </a:solidFill>
              <a:tailEnd type="stealth"/>
            </a:ln>
          </p:spPr>
          <p:style>
            <a:lnRef idx="1">
              <a:schemeClr val="accent1"/>
            </a:lnRef>
            <a:fillRef idx="0">
              <a:schemeClr val="accent1"/>
            </a:fillRef>
            <a:effectRef idx="0">
              <a:schemeClr val="accent1"/>
            </a:effectRef>
            <a:fontRef idx="minor">
              <a:schemeClr val="tx1"/>
            </a:fontRef>
          </p:style>
        </p:cxnSp>
      </p:grpSp>
      <p:grpSp>
        <p:nvGrpSpPr>
          <p:cNvPr id="98" name="Grupo 97"/>
          <p:cNvGrpSpPr/>
          <p:nvPr/>
        </p:nvGrpSpPr>
        <p:grpSpPr>
          <a:xfrm>
            <a:off x="1272698" y="1141798"/>
            <a:ext cx="2465722" cy="776857"/>
            <a:chOff x="1736818" y="3675292"/>
            <a:chExt cx="2112139" cy="776857"/>
          </a:xfrm>
        </p:grpSpPr>
        <p:sp>
          <p:nvSpPr>
            <p:cNvPr id="99" name="Retângulo de cantos arredondados 98"/>
            <p:cNvSpPr/>
            <p:nvPr/>
          </p:nvSpPr>
          <p:spPr>
            <a:xfrm>
              <a:off x="1736818" y="3675292"/>
              <a:ext cx="1592188" cy="776857"/>
            </a:xfrm>
            <a:prstGeom prst="roundRect">
              <a:avLst/>
            </a:prstGeom>
            <a:solidFill>
              <a:schemeClr val="accent3">
                <a:lumMod val="75000"/>
              </a:schemeClr>
            </a:solidFill>
            <a:ln>
              <a:solidFill>
                <a:schemeClr val="accent3">
                  <a:lumMod val="50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pt-BR" sz="1600" b="1" dirty="0" smtClean="0"/>
                <a:t>Percentual A </a:t>
              </a:r>
              <a:r>
                <a:rPr lang="pt-BR" sz="1600" dirty="0" smtClean="0"/>
                <a:t>(SE) </a:t>
              </a:r>
            </a:p>
            <a:p>
              <a:pPr algn="ctr"/>
              <a:r>
                <a:rPr lang="pt-BR" sz="1600" b="1" dirty="0" smtClean="0"/>
                <a:t>Min: 5/Max: 10 </a:t>
              </a:r>
              <a:r>
                <a:rPr lang="pt-BR" sz="1600" b="1" dirty="0" err="1" smtClean="0"/>
                <a:t>Perc</a:t>
              </a:r>
              <a:r>
                <a:rPr lang="pt-BR" sz="1600" b="1" dirty="0" smtClean="0"/>
                <a:t>: </a:t>
              </a:r>
              <a:r>
                <a:rPr lang="pt-BR" sz="1600" dirty="0" smtClean="0"/>
                <a:t>100%</a:t>
              </a:r>
              <a:endParaRPr lang="pt-BR" sz="1600" dirty="0"/>
            </a:p>
          </p:txBody>
        </p:sp>
        <p:cxnSp>
          <p:nvCxnSpPr>
            <p:cNvPr id="100" name="Conector de seta reta 99"/>
            <p:cNvCxnSpPr>
              <a:stCxn id="99" idx="3"/>
            </p:cNvCxnSpPr>
            <p:nvPr/>
          </p:nvCxnSpPr>
          <p:spPr>
            <a:xfrm>
              <a:off x="3329006" y="4063721"/>
              <a:ext cx="519951" cy="388428"/>
            </a:xfrm>
            <a:prstGeom prst="straightConnector1">
              <a:avLst/>
            </a:prstGeom>
            <a:ln w="31750">
              <a:solidFill>
                <a:schemeClr val="accent1"/>
              </a:solidFill>
              <a:tailEnd type="stealth"/>
            </a:ln>
          </p:spPr>
          <p:style>
            <a:lnRef idx="1">
              <a:schemeClr val="accent1"/>
            </a:lnRef>
            <a:fillRef idx="0">
              <a:schemeClr val="accent1"/>
            </a:fillRef>
            <a:effectRef idx="0">
              <a:schemeClr val="accent1"/>
            </a:effectRef>
            <a:fontRef idx="minor">
              <a:schemeClr val="tx1"/>
            </a:fontRef>
          </p:style>
        </p:cxnSp>
      </p:grpSp>
      <p:grpSp>
        <p:nvGrpSpPr>
          <p:cNvPr id="109" name="Grupo 108"/>
          <p:cNvGrpSpPr/>
          <p:nvPr/>
        </p:nvGrpSpPr>
        <p:grpSpPr>
          <a:xfrm>
            <a:off x="1291363" y="2046776"/>
            <a:ext cx="2447058" cy="805912"/>
            <a:chOff x="1862506" y="2902347"/>
            <a:chExt cx="2111587" cy="805912"/>
          </a:xfrm>
        </p:grpSpPr>
        <p:sp>
          <p:nvSpPr>
            <p:cNvPr id="113" name="Retângulo de cantos arredondados 112"/>
            <p:cNvSpPr/>
            <p:nvPr/>
          </p:nvSpPr>
          <p:spPr>
            <a:xfrm>
              <a:off x="1862506" y="2902347"/>
              <a:ext cx="1587807" cy="805912"/>
            </a:xfrm>
            <a:prstGeom prst="roundRect">
              <a:avLst/>
            </a:prstGeom>
            <a:solidFill>
              <a:schemeClr val="accent3">
                <a:lumMod val="75000"/>
              </a:schemeClr>
            </a:solidFill>
            <a:ln>
              <a:solidFill>
                <a:schemeClr val="accent3">
                  <a:lumMod val="50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pt-BR" sz="1600" b="1" dirty="0" smtClean="0"/>
                <a:t>Percentual B </a:t>
              </a:r>
              <a:r>
                <a:rPr lang="pt-BR" sz="1600" dirty="0" smtClean="0"/>
                <a:t>(SE)</a:t>
              </a:r>
              <a:endParaRPr lang="pt-BR" sz="1600" dirty="0"/>
            </a:p>
            <a:p>
              <a:pPr algn="ctr"/>
              <a:r>
                <a:rPr lang="pt-BR" sz="1600" b="1" dirty="0" smtClean="0"/>
                <a:t>Min: 5/Max: 15 </a:t>
              </a:r>
              <a:r>
                <a:rPr lang="pt-BR" sz="1600" b="1" dirty="0" err="1" smtClean="0"/>
                <a:t>Perc</a:t>
              </a:r>
              <a:r>
                <a:rPr lang="pt-BR" sz="1600" b="1" dirty="0" smtClean="0"/>
                <a:t>: </a:t>
              </a:r>
              <a:r>
                <a:rPr lang="pt-BR" sz="1600" dirty="0" smtClean="0"/>
                <a:t>100 %</a:t>
              </a:r>
              <a:endParaRPr lang="pt-BR" sz="1600" dirty="0"/>
            </a:p>
          </p:txBody>
        </p:sp>
        <p:cxnSp>
          <p:nvCxnSpPr>
            <p:cNvPr id="114" name="Conector de seta reta 113"/>
            <p:cNvCxnSpPr>
              <a:stCxn id="113" idx="3"/>
            </p:cNvCxnSpPr>
            <p:nvPr/>
          </p:nvCxnSpPr>
          <p:spPr>
            <a:xfrm flipV="1">
              <a:off x="3450313" y="3011056"/>
              <a:ext cx="523780" cy="294247"/>
            </a:xfrm>
            <a:prstGeom prst="straightConnector1">
              <a:avLst/>
            </a:prstGeom>
            <a:ln w="31750">
              <a:solidFill>
                <a:schemeClr val="accent1"/>
              </a:solidFill>
              <a:tailEnd type="stealth"/>
            </a:ln>
          </p:spPr>
          <p:style>
            <a:lnRef idx="1">
              <a:schemeClr val="accent1"/>
            </a:lnRef>
            <a:fillRef idx="0">
              <a:schemeClr val="accent1"/>
            </a:fillRef>
            <a:effectRef idx="0">
              <a:schemeClr val="accent1"/>
            </a:effectRef>
            <a:fontRef idx="minor">
              <a:schemeClr val="tx1"/>
            </a:fontRef>
          </p:style>
        </p:cxnSp>
      </p:grpSp>
      <p:sp>
        <p:nvSpPr>
          <p:cNvPr id="141" name="Retângulo de cantos arredondados 140"/>
          <p:cNvSpPr/>
          <p:nvPr/>
        </p:nvSpPr>
        <p:spPr>
          <a:xfrm>
            <a:off x="7632846" y="1897598"/>
            <a:ext cx="596939" cy="257887"/>
          </a:xfrm>
          <a:prstGeom prst="round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pt-BR" sz="1400" b="1" dirty="0" smtClean="0"/>
              <a:t>15</a:t>
            </a:r>
            <a:endParaRPr lang="pt-BR" sz="1400" b="1" dirty="0"/>
          </a:p>
        </p:txBody>
      </p:sp>
      <p:sp>
        <p:nvSpPr>
          <p:cNvPr id="85" name="Retângulo de cantos arredondados 84"/>
          <p:cNvSpPr/>
          <p:nvPr/>
        </p:nvSpPr>
        <p:spPr>
          <a:xfrm>
            <a:off x="741340" y="1401282"/>
            <a:ext cx="613876" cy="257887"/>
          </a:xfrm>
          <a:prstGeom prst="round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pt-BR" sz="1400" b="1" dirty="0" smtClean="0"/>
              <a:t>10</a:t>
            </a:r>
            <a:endParaRPr lang="pt-BR" sz="1400" b="1" dirty="0"/>
          </a:p>
        </p:txBody>
      </p:sp>
      <p:sp>
        <p:nvSpPr>
          <p:cNvPr id="88" name="Retângulo de cantos arredondados 87"/>
          <p:cNvSpPr/>
          <p:nvPr/>
        </p:nvSpPr>
        <p:spPr>
          <a:xfrm>
            <a:off x="733301" y="2308970"/>
            <a:ext cx="621066" cy="257887"/>
          </a:xfrm>
          <a:prstGeom prst="round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pt-BR" sz="1400" b="1" dirty="0" smtClean="0"/>
              <a:t>15</a:t>
            </a:r>
            <a:endParaRPr lang="pt-BR" sz="1400" b="1" dirty="0"/>
          </a:p>
        </p:txBody>
      </p:sp>
      <p:sp>
        <p:nvSpPr>
          <p:cNvPr id="93" name="CaixaDeTexto 92"/>
          <p:cNvSpPr txBox="1"/>
          <p:nvPr/>
        </p:nvSpPr>
        <p:spPr>
          <a:xfrm>
            <a:off x="6923874" y="3613678"/>
            <a:ext cx="1007442" cy="461665"/>
          </a:xfrm>
          <a:prstGeom prst="rect">
            <a:avLst/>
          </a:prstGeom>
          <a:noFill/>
        </p:spPr>
        <p:txBody>
          <a:bodyPr wrap="square" rtlCol="0">
            <a:spAutoFit/>
          </a:bodyPr>
          <a:lstStyle/>
          <a:p>
            <a:pPr algn="just"/>
            <a:r>
              <a:rPr lang="pt-BR" sz="2400" b="1" dirty="0" smtClean="0">
                <a:solidFill>
                  <a:srgbClr val="C00000"/>
                </a:solidFill>
              </a:rPr>
              <a:t>= 25</a:t>
            </a:r>
          </a:p>
        </p:txBody>
      </p:sp>
      <p:sp>
        <p:nvSpPr>
          <p:cNvPr id="30" name="Seta para a direita listrada 29"/>
          <p:cNvSpPr/>
          <p:nvPr/>
        </p:nvSpPr>
        <p:spPr>
          <a:xfrm>
            <a:off x="3738421" y="5494633"/>
            <a:ext cx="558062" cy="329661"/>
          </a:xfrm>
          <a:prstGeom prst="stripedRightArrow">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36" name="CaixaDeTexto 35"/>
          <p:cNvSpPr txBox="1"/>
          <p:nvPr/>
        </p:nvSpPr>
        <p:spPr>
          <a:xfrm>
            <a:off x="3229219" y="4208716"/>
            <a:ext cx="431491" cy="369332"/>
          </a:xfrm>
          <a:prstGeom prst="rect">
            <a:avLst/>
          </a:prstGeom>
          <a:noFill/>
        </p:spPr>
        <p:txBody>
          <a:bodyPr wrap="square" rtlCol="0">
            <a:spAutoFit/>
          </a:bodyPr>
          <a:lstStyle/>
          <a:p>
            <a:pPr algn="just"/>
            <a:r>
              <a:rPr lang="pt-BR" b="1" dirty="0" smtClean="0">
                <a:solidFill>
                  <a:schemeClr val="accent3">
                    <a:lumMod val="50000"/>
                  </a:schemeClr>
                </a:solidFill>
              </a:rPr>
              <a:t>SE</a:t>
            </a:r>
            <a:endParaRPr lang="pt-BR" sz="2400" b="1" dirty="0" smtClean="0">
              <a:solidFill>
                <a:schemeClr val="accent3">
                  <a:lumMod val="50000"/>
                </a:schemeClr>
              </a:solidFill>
            </a:endParaRPr>
          </a:p>
        </p:txBody>
      </p:sp>
      <p:sp>
        <p:nvSpPr>
          <p:cNvPr id="37" name="CaixaDeTexto 36"/>
          <p:cNvSpPr txBox="1"/>
          <p:nvPr/>
        </p:nvSpPr>
        <p:spPr>
          <a:xfrm>
            <a:off x="5455835" y="4211796"/>
            <a:ext cx="484581" cy="369332"/>
          </a:xfrm>
          <a:prstGeom prst="rect">
            <a:avLst/>
          </a:prstGeom>
          <a:noFill/>
        </p:spPr>
        <p:txBody>
          <a:bodyPr wrap="square" rtlCol="0">
            <a:spAutoFit/>
          </a:bodyPr>
          <a:lstStyle/>
          <a:p>
            <a:pPr algn="just"/>
            <a:r>
              <a:rPr lang="pt-BR" b="1" dirty="0">
                <a:solidFill>
                  <a:schemeClr val="accent3">
                    <a:lumMod val="50000"/>
                  </a:schemeClr>
                </a:solidFill>
              </a:rPr>
              <a:t>N</a:t>
            </a:r>
            <a:r>
              <a:rPr lang="pt-BR" b="1" dirty="0" smtClean="0">
                <a:solidFill>
                  <a:schemeClr val="accent3">
                    <a:lumMod val="50000"/>
                  </a:schemeClr>
                </a:solidFill>
              </a:rPr>
              <a:t>E</a:t>
            </a:r>
            <a:endParaRPr lang="pt-BR" sz="2400" b="1" dirty="0" smtClean="0">
              <a:solidFill>
                <a:schemeClr val="accent3">
                  <a:lumMod val="50000"/>
                </a:schemeClr>
              </a:solidFill>
            </a:endParaRPr>
          </a:p>
        </p:txBody>
      </p:sp>
      <p:pic>
        <p:nvPicPr>
          <p:cNvPr id="6" name="Imagem 5"/>
          <p:cNvPicPr>
            <a:picLocks noChangeAspect="1"/>
          </p:cNvPicPr>
          <p:nvPr/>
        </p:nvPicPr>
        <p:blipFill>
          <a:blip r:embed="rId3"/>
          <a:stretch>
            <a:fillRect/>
          </a:stretch>
        </p:blipFill>
        <p:spPr>
          <a:xfrm>
            <a:off x="1355216" y="4928063"/>
            <a:ext cx="1943100" cy="1462800"/>
          </a:xfrm>
          <a:prstGeom prst="rect">
            <a:avLst/>
          </a:prstGeom>
        </p:spPr>
      </p:pic>
      <p:pic>
        <p:nvPicPr>
          <p:cNvPr id="11" name="Imagem 10"/>
          <p:cNvPicPr>
            <a:picLocks noChangeAspect="1"/>
          </p:cNvPicPr>
          <p:nvPr/>
        </p:nvPicPr>
        <p:blipFill>
          <a:blip r:embed="rId4"/>
          <a:stretch>
            <a:fillRect/>
          </a:stretch>
        </p:blipFill>
        <p:spPr>
          <a:xfrm>
            <a:off x="4708345" y="5112504"/>
            <a:ext cx="3124200" cy="1093920"/>
          </a:xfrm>
          <a:prstGeom prst="rect">
            <a:avLst/>
          </a:prstGeom>
        </p:spPr>
      </p:pic>
    </p:spTree>
    <p:extLst>
      <p:ext uri="{BB962C8B-B14F-4D97-AF65-F5344CB8AC3E}">
        <p14:creationId xmlns:p14="http://schemas.microsoft.com/office/powerpoint/2010/main" val="1307261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93"/>
                                        </p:tgtEl>
                                        <p:attrNameLst>
                                          <p:attrName>style.visibility</p:attrName>
                                        </p:attrNameLst>
                                      </p:cBhvr>
                                      <p:to>
                                        <p:strVal val="visible"/>
                                      </p:to>
                                    </p:set>
                                    <p:animEffect transition="in" filter="circle(in)">
                                      <p:cBhvr>
                                        <p:cTn id="7" dur="2000"/>
                                        <p:tgtEl>
                                          <p:spTgt spid="93"/>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85"/>
                                        </p:tgtEl>
                                        <p:attrNameLst>
                                          <p:attrName>style.visibility</p:attrName>
                                        </p:attrNameLst>
                                      </p:cBhvr>
                                      <p:to>
                                        <p:strVal val="visible"/>
                                      </p:to>
                                    </p:set>
                                    <p:animEffect transition="in" filter="circle(in)">
                                      <p:cBhvr>
                                        <p:cTn id="12" dur="2000"/>
                                        <p:tgtEl>
                                          <p:spTgt spid="85"/>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88"/>
                                        </p:tgtEl>
                                        <p:attrNameLst>
                                          <p:attrName>style.visibility</p:attrName>
                                        </p:attrNameLst>
                                      </p:cBhvr>
                                      <p:to>
                                        <p:strVal val="visible"/>
                                      </p:to>
                                    </p:set>
                                    <p:animEffect transition="in" filter="circle(in)">
                                      <p:cBhvr>
                                        <p:cTn id="17" dur="2000"/>
                                        <p:tgtEl>
                                          <p:spTgt spid="88"/>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141"/>
                                        </p:tgtEl>
                                        <p:attrNameLst>
                                          <p:attrName>style.visibility</p:attrName>
                                        </p:attrNameLst>
                                      </p:cBhvr>
                                      <p:to>
                                        <p:strVal val="visible"/>
                                      </p:to>
                                    </p:set>
                                    <p:animEffect transition="in" filter="circle(in)">
                                      <p:cBhvr>
                                        <p:cTn id="22" dur="2000"/>
                                        <p:tgtEl>
                                          <p:spTgt spid="141"/>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grpId="0" nodeType="clickEffect">
                                  <p:stCondLst>
                                    <p:cond delay="0"/>
                                  </p:stCondLst>
                                  <p:childTnLst>
                                    <p:set>
                                      <p:cBhvr>
                                        <p:cTn id="26" dur="1" fill="hold">
                                          <p:stCondLst>
                                            <p:cond delay="0"/>
                                          </p:stCondLst>
                                        </p:cTn>
                                        <p:tgtEl>
                                          <p:spTgt spid="31"/>
                                        </p:tgtEl>
                                        <p:attrNameLst>
                                          <p:attrName>style.visibility</p:attrName>
                                        </p:attrNameLst>
                                      </p:cBhvr>
                                      <p:to>
                                        <p:strVal val="visible"/>
                                      </p:to>
                                    </p:set>
                                    <p:animEffect transition="in" filter="circle(in)">
                                      <p:cBhvr>
                                        <p:cTn id="27" dur="2000"/>
                                        <p:tgtEl>
                                          <p:spTgt spid="31"/>
                                        </p:tgtEl>
                                      </p:cBhvr>
                                    </p:animEffect>
                                  </p:childTnLst>
                                </p:cTn>
                              </p:par>
                              <p:par>
                                <p:cTn id="28" presetID="6" presetClass="entr" presetSubtype="16" fill="hold" grpId="0" nodeType="withEffect">
                                  <p:stCondLst>
                                    <p:cond delay="0"/>
                                  </p:stCondLst>
                                  <p:childTnLst>
                                    <p:set>
                                      <p:cBhvr>
                                        <p:cTn id="29" dur="1" fill="hold">
                                          <p:stCondLst>
                                            <p:cond delay="0"/>
                                          </p:stCondLst>
                                        </p:cTn>
                                        <p:tgtEl>
                                          <p:spTgt spid="30"/>
                                        </p:tgtEl>
                                        <p:attrNameLst>
                                          <p:attrName>style.visibility</p:attrName>
                                        </p:attrNameLst>
                                      </p:cBhvr>
                                      <p:to>
                                        <p:strVal val="visible"/>
                                      </p:to>
                                    </p:set>
                                    <p:animEffect transition="in" filter="circle(in)">
                                      <p:cBhvr>
                                        <p:cTn id="30" dur="2000"/>
                                        <p:tgtEl>
                                          <p:spTgt spid="30"/>
                                        </p:tgtEl>
                                      </p:cBhvr>
                                    </p:animEffect>
                                  </p:childTnLst>
                                </p:cTn>
                              </p:par>
                              <p:par>
                                <p:cTn id="31" presetID="6" presetClass="entr" presetSubtype="16" fill="hold" nodeType="with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circle(in)">
                                      <p:cBhvr>
                                        <p:cTn id="33" dur="2000"/>
                                        <p:tgtEl>
                                          <p:spTgt spid="6"/>
                                        </p:tgtEl>
                                      </p:cBhvr>
                                    </p:animEffect>
                                  </p:childTnLst>
                                </p:cTn>
                              </p:par>
                              <p:par>
                                <p:cTn id="34" presetID="6" presetClass="entr" presetSubtype="16" fill="hold" nodeType="with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circle(in)">
                                      <p:cBhvr>
                                        <p:cTn id="36"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141" grpId="0" animBg="1"/>
      <p:bldP spid="85" grpId="0" animBg="1"/>
      <p:bldP spid="88" grpId="0" animBg="1"/>
      <p:bldP spid="93" grpId="0"/>
      <p:bldP spid="30"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Retângulo 34"/>
          <p:cNvSpPr/>
          <p:nvPr/>
        </p:nvSpPr>
        <p:spPr>
          <a:xfrm>
            <a:off x="4597093" y="3335680"/>
            <a:ext cx="2254773" cy="1200850"/>
          </a:xfrm>
          <a:prstGeom prst="rect">
            <a:avLst/>
          </a:prstGeom>
          <a:solidFill>
            <a:schemeClr val="bg1"/>
          </a:solidFill>
          <a:ln>
            <a:solidFill>
              <a:schemeClr val="accent3">
                <a:lumMod val="5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4" name="Retângulo 3"/>
          <p:cNvSpPr/>
          <p:nvPr/>
        </p:nvSpPr>
        <p:spPr>
          <a:xfrm>
            <a:off x="2292837" y="3335680"/>
            <a:ext cx="2254773" cy="1200850"/>
          </a:xfrm>
          <a:prstGeom prst="rect">
            <a:avLst/>
          </a:prstGeom>
          <a:solidFill>
            <a:schemeClr val="bg1"/>
          </a:solidFill>
          <a:ln>
            <a:solidFill>
              <a:schemeClr val="accent3">
                <a:lumMod val="5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15" name="Título 1"/>
          <p:cNvSpPr>
            <a:spLocks noGrp="1"/>
          </p:cNvSpPr>
          <p:nvPr>
            <p:ph type="title"/>
          </p:nvPr>
        </p:nvSpPr>
        <p:spPr>
          <a:xfrm>
            <a:off x="2699792" y="214290"/>
            <a:ext cx="5301232" cy="571504"/>
          </a:xfrm>
        </p:spPr>
        <p:txBody>
          <a:bodyPr/>
          <a:lstStyle/>
          <a:p>
            <a:pPr algn="r"/>
            <a:r>
              <a:rPr lang="pt-BR" sz="2400" dirty="0"/>
              <a:t>Contratos com Flexibilidade </a:t>
            </a:r>
            <a:r>
              <a:rPr lang="pt-BR" sz="2400" dirty="0" smtClean="0"/>
              <a:t>– Exemplo 5</a:t>
            </a:r>
          </a:p>
        </p:txBody>
      </p:sp>
      <p:sp>
        <p:nvSpPr>
          <p:cNvPr id="7" name="Retângulo de cantos arredondados 6"/>
          <p:cNvSpPr/>
          <p:nvPr/>
        </p:nvSpPr>
        <p:spPr>
          <a:xfrm>
            <a:off x="3802437" y="1630499"/>
            <a:ext cx="1440160" cy="792088"/>
          </a:xfrm>
          <a:prstGeom prst="roundRect">
            <a:avLst/>
          </a:prstGeom>
          <a:solidFill>
            <a:schemeClr val="tx1"/>
          </a:solidFill>
        </p:spPr>
        <p:style>
          <a:lnRef idx="2">
            <a:schemeClr val="dk1"/>
          </a:lnRef>
          <a:fillRef idx="1">
            <a:schemeClr val="lt1"/>
          </a:fillRef>
          <a:effectRef idx="0">
            <a:schemeClr val="dk1"/>
          </a:effectRef>
          <a:fontRef idx="minor">
            <a:schemeClr val="dk1"/>
          </a:fontRef>
        </p:style>
        <p:txBody>
          <a:bodyPr rtlCol="0" anchor="ctr"/>
          <a:lstStyle/>
          <a:p>
            <a:pPr algn="ctr"/>
            <a:r>
              <a:rPr lang="pt-BR" b="1" dirty="0">
                <a:solidFill>
                  <a:schemeClr val="bg1"/>
                </a:solidFill>
              </a:rPr>
              <a:t>Perfil de Agente (a)</a:t>
            </a:r>
          </a:p>
        </p:txBody>
      </p:sp>
      <p:sp>
        <p:nvSpPr>
          <p:cNvPr id="12" name="Triângulo isósceles 11"/>
          <p:cNvSpPr/>
          <p:nvPr/>
        </p:nvSpPr>
        <p:spPr>
          <a:xfrm>
            <a:off x="3503494" y="3459496"/>
            <a:ext cx="972108" cy="716993"/>
          </a:xfrm>
          <a:prstGeom prst="triangle">
            <a:avLst/>
          </a:prstGeom>
        </p:spPr>
        <p:style>
          <a:lnRef idx="2">
            <a:schemeClr val="accent5">
              <a:shade val="50000"/>
            </a:schemeClr>
          </a:lnRef>
          <a:fillRef idx="1">
            <a:schemeClr val="accent5"/>
          </a:fillRef>
          <a:effectRef idx="0">
            <a:schemeClr val="accent5"/>
          </a:effectRef>
          <a:fontRef idx="minor">
            <a:schemeClr val="lt1"/>
          </a:fontRef>
        </p:style>
        <p:txBody>
          <a:bodyPr rtlCol="0" anchor="b"/>
          <a:lstStyle/>
          <a:p>
            <a:pPr algn="ctr"/>
            <a:r>
              <a:rPr lang="pt-BR" b="1" dirty="0" smtClean="0"/>
              <a:t>C2</a:t>
            </a:r>
          </a:p>
          <a:p>
            <a:pPr algn="ctr"/>
            <a:r>
              <a:rPr lang="pt-BR" b="1" dirty="0" smtClean="0"/>
              <a:t>4</a:t>
            </a:r>
            <a:endParaRPr lang="pt-BR" b="1" dirty="0"/>
          </a:p>
        </p:txBody>
      </p:sp>
      <p:cxnSp>
        <p:nvCxnSpPr>
          <p:cNvPr id="10" name="Conector angulado 9"/>
          <p:cNvCxnSpPr>
            <a:stCxn id="7" idx="2"/>
            <a:endCxn id="46" idx="0"/>
          </p:cNvCxnSpPr>
          <p:nvPr/>
        </p:nvCxnSpPr>
        <p:spPr>
          <a:xfrm rot="5400000">
            <a:off x="3179516" y="2116496"/>
            <a:ext cx="1036910" cy="1649093"/>
          </a:xfrm>
          <a:prstGeom prst="bentConnector3">
            <a:avLst>
              <a:gd name="adj1" fmla="val 50000"/>
            </a:avLst>
          </a:prstGeom>
          <a:ln w="31750">
            <a:solidFill>
              <a:schemeClr val="tx1"/>
            </a:solidFill>
            <a:tailEnd type="none"/>
          </a:ln>
        </p:spPr>
        <p:style>
          <a:lnRef idx="1">
            <a:schemeClr val="accent1"/>
          </a:lnRef>
          <a:fillRef idx="0">
            <a:schemeClr val="accent1"/>
          </a:fillRef>
          <a:effectRef idx="0">
            <a:schemeClr val="accent1"/>
          </a:effectRef>
          <a:fontRef idx="minor">
            <a:schemeClr val="tx1"/>
          </a:fontRef>
        </p:style>
      </p:cxnSp>
      <p:cxnSp>
        <p:nvCxnSpPr>
          <p:cNvPr id="27" name="Conector angulado 26"/>
          <p:cNvCxnSpPr>
            <a:stCxn id="7" idx="2"/>
            <a:endCxn id="47" idx="0"/>
          </p:cNvCxnSpPr>
          <p:nvPr/>
        </p:nvCxnSpPr>
        <p:spPr>
          <a:xfrm rot="16200000" flipH="1">
            <a:off x="4313641" y="2631462"/>
            <a:ext cx="1036910" cy="619159"/>
          </a:xfrm>
          <a:prstGeom prst="bentConnector3">
            <a:avLst>
              <a:gd name="adj1" fmla="val 50000"/>
            </a:avLst>
          </a:prstGeom>
          <a:ln w="31750">
            <a:solidFill>
              <a:schemeClr val="tx1"/>
            </a:solidFill>
            <a:tailEnd type="none"/>
          </a:ln>
        </p:spPr>
        <p:style>
          <a:lnRef idx="1">
            <a:schemeClr val="accent1"/>
          </a:lnRef>
          <a:fillRef idx="0">
            <a:schemeClr val="accent1"/>
          </a:fillRef>
          <a:effectRef idx="0">
            <a:schemeClr val="accent1"/>
          </a:effectRef>
          <a:fontRef idx="minor">
            <a:schemeClr val="tx1"/>
          </a:fontRef>
        </p:style>
      </p:cxnSp>
      <p:cxnSp>
        <p:nvCxnSpPr>
          <p:cNvPr id="34" name="Conector angulado 33"/>
          <p:cNvCxnSpPr>
            <a:stCxn id="7" idx="2"/>
            <a:endCxn id="12" idx="0"/>
          </p:cNvCxnSpPr>
          <p:nvPr/>
        </p:nvCxnSpPr>
        <p:spPr>
          <a:xfrm rot="5400000">
            <a:off x="3737579" y="2674557"/>
            <a:ext cx="1036909" cy="532969"/>
          </a:xfrm>
          <a:prstGeom prst="bentConnector3">
            <a:avLst>
              <a:gd name="adj1" fmla="val 50000"/>
            </a:avLst>
          </a:prstGeom>
          <a:ln w="31750">
            <a:solidFill>
              <a:schemeClr val="tx1"/>
            </a:solidFill>
            <a:tailEnd type="none"/>
          </a:ln>
        </p:spPr>
        <p:style>
          <a:lnRef idx="1">
            <a:schemeClr val="accent1"/>
          </a:lnRef>
          <a:fillRef idx="0">
            <a:schemeClr val="accent1"/>
          </a:fillRef>
          <a:effectRef idx="0">
            <a:schemeClr val="accent1"/>
          </a:effectRef>
          <a:fontRef idx="minor">
            <a:schemeClr val="tx1"/>
          </a:fontRef>
        </p:style>
      </p:cxnSp>
      <p:cxnSp>
        <p:nvCxnSpPr>
          <p:cNvPr id="39" name="Conector angulado 38"/>
          <p:cNvCxnSpPr>
            <a:stCxn id="7" idx="2"/>
            <a:endCxn id="48" idx="0"/>
          </p:cNvCxnSpPr>
          <p:nvPr/>
        </p:nvCxnSpPr>
        <p:spPr>
          <a:xfrm rot="16200000" flipH="1">
            <a:off x="4889705" y="2055398"/>
            <a:ext cx="1036910" cy="1771287"/>
          </a:xfrm>
          <a:prstGeom prst="bentConnector3">
            <a:avLst>
              <a:gd name="adj1" fmla="val 50000"/>
            </a:avLst>
          </a:prstGeom>
          <a:ln w="31750">
            <a:solidFill>
              <a:schemeClr val="tx1"/>
            </a:solidFill>
            <a:tailEnd type="none"/>
          </a:ln>
        </p:spPr>
        <p:style>
          <a:lnRef idx="1">
            <a:schemeClr val="accent1"/>
          </a:lnRef>
          <a:fillRef idx="0">
            <a:schemeClr val="accent1"/>
          </a:fillRef>
          <a:effectRef idx="0">
            <a:schemeClr val="accent1"/>
          </a:effectRef>
          <a:fontRef idx="minor">
            <a:schemeClr val="tx1"/>
          </a:fontRef>
        </p:style>
      </p:cxnSp>
      <p:sp>
        <p:nvSpPr>
          <p:cNvPr id="46" name="Triângulo isósceles 45"/>
          <p:cNvSpPr/>
          <p:nvPr/>
        </p:nvSpPr>
        <p:spPr>
          <a:xfrm>
            <a:off x="2387370" y="3459497"/>
            <a:ext cx="972108" cy="716993"/>
          </a:xfrm>
          <a:prstGeom prst="triangle">
            <a:avLst/>
          </a:prstGeom>
        </p:spPr>
        <p:style>
          <a:lnRef idx="2">
            <a:schemeClr val="accent5">
              <a:shade val="50000"/>
            </a:schemeClr>
          </a:lnRef>
          <a:fillRef idx="1">
            <a:schemeClr val="accent5"/>
          </a:fillRef>
          <a:effectRef idx="0">
            <a:schemeClr val="accent5"/>
          </a:effectRef>
          <a:fontRef idx="minor">
            <a:schemeClr val="lt1"/>
          </a:fontRef>
        </p:style>
        <p:txBody>
          <a:bodyPr rtlCol="0" anchor="b"/>
          <a:lstStyle/>
          <a:p>
            <a:pPr algn="ctr"/>
            <a:r>
              <a:rPr lang="pt-BR" b="1" dirty="0" smtClean="0"/>
              <a:t>C1</a:t>
            </a:r>
          </a:p>
          <a:p>
            <a:pPr algn="ctr"/>
            <a:r>
              <a:rPr lang="pt-BR" b="1" dirty="0" smtClean="0"/>
              <a:t>7</a:t>
            </a:r>
          </a:p>
        </p:txBody>
      </p:sp>
      <p:sp>
        <p:nvSpPr>
          <p:cNvPr id="47" name="Triângulo isósceles 46"/>
          <p:cNvSpPr/>
          <p:nvPr/>
        </p:nvSpPr>
        <p:spPr>
          <a:xfrm>
            <a:off x="4655622" y="3459497"/>
            <a:ext cx="972108" cy="716993"/>
          </a:xfrm>
          <a:prstGeom prst="triangle">
            <a:avLst/>
          </a:prstGeom>
        </p:spPr>
        <p:style>
          <a:lnRef idx="2">
            <a:schemeClr val="accent5">
              <a:shade val="50000"/>
            </a:schemeClr>
          </a:lnRef>
          <a:fillRef idx="1">
            <a:schemeClr val="accent5"/>
          </a:fillRef>
          <a:effectRef idx="0">
            <a:schemeClr val="accent5"/>
          </a:effectRef>
          <a:fontRef idx="minor">
            <a:schemeClr val="lt1"/>
          </a:fontRef>
        </p:style>
        <p:txBody>
          <a:bodyPr rtlCol="0" anchor="b"/>
          <a:lstStyle/>
          <a:p>
            <a:pPr algn="ctr"/>
            <a:r>
              <a:rPr lang="pt-BR" b="1" dirty="0" smtClean="0"/>
              <a:t>C3</a:t>
            </a:r>
          </a:p>
          <a:p>
            <a:pPr algn="ctr"/>
            <a:r>
              <a:rPr lang="pt-BR" b="1" dirty="0" smtClean="0"/>
              <a:t>6</a:t>
            </a:r>
            <a:endParaRPr lang="pt-BR" b="1" dirty="0"/>
          </a:p>
        </p:txBody>
      </p:sp>
      <p:sp>
        <p:nvSpPr>
          <p:cNvPr id="48" name="Triângulo isósceles 47"/>
          <p:cNvSpPr/>
          <p:nvPr/>
        </p:nvSpPr>
        <p:spPr>
          <a:xfrm>
            <a:off x="5807750" y="3459497"/>
            <a:ext cx="972108" cy="716993"/>
          </a:xfrm>
          <a:prstGeom prst="triangle">
            <a:avLst/>
          </a:prstGeom>
        </p:spPr>
        <p:style>
          <a:lnRef idx="2">
            <a:schemeClr val="accent5">
              <a:shade val="50000"/>
            </a:schemeClr>
          </a:lnRef>
          <a:fillRef idx="1">
            <a:schemeClr val="accent5"/>
          </a:fillRef>
          <a:effectRef idx="0">
            <a:schemeClr val="accent5"/>
          </a:effectRef>
          <a:fontRef idx="minor">
            <a:schemeClr val="lt1"/>
          </a:fontRef>
        </p:style>
        <p:txBody>
          <a:bodyPr rtlCol="0" anchor="b"/>
          <a:lstStyle/>
          <a:p>
            <a:pPr algn="ctr"/>
            <a:r>
              <a:rPr lang="pt-BR" b="1" dirty="0" smtClean="0"/>
              <a:t>C4</a:t>
            </a:r>
          </a:p>
          <a:p>
            <a:pPr algn="ctr"/>
            <a:r>
              <a:rPr lang="pt-BR" b="1" dirty="0" smtClean="0"/>
              <a:t>8</a:t>
            </a:r>
            <a:endParaRPr lang="pt-BR" b="1" dirty="0"/>
          </a:p>
        </p:txBody>
      </p:sp>
      <p:grpSp>
        <p:nvGrpSpPr>
          <p:cNvPr id="9" name="Grupo 8"/>
          <p:cNvGrpSpPr/>
          <p:nvPr/>
        </p:nvGrpSpPr>
        <p:grpSpPr>
          <a:xfrm>
            <a:off x="5384702" y="1636490"/>
            <a:ext cx="2375669" cy="2181504"/>
            <a:chOff x="2073258" y="4260540"/>
            <a:chExt cx="1832505" cy="2998695"/>
          </a:xfrm>
        </p:grpSpPr>
        <p:sp>
          <p:nvSpPr>
            <p:cNvPr id="64" name="Retângulo de cantos arredondados 63"/>
            <p:cNvSpPr/>
            <p:nvPr/>
          </p:nvSpPr>
          <p:spPr>
            <a:xfrm>
              <a:off x="2465474" y="4260540"/>
              <a:ext cx="1440289" cy="1072335"/>
            </a:xfrm>
            <a:prstGeom prst="roundRect">
              <a:avLst/>
            </a:prstGeom>
            <a:solidFill>
              <a:schemeClr val="accent3">
                <a:lumMod val="75000"/>
              </a:schemeClr>
            </a:solidFill>
            <a:ln>
              <a:solidFill>
                <a:schemeClr val="accent3">
                  <a:lumMod val="50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pt-BR" sz="1600" b="1" dirty="0" smtClean="0"/>
                <a:t>Percentual C </a:t>
              </a:r>
              <a:r>
                <a:rPr lang="pt-BR" sz="1600" dirty="0" smtClean="0"/>
                <a:t>(NE)</a:t>
              </a:r>
              <a:endParaRPr lang="pt-BR" sz="1600" dirty="0"/>
            </a:p>
            <a:p>
              <a:pPr algn="ctr"/>
              <a:r>
                <a:rPr lang="pt-BR" sz="1600" b="1" dirty="0" smtClean="0"/>
                <a:t>Min: 10/Max: 15</a:t>
              </a:r>
            </a:p>
            <a:p>
              <a:pPr algn="ctr"/>
              <a:r>
                <a:rPr lang="pt-BR" sz="1600" b="1" dirty="0" err="1" smtClean="0"/>
                <a:t>Perc</a:t>
              </a:r>
              <a:r>
                <a:rPr lang="pt-BR" sz="1600" b="1" dirty="0" smtClean="0"/>
                <a:t>: </a:t>
              </a:r>
              <a:r>
                <a:rPr lang="pt-BR" sz="1600" dirty="0" smtClean="0"/>
                <a:t>100%</a:t>
              </a:r>
              <a:endParaRPr lang="pt-BR" sz="1600" dirty="0"/>
            </a:p>
          </p:txBody>
        </p:sp>
        <p:cxnSp>
          <p:nvCxnSpPr>
            <p:cNvPr id="74" name="Conector de seta reta 73"/>
            <p:cNvCxnSpPr>
              <a:stCxn id="64" idx="2"/>
              <a:endCxn id="47" idx="5"/>
            </p:cNvCxnSpPr>
            <p:nvPr/>
          </p:nvCxnSpPr>
          <p:spPr>
            <a:xfrm flipH="1">
              <a:off x="2073258" y="5332875"/>
              <a:ext cx="1112360" cy="1926360"/>
            </a:xfrm>
            <a:prstGeom prst="straightConnector1">
              <a:avLst/>
            </a:prstGeom>
            <a:ln w="31750">
              <a:solidFill>
                <a:schemeClr val="accent1"/>
              </a:solidFill>
              <a:tailEnd type="stealth"/>
            </a:ln>
          </p:spPr>
          <p:style>
            <a:lnRef idx="1">
              <a:schemeClr val="accent1"/>
            </a:lnRef>
            <a:fillRef idx="0">
              <a:schemeClr val="accent1"/>
            </a:fillRef>
            <a:effectRef idx="0">
              <a:schemeClr val="accent1"/>
            </a:effectRef>
            <a:fontRef idx="minor">
              <a:schemeClr val="tx1"/>
            </a:fontRef>
          </p:style>
        </p:cxnSp>
      </p:grpSp>
      <p:grpSp>
        <p:nvGrpSpPr>
          <p:cNvPr id="98" name="Grupo 97"/>
          <p:cNvGrpSpPr/>
          <p:nvPr/>
        </p:nvGrpSpPr>
        <p:grpSpPr>
          <a:xfrm>
            <a:off x="1272698" y="1141798"/>
            <a:ext cx="2473823" cy="2676195"/>
            <a:chOff x="1736818" y="3675292"/>
            <a:chExt cx="2119078" cy="2676195"/>
          </a:xfrm>
        </p:grpSpPr>
        <p:sp>
          <p:nvSpPr>
            <p:cNvPr id="99" name="Retângulo de cantos arredondados 98"/>
            <p:cNvSpPr/>
            <p:nvPr/>
          </p:nvSpPr>
          <p:spPr>
            <a:xfrm>
              <a:off x="1736818" y="3675292"/>
              <a:ext cx="1592188" cy="776857"/>
            </a:xfrm>
            <a:prstGeom prst="roundRect">
              <a:avLst/>
            </a:prstGeom>
            <a:solidFill>
              <a:schemeClr val="accent3">
                <a:lumMod val="75000"/>
              </a:schemeClr>
            </a:solidFill>
            <a:ln>
              <a:solidFill>
                <a:schemeClr val="accent3">
                  <a:lumMod val="50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pt-BR" sz="1600" b="1" dirty="0" smtClean="0"/>
                <a:t>Percentual A </a:t>
              </a:r>
              <a:r>
                <a:rPr lang="pt-BR" sz="1600" dirty="0" smtClean="0"/>
                <a:t>(SE) </a:t>
              </a:r>
            </a:p>
            <a:p>
              <a:pPr algn="ctr"/>
              <a:r>
                <a:rPr lang="pt-BR" sz="1600" b="1" dirty="0" smtClean="0"/>
                <a:t>Min: 5/Max: 10 </a:t>
              </a:r>
              <a:r>
                <a:rPr lang="pt-BR" sz="1600" b="1" dirty="0" err="1" smtClean="0"/>
                <a:t>Perc</a:t>
              </a:r>
              <a:r>
                <a:rPr lang="pt-BR" sz="1600" b="1" dirty="0" smtClean="0"/>
                <a:t>: </a:t>
              </a:r>
              <a:r>
                <a:rPr lang="pt-BR" sz="1600" dirty="0" smtClean="0"/>
                <a:t>100%</a:t>
              </a:r>
              <a:endParaRPr lang="pt-BR" sz="1600" dirty="0"/>
            </a:p>
          </p:txBody>
        </p:sp>
        <p:cxnSp>
          <p:nvCxnSpPr>
            <p:cNvPr id="100" name="Conector de seta reta 99"/>
            <p:cNvCxnSpPr>
              <a:stCxn id="99" idx="3"/>
              <a:endCxn id="12" idx="1"/>
            </p:cNvCxnSpPr>
            <p:nvPr/>
          </p:nvCxnSpPr>
          <p:spPr>
            <a:xfrm>
              <a:off x="3329006" y="4063721"/>
              <a:ext cx="526890" cy="2287766"/>
            </a:xfrm>
            <a:prstGeom prst="straightConnector1">
              <a:avLst/>
            </a:prstGeom>
            <a:ln w="31750">
              <a:solidFill>
                <a:schemeClr val="accent1"/>
              </a:solidFill>
              <a:tailEnd type="stealth"/>
            </a:ln>
          </p:spPr>
          <p:style>
            <a:lnRef idx="1">
              <a:schemeClr val="accent1"/>
            </a:lnRef>
            <a:fillRef idx="0">
              <a:schemeClr val="accent1"/>
            </a:fillRef>
            <a:effectRef idx="0">
              <a:schemeClr val="accent1"/>
            </a:effectRef>
            <a:fontRef idx="minor">
              <a:schemeClr val="tx1"/>
            </a:fontRef>
          </p:style>
        </p:cxnSp>
      </p:grpSp>
      <p:grpSp>
        <p:nvGrpSpPr>
          <p:cNvPr id="109" name="Grupo 108"/>
          <p:cNvGrpSpPr/>
          <p:nvPr/>
        </p:nvGrpSpPr>
        <p:grpSpPr>
          <a:xfrm>
            <a:off x="1291363" y="2046776"/>
            <a:ext cx="1840064" cy="1771218"/>
            <a:chOff x="1862506" y="2902347"/>
            <a:chExt cx="1587807" cy="1771218"/>
          </a:xfrm>
        </p:grpSpPr>
        <p:sp>
          <p:nvSpPr>
            <p:cNvPr id="113" name="Retângulo de cantos arredondados 112"/>
            <p:cNvSpPr/>
            <p:nvPr/>
          </p:nvSpPr>
          <p:spPr>
            <a:xfrm>
              <a:off x="1862506" y="2902347"/>
              <a:ext cx="1587807" cy="805912"/>
            </a:xfrm>
            <a:prstGeom prst="roundRect">
              <a:avLst/>
            </a:prstGeom>
            <a:solidFill>
              <a:schemeClr val="accent3">
                <a:lumMod val="75000"/>
              </a:schemeClr>
            </a:solidFill>
            <a:ln>
              <a:solidFill>
                <a:schemeClr val="accent3">
                  <a:lumMod val="50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pt-BR" sz="1600" b="1" dirty="0" smtClean="0"/>
                <a:t>Percentual B </a:t>
              </a:r>
              <a:r>
                <a:rPr lang="pt-BR" sz="1600" dirty="0" smtClean="0"/>
                <a:t>(SE)</a:t>
              </a:r>
              <a:endParaRPr lang="pt-BR" sz="1600" dirty="0"/>
            </a:p>
            <a:p>
              <a:pPr algn="ctr"/>
              <a:r>
                <a:rPr lang="pt-BR" sz="1600" b="1" dirty="0" smtClean="0"/>
                <a:t>Min: 5/Max: 15 </a:t>
              </a:r>
              <a:r>
                <a:rPr lang="pt-BR" sz="1600" b="1" dirty="0" err="1" smtClean="0"/>
                <a:t>Perc</a:t>
              </a:r>
              <a:r>
                <a:rPr lang="pt-BR" sz="1600" b="1" dirty="0" smtClean="0"/>
                <a:t>: </a:t>
              </a:r>
              <a:r>
                <a:rPr lang="pt-BR" sz="1600" dirty="0" smtClean="0"/>
                <a:t>100 %</a:t>
              </a:r>
              <a:endParaRPr lang="pt-BR" sz="1600" dirty="0"/>
            </a:p>
          </p:txBody>
        </p:sp>
        <p:cxnSp>
          <p:nvCxnSpPr>
            <p:cNvPr id="114" name="Conector de seta reta 113"/>
            <p:cNvCxnSpPr>
              <a:stCxn id="113" idx="2"/>
              <a:endCxn id="46" idx="1"/>
            </p:cNvCxnSpPr>
            <p:nvPr/>
          </p:nvCxnSpPr>
          <p:spPr>
            <a:xfrm>
              <a:off x="2656409" y="3708259"/>
              <a:ext cx="361560" cy="965306"/>
            </a:xfrm>
            <a:prstGeom prst="straightConnector1">
              <a:avLst/>
            </a:prstGeom>
            <a:ln w="31750">
              <a:solidFill>
                <a:schemeClr val="accent1"/>
              </a:solidFill>
              <a:tailEnd type="stealth"/>
            </a:ln>
          </p:spPr>
          <p:style>
            <a:lnRef idx="1">
              <a:schemeClr val="accent1"/>
            </a:lnRef>
            <a:fillRef idx="0">
              <a:schemeClr val="accent1"/>
            </a:fillRef>
            <a:effectRef idx="0">
              <a:schemeClr val="accent1"/>
            </a:effectRef>
            <a:fontRef idx="minor">
              <a:schemeClr val="tx1"/>
            </a:fontRef>
          </p:style>
        </p:cxnSp>
      </p:grpSp>
      <p:sp>
        <p:nvSpPr>
          <p:cNvPr id="141" name="Retângulo de cantos arredondados 140"/>
          <p:cNvSpPr/>
          <p:nvPr/>
        </p:nvSpPr>
        <p:spPr>
          <a:xfrm>
            <a:off x="7632846" y="1897598"/>
            <a:ext cx="596939" cy="257887"/>
          </a:xfrm>
          <a:prstGeom prst="round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pt-BR" sz="1400" b="1" dirty="0" smtClean="0"/>
              <a:t>14</a:t>
            </a:r>
            <a:endParaRPr lang="pt-BR" sz="1400" b="1" dirty="0"/>
          </a:p>
        </p:txBody>
      </p:sp>
      <p:sp>
        <p:nvSpPr>
          <p:cNvPr id="85" name="Retângulo de cantos arredondados 84"/>
          <p:cNvSpPr/>
          <p:nvPr/>
        </p:nvSpPr>
        <p:spPr>
          <a:xfrm>
            <a:off x="741340" y="1401282"/>
            <a:ext cx="613876" cy="257887"/>
          </a:xfrm>
          <a:prstGeom prst="round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pt-BR" sz="1400" b="1" dirty="0" smtClean="0"/>
              <a:t>5</a:t>
            </a:r>
            <a:endParaRPr lang="pt-BR" sz="1400" b="1" dirty="0"/>
          </a:p>
        </p:txBody>
      </p:sp>
      <p:sp>
        <p:nvSpPr>
          <p:cNvPr id="88" name="Retângulo de cantos arredondados 87"/>
          <p:cNvSpPr/>
          <p:nvPr/>
        </p:nvSpPr>
        <p:spPr>
          <a:xfrm>
            <a:off x="733301" y="2308970"/>
            <a:ext cx="621066" cy="257887"/>
          </a:xfrm>
          <a:prstGeom prst="round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pt-BR" sz="1400" b="1" dirty="0" smtClean="0"/>
              <a:t>7</a:t>
            </a:r>
            <a:endParaRPr lang="pt-BR" sz="1400" b="1" dirty="0"/>
          </a:p>
        </p:txBody>
      </p:sp>
      <p:sp>
        <p:nvSpPr>
          <p:cNvPr id="36" name="CaixaDeTexto 35"/>
          <p:cNvSpPr txBox="1"/>
          <p:nvPr/>
        </p:nvSpPr>
        <p:spPr>
          <a:xfrm>
            <a:off x="3229219" y="4208716"/>
            <a:ext cx="431491" cy="369332"/>
          </a:xfrm>
          <a:prstGeom prst="rect">
            <a:avLst/>
          </a:prstGeom>
          <a:noFill/>
        </p:spPr>
        <p:txBody>
          <a:bodyPr wrap="square" rtlCol="0">
            <a:spAutoFit/>
          </a:bodyPr>
          <a:lstStyle/>
          <a:p>
            <a:pPr algn="just"/>
            <a:r>
              <a:rPr lang="pt-BR" b="1" dirty="0" smtClean="0">
                <a:solidFill>
                  <a:schemeClr val="accent3">
                    <a:lumMod val="50000"/>
                  </a:schemeClr>
                </a:solidFill>
              </a:rPr>
              <a:t>SE</a:t>
            </a:r>
            <a:endParaRPr lang="pt-BR" sz="2400" b="1" dirty="0" smtClean="0">
              <a:solidFill>
                <a:schemeClr val="accent3">
                  <a:lumMod val="50000"/>
                </a:schemeClr>
              </a:solidFill>
            </a:endParaRPr>
          </a:p>
        </p:txBody>
      </p:sp>
      <p:sp>
        <p:nvSpPr>
          <p:cNvPr id="37" name="CaixaDeTexto 36"/>
          <p:cNvSpPr txBox="1"/>
          <p:nvPr/>
        </p:nvSpPr>
        <p:spPr>
          <a:xfrm>
            <a:off x="5455835" y="4211796"/>
            <a:ext cx="484581" cy="369332"/>
          </a:xfrm>
          <a:prstGeom prst="rect">
            <a:avLst/>
          </a:prstGeom>
          <a:noFill/>
        </p:spPr>
        <p:txBody>
          <a:bodyPr wrap="square" rtlCol="0">
            <a:spAutoFit/>
          </a:bodyPr>
          <a:lstStyle/>
          <a:p>
            <a:pPr algn="just"/>
            <a:r>
              <a:rPr lang="pt-BR" b="1" dirty="0">
                <a:solidFill>
                  <a:schemeClr val="accent3">
                    <a:lumMod val="50000"/>
                  </a:schemeClr>
                </a:solidFill>
              </a:rPr>
              <a:t>N</a:t>
            </a:r>
            <a:r>
              <a:rPr lang="pt-BR" b="1" dirty="0" smtClean="0">
                <a:solidFill>
                  <a:schemeClr val="accent3">
                    <a:lumMod val="50000"/>
                  </a:schemeClr>
                </a:solidFill>
              </a:rPr>
              <a:t>E</a:t>
            </a:r>
            <a:endParaRPr lang="pt-BR" sz="2400" b="1" dirty="0" smtClean="0">
              <a:solidFill>
                <a:schemeClr val="accent3">
                  <a:lumMod val="50000"/>
                </a:schemeClr>
              </a:solidFill>
            </a:endParaRPr>
          </a:p>
        </p:txBody>
      </p:sp>
      <p:sp>
        <p:nvSpPr>
          <p:cNvPr id="33" name="Retângulo 32"/>
          <p:cNvSpPr/>
          <p:nvPr/>
        </p:nvSpPr>
        <p:spPr>
          <a:xfrm>
            <a:off x="971600" y="4725144"/>
            <a:ext cx="7272808" cy="187220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38" name="Seta para a direita listrada 37"/>
          <p:cNvSpPr/>
          <p:nvPr/>
        </p:nvSpPr>
        <p:spPr>
          <a:xfrm>
            <a:off x="3738421" y="5494633"/>
            <a:ext cx="558062" cy="329661"/>
          </a:xfrm>
          <a:prstGeom prst="stripedRightArrow">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pic>
        <p:nvPicPr>
          <p:cNvPr id="40" name="Imagem 39"/>
          <p:cNvPicPr>
            <a:picLocks noChangeAspect="1"/>
          </p:cNvPicPr>
          <p:nvPr/>
        </p:nvPicPr>
        <p:blipFill>
          <a:blip r:embed="rId3"/>
          <a:stretch>
            <a:fillRect/>
          </a:stretch>
        </p:blipFill>
        <p:spPr>
          <a:xfrm>
            <a:off x="1383461" y="4978943"/>
            <a:ext cx="1943100" cy="1361040"/>
          </a:xfrm>
          <a:prstGeom prst="rect">
            <a:avLst/>
          </a:prstGeom>
        </p:spPr>
      </p:pic>
      <p:pic>
        <p:nvPicPr>
          <p:cNvPr id="41" name="Imagem 40"/>
          <p:cNvPicPr>
            <a:picLocks noChangeAspect="1"/>
          </p:cNvPicPr>
          <p:nvPr/>
        </p:nvPicPr>
        <p:blipFill>
          <a:blip r:embed="rId4"/>
          <a:stretch>
            <a:fillRect/>
          </a:stretch>
        </p:blipFill>
        <p:spPr>
          <a:xfrm>
            <a:off x="4708343" y="5112474"/>
            <a:ext cx="3124200" cy="1093920"/>
          </a:xfrm>
          <a:prstGeom prst="rect">
            <a:avLst/>
          </a:prstGeom>
        </p:spPr>
      </p:pic>
      <p:cxnSp>
        <p:nvCxnSpPr>
          <p:cNvPr id="42" name="Conector de seta reta 41"/>
          <p:cNvCxnSpPr>
            <a:stCxn id="64" idx="2"/>
            <a:endCxn id="48" idx="5"/>
          </p:cNvCxnSpPr>
          <p:nvPr/>
        </p:nvCxnSpPr>
        <p:spPr>
          <a:xfrm flipH="1">
            <a:off x="6536831" y="2416597"/>
            <a:ext cx="289942" cy="1401397"/>
          </a:xfrm>
          <a:prstGeom prst="straightConnector1">
            <a:avLst/>
          </a:prstGeom>
          <a:ln w="31750">
            <a:solidFill>
              <a:schemeClr val="accent1"/>
            </a:solidFill>
            <a:tailEnd type="stealt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12913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85"/>
                                        </p:tgtEl>
                                        <p:attrNameLst>
                                          <p:attrName>style.visibility</p:attrName>
                                        </p:attrNameLst>
                                      </p:cBhvr>
                                      <p:to>
                                        <p:strVal val="visible"/>
                                      </p:to>
                                    </p:set>
                                    <p:animEffect transition="in" filter="circle(in)">
                                      <p:cBhvr>
                                        <p:cTn id="7" dur="2000"/>
                                        <p:tgtEl>
                                          <p:spTgt spid="8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88"/>
                                        </p:tgtEl>
                                        <p:attrNameLst>
                                          <p:attrName>style.visibility</p:attrName>
                                        </p:attrNameLst>
                                      </p:cBhvr>
                                      <p:to>
                                        <p:strVal val="visible"/>
                                      </p:to>
                                    </p:set>
                                    <p:animEffect transition="in" filter="circle(in)">
                                      <p:cBhvr>
                                        <p:cTn id="12" dur="2000"/>
                                        <p:tgtEl>
                                          <p:spTgt spid="8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141"/>
                                        </p:tgtEl>
                                        <p:attrNameLst>
                                          <p:attrName>style.visibility</p:attrName>
                                        </p:attrNameLst>
                                      </p:cBhvr>
                                      <p:to>
                                        <p:strVal val="visible"/>
                                      </p:to>
                                    </p:set>
                                    <p:animEffect transition="in" filter="circle(in)">
                                      <p:cBhvr>
                                        <p:cTn id="17" dur="2000"/>
                                        <p:tgtEl>
                                          <p:spTgt spid="141"/>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33"/>
                                        </p:tgtEl>
                                        <p:attrNameLst>
                                          <p:attrName>style.visibility</p:attrName>
                                        </p:attrNameLst>
                                      </p:cBhvr>
                                      <p:to>
                                        <p:strVal val="visible"/>
                                      </p:to>
                                    </p:set>
                                    <p:animEffect transition="in" filter="circle(in)">
                                      <p:cBhvr>
                                        <p:cTn id="22" dur="2000"/>
                                        <p:tgtEl>
                                          <p:spTgt spid="33"/>
                                        </p:tgtEl>
                                      </p:cBhvr>
                                    </p:animEffect>
                                  </p:childTnLst>
                                </p:cTn>
                              </p:par>
                              <p:par>
                                <p:cTn id="23" presetID="6" presetClass="entr" presetSubtype="16" fill="hold" grpId="0" nodeType="withEffect">
                                  <p:stCondLst>
                                    <p:cond delay="0"/>
                                  </p:stCondLst>
                                  <p:childTnLst>
                                    <p:set>
                                      <p:cBhvr>
                                        <p:cTn id="24" dur="1" fill="hold">
                                          <p:stCondLst>
                                            <p:cond delay="0"/>
                                          </p:stCondLst>
                                        </p:cTn>
                                        <p:tgtEl>
                                          <p:spTgt spid="38"/>
                                        </p:tgtEl>
                                        <p:attrNameLst>
                                          <p:attrName>style.visibility</p:attrName>
                                        </p:attrNameLst>
                                      </p:cBhvr>
                                      <p:to>
                                        <p:strVal val="visible"/>
                                      </p:to>
                                    </p:set>
                                    <p:animEffect transition="in" filter="circle(in)">
                                      <p:cBhvr>
                                        <p:cTn id="25" dur="2000"/>
                                        <p:tgtEl>
                                          <p:spTgt spid="38"/>
                                        </p:tgtEl>
                                      </p:cBhvr>
                                    </p:animEffect>
                                  </p:childTnLst>
                                </p:cTn>
                              </p:par>
                              <p:par>
                                <p:cTn id="26" presetID="6" presetClass="entr" presetSubtype="16" fill="hold" nodeType="withEffect">
                                  <p:stCondLst>
                                    <p:cond delay="0"/>
                                  </p:stCondLst>
                                  <p:childTnLst>
                                    <p:set>
                                      <p:cBhvr>
                                        <p:cTn id="27" dur="1" fill="hold">
                                          <p:stCondLst>
                                            <p:cond delay="0"/>
                                          </p:stCondLst>
                                        </p:cTn>
                                        <p:tgtEl>
                                          <p:spTgt spid="40"/>
                                        </p:tgtEl>
                                        <p:attrNameLst>
                                          <p:attrName>style.visibility</p:attrName>
                                        </p:attrNameLst>
                                      </p:cBhvr>
                                      <p:to>
                                        <p:strVal val="visible"/>
                                      </p:to>
                                    </p:set>
                                    <p:animEffect transition="in" filter="circle(in)">
                                      <p:cBhvr>
                                        <p:cTn id="28" dur="2000"/>
                                        <p:tgtEl>
                                          <p:spTgt spid="40"/>
                                        </p:tgtEl>
                                      </p:cBhvr>
                                    </p:animEffect>
                                  </p:childTnLst>
                                </p:cTn>
                              </p:par>
                              <p:par>
                                <p:cTn id="29" presetID="6" presetClass="entr" presetSubtype="16" fill="hold" nodeType="withEffect">
                                  <p:stCondLst>
                                    <p:cond delay="0"/>
                                  </p:stCondLst>
                                  <p:childTnLst>
                                    <p:set>
                                      <p:cBhvr>
                                        <p:cTn id="30" dur="1" fill="hold">
                                          <p:stCondLst>
                                            <p:cond delay="0"/>
                                          </p:stCondLst>
                                        </p:cTn>
                                        <p:tgtEl>
                                          <p:spTgt spid="41"/>
                                        </p:tgtEl>
                                        <p:attrNameLst>
                                          <p:attrName>style.visibility</p:attrName>
                                        </p:attrNameLst>
                                      </p:cBhvr>
                                      <p:to>
                                        <p:strVal val="visible"/>
                                      </p:to>
                                    </p:set>
                                    <p:animEffect transition="in" filter="circle(in)">
                                      <p:cBhvr>
                                        <p:cTn id="31" dur="20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1" grpId="0" animBg="1"/>
      <p:bldP spid="85" grpId="0" animBg="1"/>
      <p:bldP spid="88" grpId="0" animBg="1"/>
      <p:bldP spid="33" grpId="0" animBg="1"/>
      <p:bldP spid="38"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Grupo 12"/>
          <p:cNvGrpSpPr/>
          <p:nvPr/>
        </p:nvGrpSpPr>
        <p:grpSpPr>
          <a:xfrm>
            <a:off x="4993073" y="2151442"/>
            <a:ext cx="2051848" cy="970562"/>
            <a:chOff x="6078829" y="3673287"/>
            <a:chExt cx="2051848" cy="970562"/>
          </a:xfrm>
        </p:grpSpPr>
        <p:sp>
          <p:nvSpPr>
            <p:cNvPr id="102" name="Retângulo de cantos arredondados 101"/>
            <p:cNvSpPr/>
            <p:nvPr/>
          </p:nvSpPr>
          <p:spPr>
            <a:xfrm>
              <a:off x="6690517" y="3673287"/>
              <a:ext cx="1440160" cy="612068"/>
            </a:xfrm>
            <a:prstGeom prst="roundRect">
              <a:avLst/>
            </a:prstGeom>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pt-BR" b="1" dirty="0" smtClean="0"/>
                <a:t>Percentual</a:t>
              </a:r>
            </a:p>
            <a:p>
              <a:pPr algn="ctr"/>
              <a:r>
                <a:rPr lang="pt-BR" b="1" dirty="0" smtClean="0"/>
                <a:t>20%  10 </a:t>
              </a:r>
              <a:r>
                <a:rPr lang="pt-BR" b="1" dirty="0"/>
                <a:t>a 5</a:t>
              </a:r>
              <a:r>
                <a:rPr lang="pt-BR" b="1" dirty="0" smtClean="0"/>
                <a:t>0</a:t>
              </a:r>
              <a:endParaRPr lang="pt-BR" b="1" dirty="0"/>
            </a:p>
          </p:txBody>
        </p:sp>
        <p:cxnSp>
          <p:nvCxnSpPr>
            <p:cNvPr id="83" name="Conector de seta reta 82"/>
            <p:cNvCxnSpPr>
              <a:stCxn id="102" idx="1"/>
            </p:cNvCxnSpPr>
            <p:nvPr/>
          </p:nvCxnSpPr>
          <p:spPr>
            <a:xfrm flipH="1">
              <a:off x="6078829" y="3979321"/>
              <a:ext cx="611688" cy="664528"/>
            </a:xfrm>
            <a:prstGeom prst="straightConnector1">
              <a:avLst/>
            </a:prstGeom>
            <a:ln w="31750">
              <a:solidFill>
                <a:schemeClr val="accent1"/>
              </a:solidFill>
              <a:tailEnd type="stealth"/>
            </a:ln>
          </p:spPr>
          <p:style>
            <a:lnRef idx="1">
              <a:schemeClr val="accent1"/>
            </a:lnRef>
            <a:fillRef idx="0">
              <a:schemeClr val="accent1"/>
            </a:fillRef>
            <a:effectRef idx="0">
              <a:schemeClr val="accent1"/>
            </a:effectRef>
            <a:fontRef idx="minor">
              <a:schemeClr val="tx1"/>
            </a:fontRef>
          </p:style>
        </p:cxnSp>
      </p:grpSp>
      <p:sp>
        <p:nvSpPr>
          <p:cNvPr id="15" name="Título 1"/>
          <p:cNvSpPr>
            <a:spLocks noGrp="1"/>
          </p:cNvSpPr>
          <p:nvPr>
            <p:ph type="title"/>
          </p:nvPr>
        </p:nvSpPr>
        <p:spPr>
          <a:xfrm>
            <a:off x="2537269" y="214290"/>
            <a:ext cx="5751375" cy="571504"/>
          </a:xfrm>
        </p:spPr>
        <p:txBody>
          <a:bodyPr/>
          <a:lstStyle/>
          <a:p>
            <a:pPr algn="r"/>
            <a:r>
              <a:rPr lang="pt-BR" sz="2400" dirty="0"/>
              <a:t>Contratos com Flexibilidade </a:t>
            </a:r>
            <a:r>
              <a:rPr lang="pt-BR" sz="2400" dirty="0" smtClean="0"/>
              <a:t>– Exemplo 6</a:t>
            </a:r>
          </a:p>
        </p:txBody>
      </p:sp>
      <p:sp>
        <p:nvSpPr>
          <p:cNvPr id="7" name="Retângulo de cantos arredondados 6"/>
          <p:cNvSpPr/>
          <p:nvPr/>
        </p:nvSpPr>
        <p:spPr>
          <a:xfrm>
            <a:off x="3395902" y="1329194"/>
            <a:ext cx="1440160" cy="792088"/>
          </a:xfrm>
          <a:prstGeom prst="roundRect">
            <a:avLst/>
          </a:prstGeom>
          <a:solidFill>
            <a:schemeClr val="tx1"/>
          </a:solidFill>
        </p:spPr>
        <p:style>
          <a:lnRef idx="2">
            <a:schemeClr val="dk1"/>
          </a:lnRef>
          <a:fillRef idx="1">
            <a:schemeClr val="lt1"/>
          </a:fillRef>
          <a:effectRef idx="0">
            <a:schemeClr val="dk1"/>
          </a:effectRef>
          <a:fontRef idx="minor">
            <a:schemeClr val="dk1"/>
          </a:fontRef>
        </p:style>
        <p:txBody>
          <a:bodyPr rtlCol="0" anchor="ctr"/>
          <a:lstStyle/>
          <a:p>
            <a:pPr algn="ctr"/>
            <a:r>
              <a:rPr lang="pt-BR" b="1" dirty="0">
                <a:solidFill>
                  <a:schemeClr val="bg1"/>
                </a:solidFill>
              </a:rPr>
              <a:t>Perfil de Agente (a)</a:t>
            </a:r>
          </a:p>
        </p:txBody>
      </p:sp>
      <p:sp>
        <p:nvSpPr>
          <p:cNvPr id="12" name="Triângulo isósceles 11"/>
          <p:cNvSpPr/>
          <p:nvPr/>
        </p:nvSpPr>
        <p:spPr>
          <a:xfrm>
            <a:off x="4175956" y="2922399"/>
            <a:ext cx="972108" cy="716993"/>
          </a:xfrm>
          <a:prstGeom prst="triangle">
            <a:avLst/>
          </a:prstGeom>
        </p:spPr>
        <p:style>
          <a:lnRef idx="2">
            <a:schemeClr val="accent5">
              <a:shade val="50000"/>
            </a:schemeClr>
          </a:lnRef>
          <a:fillRef idx="1">
            <a:schemeClr val="accent5"/>
          </a:fillRef>
          <a:effectRef idx="0">
            <a:schemeClr val="accent5"/>
          </a:effectRef>
          <a:fontRef idx="minor">
            <a:schemeClr val="lt1"/>
          </a:fontRef>
        </p:style>
        <p:txBody>
          <a:bodyPr rtlCol="0" anchor="b"/>
          <a:lstStyle/>
          <a:p>
            <a:pPr algn="ctr"/>
            <a:r>
              <a:rPr lang="pt-BR" b="1" dirty="0" smtClean="0"/>
              <a:t>C2</a:t>
            </a:r>
          </a:p>
          <a:p>
            <a:pPr algn="ctr"/>
            <a:r>
              <a:rPr lang="pt-BR" b="1" dirty="0"/>
              <a:t>7</a:t>
            </a:r>
            <a:r>
              <a:rPr lang="pt-BR" b="1" dirty="0" smtClean="0"/>
              <a:t>5</a:t>
            </a:r>
            <a:endParaRPr lang="pt-BR" b="1" dirty="0"/>
          </a:p>
        </p:txBody>
      </p:sp>
      <p:cxnSp>
        <p:nvCxnSpPr>
          <p:cNvPr id="10" name="Conector angulado 9"/>
          <p:cNvCxnSpPr>
            <a:stCxn id="7" idx="2"/>
            <a:endCxn id="46" idx="0"/>
          </p:cNvCxnSpPr>
          <p:nvPr/>
        </p:nvCxnSpPr>
        <p:spPr>
          <a:xfrm rot="5400000">
            <a:off x="3430375" y="2236793"/>
            <a:ext cx="801118" cy="570096"/>
          </a:xfrm>
          <a:prstGeom prst="bentConnector3">
            <a:avLst>
              <a:gd name="adj1" fmla="val 50000"/>
            </a:avLst>
          </a:prstGeom>
          <a:ln w="31750">
            <a:solidFill>
              <a:schemeClr val="tx1"/>
            </a:solidFill>
            <a:tailEnd type="none"/>
          </a:ln>
        </p:spPr>
        <p:style>
          <a:lnRef idx="1">
            <a:schemeClr val="accent1"/>
          </a:lnRef>
          <a:fillRef idx="0">
            <a:schemeClr val="accent1"/>
          </a:fillRef>
          <a:effectRef idx="0">
            <a:schemeClr val="accent1"/>
          </a:effectRef>
          <a:fontRef idx="minor">
            <a:schemeClr val="tx1"/>
          </a:fontRef>
        </p:style>
      </p:cxnSp>
      <p:cxnSp>
        <p:nvCxnSpPr>
          <p:cNvPr id="34" name="Conector angulado 33"/>
          <p:cNvCxnSpPr>
            <a:stCxn id="7" idx="2"/>
            <a:endCxn id="12" idx="0"/>
          </p:cNvCxnSpPr>
          <p:nvPr/>
        </p:nvCxnSpPr>
        <p:spPr>
          <a:xfrm rot="16200000" flipH="1">
            <a:off x="3988438" y="2248826"/>
            <a:ext cx="801117" cy="546028"/>
          </a:xfrm>
          <a:prstGeom prst="bentConnector3">
            <a:avLst>
              <a:gd name="adj1" fmla="val 50000"/>
            </a:avLst>
          </a:prstGeom>
          <a:ln w="31750">
            <a:solidFill>
              <a:schemeClr val="tx1"/>
            </a:solidFill>
            <a:tailEnd type="none"/>
          </a:ln>
        </p:spPr>
        <p:style>
          <a:lnRef idx="1">
            <a:schemeClr val="accent1"/>
          </a:lnRef>
          <a:fillRef idx="0">
            <a:schemeClr val="accent1"/>
          </a:fillRef>
          <a:effectRef idx="0">
            <a:schemeClr val="accent1"/>
          </a:effectRef>
          <a:fontRef idx="minor">
            <a:schemeClr val="tx1"/>
          </a:fontRef>
        </p:style>
      </p:cxnSp>
      <p:sp>
        <p:nvSpPr>
          <p:cNvPr id="46" name="Triângulo isósceles 45"/>
          <p:cNvSpPr/>
          <p:nvPr/>
        </p:nvSpPr>
        <p:spPr>
          <a:xfrm>
            <a:off x="3059832" y="2922400"/>
            <a:ext cx="972108" cy="716993"/>
          </a:xfrm>
          <a:prstGeom prst="triangle">
            <a:avLst/>
          </a:prstGeom>
        </p:spPr>
        <p:style>
          <a:lnRef idx="2">
            <a:schemeClr val="accent5">
              <a:shade val="50000"/>
            </a:schemeClr>
          </a:lnRef>
          <a:fillRef idx="1">
            <a:schemeClr val="accent5"/>
          </a:fillRef>
          <a:effectRef idx="0">
            <a:schemeClr val="accent5"/>
          </a:effectRef>
          <a:fontRef idx="minor">
            <a:schemeClr val="lt1"/>
          </a:fontRef>
        </p:style>
        <p:txBody>
          <a:bodyPr rtlCol="0" anchor="b"/>
          <a:lstStyle/>
          <a:p>
            <a:pPr algn="ctr"/>
            <a:r>
              <a:rPr lang="pt-BR" b="1" dirty="0" smtClean="0"/>
              <a:t>C1</a:t>
            </a:r>
          </a:p>
          <a:p>
            <a:pPr algn="ctr"/>
            <a:r>
              <a:rPr lang="pt-BR" b="1" dirty="0" smtClean="0"/>
              <a:t>45</a:t>
            </a:r>
          </a:p>
        </p:txBody>
      </p:sp>
      <p:grpSp>
        <p:nvGrpSpPr>
          <p:cNvPr id="4" name="Grupo 3"/>
          <p:cNvGrpSpPr/>
          <p:nvPr/>
        </p:nvGrpSpPr>
        <p:grpSpPr>
          <a:xfrm>
            <a:off x="4911773" y="1268760"/>
            <a:ext cx="2108499" cy="573867"/>
            <a:chOff x="5220756" y="1046312"/>
            <a:chExt cx="2108499" cy="573867"/>
          </a:xfrm>
        </p:grpSpPr>
        <p:sp>
          <p:nvSpPr>
            <p:cNvPr id="53" name="Retângulo de cantos arredondados 52"/>
            <p:cNvSpPr/>
            <p:nvPr/>
          </p:nvSpPr>
          <p:spPr>
            <a:xfrm>
              <a:off x="5889095" y="1046312"/>
              <a:ext cx="1440160" cy="573867"/>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pt-BR" b="1" dirty="0" smtClean="0"/>
                <a:t>Firme</a:t>
              </a:r>
              <a:endParaRPr lang="pt-BR" b="1" dirty="0"/>
            </a:p>
            <a:p>
              <a:pPr algn="ctr"/>
              <a:r>
                <a:rPr lang="pt-BR" b="1" dirty="0" smtClean="0"/>
                <a:t>35</a:t>
              </a:r>
              <a:endParaRPr lang="pt-BR" b="1" dirty="0"/>
            </a:p>
          </p:txBody>
        </p:sp>
        <p:cxnSp>
          <p:nvCxnSpPr>
            <p:cNvPr id="54" name="Conector de seta reta 53"/>
            <p:cNvCxnSpPr>
              <a:stCxn id="53" idx="1"/>
            </p:cNvCxnSpPr>
            <p:nvPr/>
          </p:nvCxnSpPr>
          <p:spPr>
            <a:xfrm flipH="1">
              <a:off x="5220756" y="1333246"/>
              <a:ext cx="668339" cy="131686"/>
            </a:xfrm>
            <a:prstGeom prst="straightConnector1">
              <a:avLst/>
            </a:prstGeom>
            <a:ln w="31750">
              <a:solidFill>
                <a:schemeClr val="accent1"/>
              </a:solidFill>
              <a:tailEnd type="stealth"/>
            </a:ln>
          </p:spPr>
          <p:style>
            <a:lnRef idx="1">
              <a:schemeClr val="accent1"/>
            </a:lnRef>
            <a:fillRef idx="0">
              <a:schemeClr val="accent1"/>
            </a:fillRef>
            <a:effectRef idx="0">
              <a:schemeClr val="accent1"/>
            </a:effectRef>
            <a:fontRef idx="minor">
              <a:schemeClr val="tx1"/>
            </a:fontRef>
          </p:style>
        </p:cxnSp>
      </p:grpSp>
      <p:sp>
        <p:nvSpPr>
          <p:cNvPr id="56" name="Retângulo 55"/>
          <p:cNvSpPr/>
          <p:nvPr/>
        </p:nvSpPr>
        <p:spPr>
          <a:xfrm>
            <a:off x="395536" y="4473085"/>
            <a:ext cx="8280920" cy="1980251"/>
          </a:xfrm>
          <a:prstGeom prst="rect">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grpSp>
        <p:nvGrpSpPr>
          <p:cNvPr id="98" name="Grupo 97"/>
          <p:cNvGrpSpPr/>
          <p:nvPr/>
        </p:nvGrpSpPr>
        <p:grpSpPr>
          <a:xfrm>
            <a:off x="1464029" y="1389812"/>
            <a:ext cx="1883835" cy="612068"/>
            <a:chOff x="5501186" y="3955437"/>
            <a:chExt cx="1883835" cy="612068"/>
          </a:xfrm>
        </p:grpSpPr>
        <p:sp>
          <p:nvSpPr>
            <p:cNvPr id="99" name="Retângulo de cantos arredondados 98"/>
            <p:cNvSpPr/>
            <p:nvPr/>
          </p:nvSpPr>
          <p:spPr>
            <a:xfrm>
              <a:off x="5501186" y="3955437"/>
              <a:ext cx="1440160" cy="612068"/>
            </a:xfrm>
            <a:prstGeom prst="roundRect">
              <a:avLst/>
            </a:prstGeom>
            <a:solidFill>
              <a:schemeClr val="accent3">
                <a:lumMod val="75000"/>
              </a:schemeClr>
            </a:solidFill>
            <a:ln>
              <a:solidFill>
                <a:schemeClr val="accent3">
                  <a:lumMod val="50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pt-BR" b="1" dirty="0" smtClean="0"/>
                <a:t>Prioridade </a:t>
              </a:r>
            </a:p>
            <a:p>
              <a:pPr algn="ctr"/>
              <a:r>
                <a:rPr lang="pt-BR" b="1" dirty="0" smtClean="0"/>
                <a:t>20 </a:t>
              </a:r>
              <a:r>
                <a:rPr lang="pt-BR" b="1" dirty="0"/>
                <a:t>a </a:t>
              </a:r>
              <a:r>
                <a:rPr lang="pt-BR" b="1" dirty="0" smtClean="0"/>
                <a:t>60</a:t>
              </a:r>
              <a:endParaRPr lang="pt-BR" b="1" dirty="0"/>
            </a:p>
          </p:txBody>
        </p:sp>
        <p:cxnSp>
          <p:nvCxnSpPr>
            <p:cNvPr id="100" name="Conector de seta reta 99"/>
            <p:cNvCxnSpPr>
              <a:stCxn id="99" idx="3"/>
            </p:cNvCxnSpPr>
            <p:nvPr/>
          </p:nvCxnSpPr>
          <p:spPr>
            <a:xfrm>
              <a:off x="6941346" y="4261471"/>
              <a:ext cx="443675" cy="696"/>
            </a:xfrm>
            <a:prstGeom prst="straightConnector1">
              <a:avLst/>
            </a:prstGeom>
            <a:ln w="31750">
              <a:solidFill>
                <a:schemeClr val="accent1"/>
              </a:solidFill>
              <a:tailEnd type="stealth"/>
            </a:ln>
          </p:spPr>
          <p:style>
            <a:lnRef idx="1">
              <a:schemeClr val="accent1"/>
            </a:lnRef>
            <a:fillRef idx="0">
              <a:schemeClr val="accent1"/>
            </a:fillRef>
            <a:effectRef idx="0">
              <a:schemeClr val="accent1"/>
            </a:effectRef>
            <a:fontRef idx="minor">
              <a:schemeClr val="tx1"/>
            </a:fontRef>
          </p:style>
        </p:cxnSp>
      </p:grpSp>
      <p:sp>
        <p:nvSpPr>
          <p:cNvPr id="87" name="Retângulo de cantos arredondados 86"/>
          <p:cNvSpPr/>
          <p:nvPr/>
        </p:nvSpPr>
        <p:spPr>
          <a:xfrm>
            <a:off x="1020355" y="1700808"/>
            <a:ext cx="557352" cy="255747"/>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pt-BR" sz="1400" b="1" dirty="0" smtClean="0">
                <a:solidFill>
                  <a:schemeClr val="tx1"/>
                </a:solidFill>
              </a:rPr>
              <a:t>20</a:t>
            </a:r>
            <a:endParaRPr lang="pt-BR" sz="1400" b="1" dirty="0">
              <a:solidFill>
                <a:schemeClr val="tx1"/>
              </a:solidFill>
            </a:endParaRPr>
          </a:p>
        </p:txBody>
      </p:sp>
      <p:sp>
        <p:nvSpPr>
          <p:cNvPr id="92" name="Retângulo de cantos arredondados 91"/>
          <p:cNvSpPr/>
          <p:nvPr/>
        </p:nvSpPr>
        <p:spPr>
          <a:xfrm>
            <a:off x="6998477" y="2287676"/>
            <a:ext cx="575240" cy="315331"/>
          </a:xfrm>
          <a:prstGeom prst="round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pt-BR" sz="1600" b="1" dirty="0" smtClean="0"/>
              <a:t>15</a:t>
            </a:r>
            <a:endParaRPr lang="pt-BR" sz="1600" b="1" dirty="0"/>
          </a:p>
        </p:txBody>
      </p:sp>
      <p:grpSp>
        <p:nvGrpSpPr>
          <p:cNvPr id="91" name="Grupo 90"/>
          <p:cNvGrpSpPr/>
          <p:nvPr/>
        </p:nvGrpSpPr>
        <p:grpSpPr>
          <a:xfrm>
            <a:off x="1308100" y="3048987"/>
            <a:ext cx="1808351" cy="585307"/>
            <a:chOff x="5899872" y="3842890"/>
            <a:chExt cx="1808351" cy="612068"/>
          </a:xfrm>
          <a:solidFill>
            <a:schemeClr val="tx2">
              <a:lumMod val="60000"/>
              <a:lumOff val="40000"/>
            </a:schemeClr>
          </a:solidFill>
        </p:grpSpPr>
        <p:sp>
          <p:nvSpPr>
            <p:cNvPr id="93" name="Retângulo de cantos arredondados 92"/>
            <p:cNvSpPr/>
            <p:nvPr/>
          </p:nvSpPr>
          <p:spPr>
            <a:xfrm>
              <a:off x="5899872" y="3842890"/>
              <a:ext cx="1157617" cy="612068"/>
            </a:xfrm>
            <a:prstGeom prst="roundRect">
              <a:avLst/>
            </a:prstGeom>
            <a:grpFill/>
            <a:ln/>
          </p:spPr>
          <p:style>
            <a:lnRef idx="0">
              <a:schemeClr val="accent5"/>
            </a:lnRef>
            <a:fillRef idx="3">
              <a:schemeClr val="accent5"/>
            </a:fillRef>
            <a:effectRef idx="3">
              <a:schemeClr val="accent5"/>
            </a:effectRef>
            <a:fontRef idx="minor">
              <a:schemeClr val="lt1"/>
            </a:fontRef>
          </p:style>
          <p:txBody>
            <a:bodyPr rtlCol="0" anchor="ctr"/>
            <a:lstStyle/>
            <a:p>
              <a:pPr algn="ctr"/>
              <a:r>
                <a:rPr lang="pt-BR" b="1" dirty="0" smtClean="0"/>
                <a:t>Proinfa</a:t>
              </a:r>
            </a:p>
            <a:p>
              <a:pPr algn="ctr"/>
              <a:r>
                <a:rPr lang="pt-BR" b="1" dirty="0" smtClean="0"/>
                <a:t>6,25</a:t>
              </a:r>
              <a:endParaRPr lang="pt-BR" b="1" dirty="0"/>
            </a:p>
          </p:txBody>
        </p:sp>
        <p:cxnSp>
          <p:nvCxnSpPr>
            <p:cNvPr id="94" name="Conector de seta reta 93"/>
            <p:cNvCxnSpPr/>
            <p:nvPr/>
          </p:nvCxnSpPr>
          <p:spPr>
            <a:xfrm flipV="1">
              <a:off x="7057490" y="4148924"/>
              <a:ext cx="650733" cy="1"/>
            </a:xfrm>
            <a:prstGeom prst="straightConnector1">
              <a:avLst/>
            </a:prstGeom>
            <a:grpFill/>
            <a:ln w="31750">
              <a:solidFill>
                <a:schemeClr val="accent1"/>
              </a:solidFill>
              <a:tailEnd type="stealth"/>
            </a:ln>
          </p:spPr>
          <p:style>
            <a:lnRef idx="1">
              <a:schemeClr val="accent1"/>
            </a:lnRef>
            <a:fillRef idx="0">
              <a:schemeClr val="accent1"/>
            </a:fillRef>
            <a:effectRef idx="0">
              <a:schemeClr val="accent1"/>
            </a:effectRef>
            <a:fontRef idx="minor">
              <a:schemeClr val="tx1"/>
            </a:fontRef>
          </p:style>
        </p:cxnSp>
      </p:grpSp>
      <p:grpSp>
        <p:nvGrpSpPr>
          <p:cNvPr id="96" name="Grupo 95"/>
          <p:cNvGrpSpPr/>
          <p:nvPr/>
        </p:nvGrpSpPr>
        <p:grpSpPr>
          <a:xfrm>
            <a:off x="5147899" y="2977029"/>
            <a:ext cx="1763824" cy="585308"/>
            <a:chOff x="5132735" y="3845593"/>
            <a:chExt cx="1763824" cy="612068"/>
          </a:xfrm>
          <a:solidFill>
            <a:schemeClr val="tx2">
              <a:lumMod val="60000"/>
              <a:lumOff val="40000"/>
            </a:schemeClr>
          </a:solidFill>
        </p:grpSpPr>
        <p:sp>
          <p:nvSpPr>
            <p:cNvPr id="97" name="Retângulo de cantos arredondados 96"/>
            <p:cNvSpPr/>
            <p:nvPr/>
          </p:nvSpPr>
          <p:spPr>
            <a:xfrm>
              <a:off x="5738942" y="3845593"/>
              <a:ext cx="1157617" cy="612068"/>
            </a:xfrm>
            <a:prstGeom prst="roundRect">
              <a:avLst/>
            </a:prstGeom>
            <a:grpFill/>
            <a:ln/>
          </p:spPr>
          <p:style>
            <a:lnRef idx="0">
              <a:schemeClr val="accent5"/>
            </a:lnRef>
            <a:fillRef idx="3">
              <a:schemeClr val="accent5"/>
            </a:fillRef>
            <a:effectRef idx="3">
              <a:schemeClr val="accent5"/>
            </a:effectRef>
            <a:fontRef idx="minor">
              <a:schemeClr val="lt1"/>
            </a:fontRef>
          </p:style>
          <p:txBody>
            <a:bodyPr rtlCol="0" anchor="ctr"/>
            <a:lstStyle/>
            <a:p>
              <a:pPr algn="ctr"/>
              <a:r>
                <a:rPr lang="pt-BR" b="1" dirty="0" smtClean="0"/>
                <a:t>Proinfa</a:t>
              </a:r>
            </a:p>
            <a:p>
              <a:pPr algn="ctr"/>
              <a:r>
                <a:rPr lang="pt-BR" b="1" dirty="0" smtClean="0"/>
                <a:t>3,75</a:t>
              </a:r>
              <a:endParaRPr lang="pt-BR" b="1" dirty="0"/>
            </a:p>
          </p:txBody>
        </p:sp>
        <p:cxnSp>
          <p:nvCxnSpPr>
            <p:cNvPr id="101" name="Conector de seta reta 100"/>
            <p:cNvCxnSpPr>
              <a:stCxn id="97" idx="1"/>
            </p:cNvCxnSpPr>
            <p:nvPr/>
          </p:nvCxnSpPr>
          <p:spPr>
            <a:xfrm flipH="1" flipV="1">
              <a:off x="5132735" y="4143495"/>
              <a:ext cx="606207" cy="8132"/>
            </a:xfrm>
            <a:prstGeom prst="straightConnector1">
              <a:avLst/>
            </a:prstGeom>
            <a:grpFill/>
            <a:ln w="31750">
              <a:solidFill>
                <a:schemeClr val="accent1"/>
              </a:solidFill>
              <a:tailEnd type="stealth"/>
            </a:ln>
          </p:spPr>
          <p:style>
            <a:lnRef idx="1">
              <a:schemeClr val="accent1"/>
            </a:lnRef>
            <a:fillRef idx="0">
              <a:schemeClr val="accent1"/>
            </a:fillRef>
            <a:effectRef idx="0">
              <a:schemeClr val="accent1"/>
            </a:effectRef>
            <a:fontRef idx="minor">
              <a:schemeClr val="tx1"/>
            </a:fontRef>
          </p:style>
        </p:cxnSp>
      </p:grpSp>
      <p:sp>
        <p:nvSpPr>
          <p:cNvPr id="32" name="Retângulo 31"/>
          <p:cNvSpPr/>
          <p:nvPr/>
        </p:nvSpPr>
        <p:spPr>
          <a:xfrm>
            <a:off x="683568" y="4609256"/>
            <a:ext cx="960753" cy="1676600"/>
          </a:xfrm>
          <a:prstGeom prst="rect">
            <a:avLst/>
          </a:prstGeom>
          <a:ln/>
          <a:effectLst/>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pt-BR" b="1" dirty="0" smtClean="0"/>
              <a:t>120</a:t>
            </a:r>
          </a:p>
          <a:p>
            <a:pPr algn="ctr"/>
            <a:r>
              <a:rPr lang="pt-BR" sz="1200" b="1" dirty="0" smtClean="0"/>
              <a:t>WM médios</a:t>
            </a:r>
            <a:endParaRPr lang="pt-BR" sz="1100" b="1" dirty="0"/>
          </a:p>
        </p:txBody>
      </p:sp>
      <p:sp>
        <p:nvSpPr>
          <p:cNvPr id="111" name="Retângulo 110"/>
          <p:cNvSpPr/>
          <p:nvPr/>
        </p:nvSpPr>
        <p:spPr>
          <a:xfrm>
            <a:off x="1830362" y="5770058"/>
            <a:ext cx="960753" cy="515798"/>
          </a:xfrm>
          <a:prstGeom prst="rect">
            <a:avLst/>
          </a:prstGeom>
          <a:ln/>
          <a:effectLst/>
        </p:spPr>
        <p:style>
          <a:lnRef idx="1">
            <a:schemeClr val="dk1"/>
          </a:lnRef>
          <a:fillRef idx="2">
            <a:schemeClr val="dk1"/>
          </a:fillRef>
          <a:effectRef idx="1">
            <a:schemeClr val="dk1"/>
          </a:effectRef>
          <a:fontRef idx="minor">
            <a:schemeClr val="dk1"/>
          </a:fontRef>
        </p:style>
        <p:txBody>
          <a:bodyPr rtlCol="0" anchor="ctr"/>
          <a:lstStyle/>
          <a:p>
            <a:pPr algn="ctr"/>
            <a:r>
              <a:rPr lang="pt-BR" b="1" dirty="0" smtClean="0"/>
              <a:t>35 </a:t>
            </a:r>
            <a:r>
              <a:rPr lang="pt-BR" sz="1200" b="1" dirty="0" smtClean="0"/>
              <a:t>MW</a:t>
            </a:r>
            <a:endParaRPr lang="pt-BR" sz="1100" b="1" dirty="0"/>
          </a:p>
        </p:txBody>
      </p:sp>
      <p:sp>
        <p:nvSpPr>
          <p:cNvPr id="103" name="Retângulo 102"/>
          <p:cNvSpPr/>
          <p:nvPr/>
        </p:nvSpPr>
        <p:spPr>
          <a:xfrm>
            <a:off x="5285262" y="5374671"/>
            <a:ext cx="827830" cy="915521"/>
          </a:xfrm>
          <a:prstGeom prst="rect">
            <a:avLst/>
          </a:prstGeom>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pt-BR" sz="2000" b="1" dirty="0" smtClean="0"/>
              <a:t>C1</a:t>
            </a:r>
          </a:p>
          <a:p>
            <a:pPr algn="ctr"/>
            <a:r>
              <a:rPr lang="pt-BR" sz="1600" b="1" dirty="0" smtClean="0"/>
              <a:t>45</a:t>
            </a:r>
          </a:p>
          <a:p>
            <a:pPr algn="ctr"/>
            <a:r>
              <a:rPr lang="pt-BR" sz="1100" b="1" dirty="0" smtClean="0"/>
              <a:t>MW</a:t>
            </a:r>
            <a:endParaRPr lang="pt-BR" sz="1100" b="1" dirty="0"/>
          </a:p>
        </p:txBody>
      </p:sp>
      <p:sp>
        <p:nvSpPr>
          <p:cNvPr id="104" name="Retângulo 103"/>
          <p:cNvSpPr/>
          <p:nvPr/>
        </p:nvSpPr>
        <p:spPr>
          <a:xfrm>
            <a:off x="7577211" y="4869160"/>
            <a:ext cx="827830" cy="1415589"/>
          </a:xfrm>
          <a:prstGeom prst="rect">
            <a:avLst/>
          </a:prstGeom>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pt-BR" sz="2000" b="1" dirty="0" smtClean="0"/>
              <a:t>C2</a:t>
            </a:r>
            <a:endParaRPr lang="pt-BR" b="1" dirty="0" smtClean="0"/>
          </a:p>
          <a:p>
            <a:pPr algn="ctr"/>
            <a:r>
              <a:rPr lang="pt-BR" sz="1600" b="1" dirty="0" smtClean="0"/>
              <a:t>75</a:t>
            </a:r>
          </a:p>
          <a:p>
            <a:pPr algn="ctr"/>
            <a:r>
              <a:rPr lang="pt-BR" sz="1100" b="1" dirty="0" smtClean="0"/>
              <a:t>MW</a:t>
            </a:r>
            <a:endParaRPr lang="pt-BR" sz="1100" b="1" dirty="0"/>
          </a:p>
        </p:txBody>
      </p:sp>
      <p:sp>
        <p:nvSpPr>
          <p:cNvPr id="106" name="Retângulo 105"/>
          <p:cNvSpPr/>
          <p:nvPr/>
        </p:nvSpPr>
        <p:spPr>
          <a:xfrm>
            <a:off x="4351273" y="6044288"/>
            <a:ext cx="827830" cy="240461"/>
          </a:xfrm>
          <a:prstGeom prst="rect">
            <a:avLst/>
          </a:prstGeom>
          <a:solidFill>
            <a:schemeClr val="accent1"/>
          </a:solidFill>
          <a:ln>
            <a:noFill/>
          </a:ln>
          <a:effectLst/>
        </p:spPr>
        <p:style>
          <a:lnRef idx="1">
            <a:schemeClr val="dk1"/>
          </a:lnRef>
          <a:fillRef idx="2">
            <a:schemeClr val="dk1"/>
          </a:fillRef>
          <a:effectRef idx="1">
            <a:schemeClr val="dk1"/>
          </a:effectRef>
          <a:fontRef idx="minor">
            <a:schemeClr val="dk1"/>
          </a:fontRef>
        </p:style>
        <p:txBody>
          <a:bodyPr rtlCol="0" anchor="ctr"/>
          <a:lstStyle/>
          <a:p>
            <a:pPr algn="ctr"/>
            <a:r>
              <a:rPr lang="pt-BR" sz="1200" b="1" dirty="0" smtClean="0">
                <a:solidFill>
                  <a:schemeClr val="bg1"/>
                </a:solidFill>
              </a:rPr>
              <a:t>13,12</a:t>
            </a:r>
            <a:endParaRPr lang="pt-BR" sz="900" b="1" dirty="0">
              <a:solidFill>
                <a:schemeClr val="bg1"/>
              </a:solidFill>
            </a:endParaRPr>
          </a:p>
        </p:txBody>
      </p:sp>
      <p:sp>
        <p:nvSpPr>
          <p:cNvPr id="108" name="Retângulo 107"/>
          <p:cNvSpPr/>
          <p:nvPr/>
        </p:nvSpPr>
        <p:spPr>
          <a:xfrm>
            <a:off x="6622172" y="5934659"/>
            <a:ext cx="827830" cy="350090"/>
          </a:xfrm>
          <a:prstGeom prst="rect">
            <a:avLst/>
          </a:prstGeom>
          <a:solidFill>
            <a:schemeClr val="accent1"/>
          </a:solidFill>
          <a:ln>
            <a:noFill/>
          </a:ln>
          <a:effectLst/>
        </p:spPr>
        <p:style>
          <a:lnRef idx="1">
            <a:schemeClr val="dk1"/>
          </a:lnRef>
          <a:fillRef idx="2">
            <a:schemeClr val="dk1"/>
          </a:fillRef>
          <a:effectRef idx="1">
            <a:schemeClr val="dk1"/>
          </a:effectRef>
          <a:fontRef idx="minor">
            <a:schemeClr val="dk1"/>
          </a:fontRef>
        </p:style>
        <p:txBody>
          <a:bodyPr rtlCol="0" anchor="ctr"/>
          <a:lstStyle/>
          <a:p>
            <a:pPr algn="ctr"/>
            <a:r>
              <a:rPr lang="pt-BR" sz="1200" b="1" dirty="0" smtClean="0">
                <a:solidFill>
                  <a:schemeClr val="bg1"/>
                </a:solidFill>
              </a:rPr>
              <a:t>21,88</a:t>
            </a:r>
            <a:endParaRPr lang="pt-BR" sz="900" b="1" dirty="0">
              <a:solidFill>
                <a:schemeClr val="bg1"/>
              </a:solidFill>
            </a:endParaRPr>
          </a:p>
        </p:txBody>
      </p:sp>
      <p:sp>
        <p:nvSpPr>
          <p:cNvPr id="112" name="Retângulo 111"/>
          <p:cNvSpPr/>
          <p:nvPr/>
        </p:nvSpPr>
        <p:spPr>
          <a:xfrm>
            <a:off x="4351273" y="5909271"/>
            <a:ext cx="827830" cy="136055"/>
          </a:xfrm>
          <a:prstGeom prst="rect">
            <a:avLst/>
          </a:prstGeom>
          <a:solidFill>
            <a:schemeClr val="tx2">
              <a:lumMod val="60000"/>
              <a:lumOff val="40000"/>
            </a:schemeClr>
          </a:solidFill>
          <a:ln>
            <a:noFill/>
          </a:ln>
          <a:effectLst/>
        </p:spPr>
        <p:style>
          <a:lnRef idx="1">
            <a:schemeClr val="dk1"/>
          </a:lnRef>
          <a:fillRef idx="2">
            <a:schemeClr val="dk1"/>
          </a:fillRef>
          <a:effectRef idx="1">
            <a:schemeClr val="dk1"/>
          </a:effectRef>
          <a:fontRef idx="minor">
            <a:schemeClr val="dk1"/>
          </a:fontRef>
        </p:style>
        <p:txBody>
          <a:bodyPr rtlCol="0" anchor="ctr"/>
          <a:lstStyle/>
          <a:p>
            <a:pPr algn="ctr"/>
            <a:r>
              <a:rPr lang="pt-BR" sz="1200" b="1" dirty="0" smtClean="0">
                <a:solidFill>
                  <a:schemeClr val="bg1"/>
                </a:solidFill>
              </a:rPr>
              <a:t>3,75</a:t>
            </a:r>
            <a:endParaRPr lang="pt-BR" sz="900" b="1" dirty="0">
              <a:solidFill>
                <a:schemeClr val="bg1"/>
              </a:solidFill>
            </a:endParaRPr>
          </a:p>
        </p:txBody>
      </p:sp>
      <p:sp>
        <p:nvSpPr>
          <p:cNvPr id="115" name="Retângulo 114"/>
          <p:cNvSpPr/>
          <p:nvPr/>
        </p:nvSpPr>
        <p:spPr>
          <a:xfrm>
            <a:off x="6622172" y="5741296"/>
            <a:ext cx="827830" cy="193995"/>
          </a:xfrm>
          <a:prstGeom prst="rect">
            <a:avLst/>
          </a:prstGeom>
          <a:solidFill>
            <a:schemeClr val="tx2">
              <a:lumMod val="60000"/>
              <a:lumOff val="40000"/>
            </a:schemeClr>
          </a:solidFill>
          <a:ln>
            <a:noFill/>
          </a:ln>
          <a:effectLst/>
        </p:spPr>
        <p:style>
          <a:lnRef idx="1">
            <a:schemeClr val="dk1"/>
          </a:lnRef>
          <a:fillRef idx="2">
            <a:schemeClr val="dk1"/>
          </a:fillRef>
          <a:effectRef idx="1">
            <a:schemeClr val="dk1"/>
          </a:effectRef>
          <a:fontRef idx="minor">
            <a:schemeClr val="dk1"/>
          </a:fontRef>
        </p:style>
        <p:txBody>
          <a:bodyPr rtlCol="0" anchor="ctr"/>
          <a:lstStyle/>
          <a:p>
            <a:pPr algn="ctr"/>
            <a:r>
              <a:rPr lang="pt-BR" sz="1200" b="1" dirty="0" smtClean="0">
                <a:solidFill>
                  <a:schemeClr val="bg1"/>
                </a:solidFill>
              </a:rPr>
              <a:t>6,25</a:t>
            </a:r>
            <a:endParaRPr lang="pt-BR" sz="900" b="1" dirty="0">
              <a:solidFill>
                <a:schemeClr val="bg1"/>
              </a:solidFill>
            </a:endParaRPr>
          </a:p>
        </p:txBody>
      </p:sp>
      <p:sp>
        <p:nvSpPr>
          <p:cNvPr id="116" name="Retângulo 115"/>
          <p:cNvSpPr/>
          <p:nvPr/>
        </p:nvSpPr>
        <p:spPr>
          <a:xfrm>
            <a:off x="6622172" y="5483703"/>
            <a:ext cx="827830" cy="262116"/>
          </a:xfrm>
          <a:prstGeom prst="rect">
            <a:avLst/>
          </a:prstGeom>
          <a:solidFill>
            <a:schemeClr val="accent6"/>
          </a:solidFill>
          <a:ln>
            <a:noFill/>
          </a:ln>
          <a:effectLst/>
        </p:spPr>
        <p:style>
          <a:lnRef idx="1">
            <a:schemeClr val="dk1"/>
          </a:lnRef>
          <a:fillRef idx="2">
            <a:schemeClr val="dk1"/>
          </a:fillRef>
          <a:effectRef idx="1">
            <a:schemeClr val="dk1"/>
          </a:effectRef>
          <a:fontRef idx="minor">
            <a:schemeClr val="dk1"/>
          </a:fontRef>
        </p:style>
        <p:txBody>
          <a:bodyPr rtlCol="0" anchor="ctr"/>
          <a:lstStyle/>
          <a:p>
            <a:pPr algn="ctr"/>
            <a:r>
              <a:rPr lang="pt-BR" sz="1200" b="1" dirty="0" smtClean="0">
                <a:solidFill>
                  <a:schemeClr val="bg1"/>
                </a:solidFill>
              </a:rPr>
              <a:t>15</a:t>
            </a:r>
            <a:endParaRPr lang="pt-BR" sz="900" b="1" dirty="0">
              <a:solidFill>
                <a:schemeClr val="bg1"/>
              </a:solidFill>
            </a:endParaRPr>
          </a:p>
        </p:txBody>
      </p:sp>
      <p:sp>
        <p:nvSpPr>
          <p:cNvPr id="117" name="Retângulo 116"/>
          <p:cNvSpPr/>
          <p:nvPr/>
        </p:nvSpPr>
        <p:spPr>
          <a:xfrm>
            <a:off x="6622172" y="5271912"/>
            <a:ext cx="830394" cy="236992"/>
          </a:xfrm>
          <a:prstGeom prst="rect">
            <a:avLst/>
          </a:prstGeom>
          <a:solidFill>
            <a:schemeClr val="accent2">
              <a:lumMod val="20000"/>
              <a:lumOff val="80000"/>
            </a:schemeClr>
          </a:solidFill>
          <a:ln>
            <a:noFill/>
          </a:ln>
          <a:effectLst/>
        </p:spPr>
        <p:style>
          <a:lnRef idx="1">
            <a:schemeClr val="dk1"/>
          </a:lnRef>
          <a:fillRef idx="2">
            <a:schemeClr val="dk1"/>
          </a:fillRef>
          <a:effectRef idx="1">
            <a:schemeClr val="dk1"/>
          </a:effectRef>
          <a:fontRef idx="minor">
            <a:schemeClr val="dk1"/>
          </a:fontRef>
        </p:style>
        <p:txBody>
          <a:bodyPr rtlCol="0" anchor="ctr"/>
          <a:lstStyle/>
          <a:p>
            <a:pPr algn="ctr"/>
            <a:r>
              <a:rPr lang="pt-BR" sz="1200" b="1" dirty="0" smtClean="0">
                <a:solidFill>
                  <a:schemeClr val="tx1"/>
                </a:solidFill>
              </a:rPr>
              <a:t>12,5</a:t>
            </a:r>
            <a:endParaRPr lang="pt-BR" sz="900" b="1" dirty="0">
              <a:solidFill>
                <a:schemeClr val="tx1"/>
              </a:solidFill>
            </a:endParaRPr>
          </a:p>
        </p:txBody>
      </p:sp>
      <p:sp>
        <p:nvSpPr>
          <p:cNvPr id="118" name="Retângulo 117"/>
          <p:cNvSpPr/>
          <p:nvPr/>
        </p:nvSpPr>
        <p:spPr>
          <a:xfrm>
            <a:off x="4351273" y="5741296"/>
            <a:ext cx="827830" cy="167975"/>
          </a:xfrm>
          <a:prstGeom prst="rect">
            <a:avLst/>
          </a:prstGeom>
          <a:solidFill>
            <a:schemeClr val="accent2">
              <a:lumMod val="20000"/>
              <a:lumOff val="80000"/>
            </a:schemeClr>
          </a:solidFill>
          <a:ln>
            <a:noFill/>
          </a:ln>
          <a:effectLst/>
        </p:spPr>
        <p:style>
          <a:lnRef idx="1">
            <a:schemeClr val="dk1"/>
          </a:lnRef>
          <a:fillRef idx="2">
            <a:schemeClr val="dk1"/>
          </a:fillRef>
          <a:effectRef idx="1">
            <a:schemeClr val="dk1"/>
          </a:effectRef>
          <a:fontRef idx="minor">
            <a:schemeClr val="dk1"/>
          </a:fontRef>
        </p:style>
        <p:txBody>
          <a:bodyPr rtlCol="0" anchor="ctr"/>
          <a:lstStyle/>
          <a:p>
            <a:pPr algn="ctr"/>
            <a:r>
              <a:rPr lang="pt-BR" sz="1200" b="1" dirty="0" smtClean="0">
                <a:solidFill>
                  <a:schemeClr val="tx1"/>
                </a:solidFill>
              </a:rPr>
              <a:t>7,5</a:t>
            </a:r>
            <a:endParaRPr lang="pt-BR" sz="900" b="1" dirty="0">
              <a:solidFill>
                <a:schemeClr val="tx1"/>
              </a:solidFill>
            </a:endParaRPr>
          </a:p>
        </p:txBody>
      </p:sp>
      <p:sp>
        <p:nvSpPr>
          <p:cNvPr id="120" name="CaixaDeTexto 119"/>
          <p:cNvSpPr txBox="1"/>
          <p:nvPr/>
        </p:nvSpPr>
        <p:spPr>
          <a:xfrm>
            <a:off x="589637" y="4149080"/>
            <a:ext cx="2324847" cy="307777"/>
          </a:xfrm>
          <a:prstGeom prst="rect">
            <a:avLst/>
          </a:prstGeom>
          <a:noFill/>
        </p:spPr>
        <p:txBody>
          <a:bodyPr wrap="square" rtlCol="0">
            <a:spAutoFit/>
          </a:bodyPr>
          <a:lstStyle/>
          <a:p>
            <a:pPr algn="just"/>
            <a:r>
              <a:rPr lang="pt-BR" sz="1400" b="1" dirty="0" smtClean="0">
                <a:solidFill>
                  <a:schemeClr val="tx2"/>
                </a:solidFill>
              </a:rPr>
              <a:t>Resumo do perfil do agente</a:t>
            </a:r>
          </a:p>
        </p:txBody>
      </p:sp>
      <p:sp>
        <p:nvSpPr>
          <p:cNvPr id="121" name="Retângulo 120"/>
          <p:cNvSpPr/>
          <p:nvPr/>
        </p:nvSpPr>
        <p:spPr>
          <a:xfrm>
            <a:off x="1830362" y="5598464"/>
            <a:ext cx="960753" cy="687392"/>
          </a:xfrm>
          <a:prstGeom prst="rect">
            <a:avLst/>
          </a:prstGeom>
          <a:ln/>
          <a:effectLst/>
        </p:spPr>
        <p:style>
          <a:lnRef idx="1">
            <a:schemeClr val="dk1"/>
          </a:lnRef>
          <a:fillRef idx="2">
            <a:schemeClr val="dk1"/>
          </a:fillRef>
          <a:effectRef idx="1">
            <a:schemeClr val="dk1"/>
          </a:effectRef>
          <a:fontRef idx="minor">
            <a:schemeClr val="dk1"/>
          </a:fontRef>
        </p:style>
        <p:txBody>
          <a:bodyPr rtlCol="0" anchor="ctr"/>
          <a:lstStyle/>
          <a:p>
            <a:pPr algn="ctr"/>
            <a:r>
              <a:rPr lang="pt-BR" b="1" dirty="0"/>
              <a:t>4</a:t>
            </a:r>
            <a:r>
              <a:rPr lang="pt-BR" b="1" dirty="0" smtClean="0"/>
              <a:t>5 </a:t>
            </a:r>
            <a:r>
              <a:rPr lang="pt-BR" sz="1200" b="1" dirty="0" smtClean="0"/>
              <a:t>MW</a:t>
            </a:r>
            <a:endParaRPr lang="pt-BR" sz="1100" b="1" dirty="0"/>
          </a:p>
        </p:txBody>
      </p:sp>
      <p:sp>
        <p:nvSpPr>
          <p:cNvPr id="122" name="Retângulo 121"/>
          <p:cNvSpPr/>
          <p:nvPr/>
        </p:nvSpPr>
        <p:spPr>
          <a:xfrm>
            <a:off x="1830362" y="5392558"/>
            <a:ext cx="960753" cy="893298"/>
          </a:xfrm>
          <a:prstGeom prst="rect">
            <a:avLst/>
          </a:prstGeom>
          <a:ln/>
          <a:effectLst/>
        </p:spPr>
        <p:style>
          <a:lnRef idx="1">
            <a:schemeClr val="dk1"/>
          </a:lnRef>
          <a:fillRef idx="2">
            <a:schemeClr val="dk1"/>
          </a:fillRef>
          <a:effectRef idx="1">
            <a:schemeClr val="dk1"/>
          </a:effectRef>
          <a:fontRef idx="minor">
            <a:schemeClr val="dk1"/>
          </a:fontRef>
        </p:style>
        <p:txBody>
          <a:bodyPr rtlCol="0" anchor="ctr"/>
          <a:lstStyle/>
          <a:p>
            <a:pPr algn="ctr"/>
            <a:r>
              <a:rPr lang="pt-BR" b="1" dirty="0" smtClean="0"/>
              <a:t>6</a:t>
            </a:r>
            <a:r>
              <a:rPr lang="pt-BR" b="1" dirty="0"/>
              <a:t>0</a:t>
            </a:r>
            <a:r>
              <a:rPr lang="pt-BR" b="1" dirty="0" smtClean="0"/>
              <a:t> </a:t>
            </a:r>
            <a:r>
              <a:rPr lang="pt-BR" sz="1200" b="1" dirty="0" smtClean="0"/>
              <a:t>MW</a:t>
            </a:r>
            <a:endParaRPr lang="pt-BR" sz="1100" b="1" dirty="0"/>
          </a:p>
        </p:txBody>
      </p:sp>
      <p:sp>
        <p:nvSpPr>
          <p:cNvPr id="41" name="Retângulo de cantos arredondados 40"/>
          <p:cNvSpPr/>
          <p:nvPr/>
        </p:nvSpPr>
        <p:spPr>
          <a:xfrm>
            <a:off x="1029424" y="1463874"/>
            <a:ext cx="557352" cy="255747"/>
          </a:xfrm>
          <a:prstGeom prst="round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pt-BR" sz="1400" b="1" dirty="0" smtClean="0">
                <a:solidFill>
                  <a:schemeClr val="tx1"/>
                </a:solidFill>
              </a:rPr>
              <a:t>40</a:t>
            </a:r>
            <a:endParaRPr lang="pt-BR" sz="1400" b="1" dirty="0">
              <a:solidFill>
                <a:schemeClr val="tx1"/>
              </a:solidFill>
            </a:endParaRPr>
          </a:p>
        </p:txBody>
      </p:sp>
      <p:sp>
        <p:nvSpPr>
          <p:cNvPr id="42" name="Retângulo 41"/>
          <p:cNvSpPr/>
          <p:nvPr/>
        </p:nvSpPr>
        <p:spPr>
          <a:xfrm>
            <a:off x="6629356" y="4869160"/>
            <a:ext cx="830394" cy="402752"/>
          </a:xfrm>
          <a:prstGeom prst="rect">
            <a:avLst/>
          </a:prstGeom>
          <a:solidFill>
            <a:schemeClr val="accent4"/>
          </a:solidFill>
          <a:ln>
            <a:noFill/>
          </a:ln>
          <a:effectLst/>
        </p:spPr>
        <p:style>
          <a:lnRef idx="1">
            <a:schemeClr val="dk1"/>
          </a:lnRef>
          <a:fillRef idx="2">
            <a:schemeClr val="dk1"/>
          </a:fillRef>
          <a:effectRef idx="1">
            <a:schemeClr val="dk1"/>
          </a:effectRef>
          <a:fontRef idx="minor">
            <a:schemeClr val="dk1"/>
          </a:fontRef>
        </p:style>
        <p:txBody>
          <a:bodyPr rtlCol="0" anchor="ctr"/>
          <a:lstStyle/>
          <a:p>
            <a:pPr algn="ctr"/>
            <a:r>
              <a:rPr lang="pt-BR" sz="1200" b="1" dirty="0" smtClean="0">
                <a:solidFill>
                  <a:schemeClr val="tx1"/>
                </a:solidFill>
              </a:rPr>
              <a:t>19,37</a:t>
            </a:r>
            <a:endParaRPr lang="pt-BR" sz="900" b="1" dirty="0">
              <a:solidFill>
                <a:schemeClr val="tx1"/>
              </a:solidFill>
            </a:endParaRPr>
          </a:p>
        </p:txBody>
      </p:sp>
      <p:sp>
        <p:nvSpPr>
          <p:cNvPr id="43" name="Retângulo 42"/>
          <p:cNvSpPr/>
          <p:nvPr/>
        </p:nvSpPr>
        <p:spPr>
          <a:xfrm>
            <a:off x="4356789" y="5374671"/>
            <a:ext cx="827830" cy="366013"/>
          </a:xfrm>
          <a:prstGeom prst="rect">
            <a:avLst/>
          </a:prstGeom>
          <a:solidFill>
            <a:schemeClr val="accent4"/>
          </a:solidFill>
          <a:ln>
            <a:noFill/>
          </a:ln>
          <a:effectLst/>
        </p:spPr>
        <p:style>
          <a:lnRef idx="1">
            <a:schemeClr val="dk1"/>
          </a:lnRef>
          <a:fillRef idx="2">
            <a:schemeClr val="dk1"/>
          </a:fillRef>
          <a:effectRef idx="1">
            <a:schemeClr val="dk1"/>
          </a:effectRef>
          <a:fontRef idx="minor">
            <a:schemeClr val="dk1"/>
          </a:fontRef>
        </p:style>
        <p:txBody>
          <a:bodyPr rtlCol="0" anchor="ctr"/>
          <a:lstStyle/>
          <a:p>
            <a:pPr algn="ctr"/>
            <a:r>
              <a:rPr lang="pt-BR" sz="1200" b="1" dirty="0" smtClean="0">
                <a:solidFill>
                  <a:schemeClr val="tx1"/>
                </a:solidFill>
              </a:rPr>
              <a:t>20,63</a:t>
            </a:r>
            <a:endParaRPr lang="pt-BR" sz="900" b="1" dirty="0">
              <a:solidFill>
                <a:schemeClr val="tx1"/>
              </a:solidFill>
            </a:endParaRPr>
          </a:p>
        </p:txBody>
      </p:sp>
      <p:sp>
        <p:nvSpPr>
          <p:cNvPr id="44" name="Retângulo 43"/>
          <p:cNvSpPr/>
          <p:nvPr/>
        </p:nvSpPr>
        <p:spPr>
          <a:xfrm>
            <a:off x="1830362" y="5193633"/>
            <a:ext cx="960753" cy="1094101"/>
          </a:xfrm>
          <a:prstGeom prst="rect">
            <a:avLst/>
          </a:prstGeom>
          <a:ln/>
          <a:effectLst/>
        </p:spPr>
        <p:style>
          <a:lnRef idx="1">
            <a:schemeClr val="dk1"/>
          </a:lnRef>
          <a:fillRef idx="2">
            <a:schemeClr val="dk1"/>
          </a:fillRef>
          <a:effectRef idx="1">
            <a:schemeClr val="dk1"/>
          </a:effectRef>
          <a:fontRef idx="minor">
            <a:schemeClr val="dk1"/>
          </a:fontRef>
        </p:style>
        <p:txBody>
          <a:bodyPr rtlCol="0" anchor="ctr"/>
          <a:lstStyle/>
          <a:p>
            <a:pPr algn="ctr"/>
            <a:r>
              <a:rPr lang="pt-BR" b="1" dirty="0"/>
              <a:t>8</a:t>
            </a:r>
            <a:r>
              <a:rPr lang="pt-BR" b="1" dirty="0" smtClean="0"/>
              <a:t>0 </a:t>
            </a:r>
            <a:r>
              <a:rPr lang="pt-BR" sz="1200" b="1" dirty="0" smtClean="0"/>
              <a:t>MW</a:t>
            </a:r>
            <a:endParaRPr lang="pt-BR" sz="1100" b="1" dirty="0"/>
          </a:p>
        </p:txBody>
      </p:sp>
      <p:sp>
        <p:nvSpPr>
          <p:cNvPr id="124" name="Retângulo 123"/>
          <p:cNvSpPr/>
          <p:nvPr/>
        </p:nvSpPr>
        <p:spPr>
          <a:xfrm>
            <a:off x="1830362" y="4610514"/>
            <a:ext cx="960753" cy="1680935"/>
          </a:xfrm>
          <a:prstGeom prst="rect">
            <a:avLst/>
          </a:prstGeom>
          <a:ln/>
          <a:effectLst/>
        </p:spPr>
        <p:style>
          <a:lnRef idx="1">
            <a:schemeClr val="dk1"/>
          </a:lnRef>
          <a:fillRef idx="2">
            <a:schemeClr val="dk1"/>
          </a:fillRef>
          <a:effectRef idx="1">
            <a:schemeClr val="dk1"/>
          </a:effectRef>
          <a:fontRef idx="minor">
            <a:schemeClr val="dk1"/>
          </a:fontRef>
        </p:style>
        <p:txBody>
          <a:bodyPr rtlCol="0" anchor="ctr"/>
          <a:lstStyle/>
          <a:p>
            <a:pPr algn="ctr"/>
            <a:r>
              <a:rPr lang="pt-BR" b="1" dirty="0" smtClean="0"/>
              <a:t>120</a:t>
            </a:r>
          </a:p>
          <a:p>
            <a:pPr algn="ctr"/>
            <a:r>
              <a:rPr lang="pt-BR" sz="1200" b="1" dirty="0" smtClean="0"/>
              <a:t>MW médios</a:t>
            </a:r>
            <a:endParaRPr lang="pt-BR" sz="1100" b="1" dirty="0"/>
          </a:p>
        </p:txBody>
      </p:sp>
    </p:spTree>
    <p:extLst>
      <p:ext uri="{BB962C8B-B14F-4D97-AF65-F5344CB8AC3E}">
        <p14:creationId xmlns:p14="http://schemas.microsoft.com/office/powerpoint/2010/main" val="33080095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ppt_x"/>
                                          </p:val>
                                        </p:tav>
                                        <p:tav tm="100000">
                                          <p:val>
                                            <p:strVal val="#ppt_x"/>
                                          </p:val>
                                        </p:tav>
                                      </p:tavLst>
                                    </p:anim>
                                    <p:anim calcmode="lin" valueType="num">
                                      <p:cBhvr additive="base">
                                        <p:cTn id="8" dur="500" fill="hold"/>
                                        <p:tgtEl>
                                          <p:spTgt spid="3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6"/>
                                        </p:tgtEl>
                                        <p:attrNameLst>
                                          <p:attrName>style.visibility</p:attrName>
                                        </p:attrNameLst>
                                      </p:cBhvr>
                                      <p:to>
                                        <p:strVal val="visible"/>
                                      </p:to>
                                    </p:set>
                                    <p:anim calcmode="lin" valueType="num">
                                      <p:cBhvr additive="base">
                                        <p:cTn id="11" dur="500" fill="hold"/>
                                        <p:tgtEl>
                                          <p:spTgt spid="56"/>
                                        </p:tgtEl>
                                        <p:attrNameLst>
                                          <p:attrName>ppt_x</p:attrName>
                                        </p:attrNameLst>
                                      </p:cBhvr>
                                      <p:tavLst>
                                        <p:tav tm="0">
                                          <p:val>
                                            <p:strVal val="#ppt_x"/>
                                          </p:val>
                                        </p:tav>
                                        <p:tav tm="100000">
                                          <p:val>
                                            <p:strVal val="#ppt_x"/>
                                          </p:val>
                                        </p:tav>
                                      </p:tavLst>
                                    </p:anim>
                                    <p:anim calcmode="lin" valueType="num">
                                      <p:cBhvr additive="base">
                                        <p:cTn id="12" dur="500" fill="hold"/>
                                        <p:tgtEl>
                                          <p:spTgt spid="56"/>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20"/>
                                        </p:tgtEl>
                                        <p:attrNameLst>
                                          <p:attrName>style.visibility</p:attrName>
                                        </p:attrNameLst>
                                      </p:cBhvr>
                                      <p:to>
                                        <p:strVal val="visible"/>
                                      </p:to>
                                    </p:set>
                                    <p:anim calcmode="lin" valueType="num">
                                      <p:cBhvr additive="base">
                                        <p:cTn id="15" dur="500" fill="hold"/>
                                        <p:tgtEl>
                                          <p:spTgt spid="120"/>
                                        </p:tgtEl>
                                        <p:attrNameLst>
                                          <p:attrName>ppt_x</p:attrName>
                                        </p:attrNameLst>
                                      </p:cBhvr>
                                      <p:tavLst>
                                        <p:tav tm="0">
                                          <p:val>
                                            <p:strVal val="#ppt_x"/>
                                          </p:val>
                                        </p:tav>
                                        <p:tav tm="100000">
                                          <p:val>
                                            <p:strVal val="#ppt_x"/>
                                          </p:val>
                                        </p:tav>
                                      </p:tavLst>
                                    </p:anim>
                                    <p:anim calcmode="lin" valueType="num">
                                      <p:cBhvr additive="base">
                                        <p:cTn id="16" dur="500" fill="hold"/>
                                        <p:tgtEl>
                                          <p:spTgt spid="120"/>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03"/>
                                        </p:tgtEl>
                                        <p:attrNameLst>
                                          <p:attrName>style.visibility</p:attrName>
                                        </p:attrNameLst>
                                      </p:cBhvr>
                                      <p:to>
                                        <p:strVal val="visible"/>
                                      </p:to>
                                    </p:set>
                                    <p:anim calcmode="lin" valueType="num">
                                      <p:cBhvr additive="base">
                                        <p:cTn id="19" dur="500" fill="hold"/>
                                        <p:tgtEl>
                                          <p:spTgt spid="103"/>
                                        </p:tgtEl>
                                        <p:attrNameLst>
                                          <p:attrName>ppt_x</p:attrName>
                                        </p:attrNameLst>
                                      </p:cBhvr>
                                      <p:tavLst>
                                        <p:tav tm="0">
                                          <p:val>
                                            <p:strVal val="#ppt_x"/>
                                          </p:val>
                                        </p:tav>
                                        <p:tav tm="100000">
                                          <p:val>
                                            <p:strVal val="#ppt_x"/>
                                          </p:val>
                                        </p:tav>
                                      </p:tavLst>
                                    </p:anim>
                                    <p:anim calcmode="lin" valueType="num">
                                      <p:cBhvr additive="base">
                                        <p:cTn id="20" dur="500" fill="hold"/>
                                        <p:tgtEl>
                                          <p:spTgt spid="103"/>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04"/>
                                        </p:tgtEl>
                                        <p:attrNameLst>
                                          <p:attrName>style.visibility</p:attrName>
                                        </p:attrNameLst>
                                      </p:cBhvr>
                                      <p:to>
                                        <p:strVal val="visible"/>
                                      </p:to>
                                    </p:set>
                                    <p:anim calcmode="lin" valueType="num">
                                      <p:cBhvr additive="base">
                                        <p:cTn id="23" dur="500" fill="hold"/>
                                        <p:tgtEl>
                                          <p:spTgt spid="104"/>
                                        </p:tgtEl>
                                        <p:attrNameLst>
                                          <p:attrName>ppt_x</p:attrName>
                                        </p:attrNameLst>
                                      </p:cBhvr>
                                      <p:tavLst>
                                        <p:tav tm="0">
                                          <p:val>
                                            <p:strVal val="#ppt_x"/>
                                          </p:val>
                                        </p:tav>
                                        <p:tav tm="100000">
                                          <p:val>
                                            <p:strVal val="#ppt_x"/>
                                          </p:val>
                                        </p:tav>
                                      </p:tavLst>
                                    </p:anim>
                                    <p:anim calcmode="lin" valueType="num">
                                      <p:cBhvr additive="base">
                                        <p:cTn id="24" dur="500" fill="hold"/>
                                        <p:tgtEl>
                                          <p:spTgt spid="104"/>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6" presetClass="entr" presetSubtype="16" fill="hold" grpId="0" nodeType="clickEffect">
                                  <p:stCondLst>
                                    <p:cond delay="0"/>
                                  </p:stCondLst>
                                  <p:childTnLst>
                                    <p:set>
                                      <p:cBhvr>
                                        <p:cTn id="28" dur="1" fill="hold">
                                          <p:stCondLst>
                                            <p:cond delay="0"/>
                                          </p:stCondLst>
                                        </p:cTn>
                                        <p:tgtEl>
                                          <p:spTgt spid="106"/>
                                        </p:tgtEl>
                                        <p:attrNameLst>
                                          <p:attrName>style.visibility</p:attrName>
                                        </p:attrNameLst>
                                      </p:cBhvr>
                                      <p:to>
                                        <p:strVal val="visible"/>
                                      </p:to>
                                    </p:set>
                                    <p:animEffect transition="in" filter="circle(in)">
                                      <p:cBhvr>
                                        <p:cTn id="29" dur="2000"/>
                                        <p:tgtEl>
                                          <p:spTgt spid="106"/>
                                        </p:tgtEl>
                                      </p:cBhvr>
                                    </p:animEffect>
                                  </p:childTnLst>
                                </p:cTn>
                              </p:par>
                              <p:par>
                                <p:cTn id="30" presetID="6" presetClass="entr" presetSubtype="16" fill="hold" grpId="0" nodeType="withEffect">
                                  <p:stCondLst>
                                    <p:cond delay="0"/>
                                  </p:stCondLst>
                                  <p:childTnLst>
                                    <p:set>
                                      <p:cBhvr>
                                        <p:cTn id="31" dur="1" fill="hold">
                                          <p:stCondLst>
                                            <p:cond delay="0"/>
                                          </p:stCondLst>
                                        </p:cTn>
                                        <p:tgtEl>
                                          <p:spTgt spid="108"/>
                                        </p:tgtEl>
                                        <p:attrNameLst>
                                          <p:attrName>style.visibility</p:attrName>
                                        </p:attrNameLst>
                                      </p:cBhvr>
                                      <p:to>
                                        <p:strVal val="visible"/>
                                      </p:to>
                                    </p:set>
                                    <p:animEffect transition="in" filter="circle(in)">
                                      <p:cBhvr>
                                        <p:cTn id="32" dur="2000"/>
                                        <p:tgtEl>
                                          <p:spTgt spid="108"/>
                                        </p:tgtEl>
                                      </p:cBhvr>
                                    </p:animEffect>
                                  </p:childTnLst>
                                </p:cTn>
                              </p:par>
                              <p:par>
                                <p:cTn id="33" presetID="6" presetClass="entr" presetSubtype="16" fill="hold" grpId="0" nodeType="withEffect">
                                  <p:stCondLst>
                                    <p:cond delay="0"/>
                                  </p:stCondLst>
                                  <p:childTnLst>
                                    <p:set>
                                      <p:cBhvr>
                                        <p:cTn id="34" dur="1" fill="hold">
                                          <p:stCondLst>
                                            <p:cond delay="0"/>
                                          </p:stCondLst>
                                        </p:cTn>
                                        <p:tgtEl>
                                          <p:spTgt spid="111"/>
                                        </p:tgtEl>
                                        <p:attrNameLst>
                                          <p:attrName>style.visibility</p:attrName>
                                        </p:attrNameLst>
                                      </p:cBhvr>
                                      <p:to>
                                        <p:strVal val="visible"/>
                                      </p:to>
                                    </p:set>
                                    <p:animEffect transition="in" filter="circle(in)">
                                      <p:cBhvr>
                                        <p:cTn id="35" dur="2000"/>
                                        <p:tgtEl>
                                          <p:spTgt spid="111"/>
                                        </p:tgtEl>
                                      </p:cBhvr>
                                    </p:animEffect>
                                  </p:childTnLst>
                                </p:cTn>
                              </p:par>
                            </p:childTnLst>
                          </p:cTn>
                        </p:par>
                      </p:childTnLst>
                    </p:cTn>
                  </p:par>
                  <p:par>
                    <p:cTn id="36" fill="hold">
                      <p:stCondLst>
                        <p:cond delay="indefinite"/>
                      </p:stCondLst>
                      <p:childTnLst>
                        <p:par>
                          <p:cTn id="37" fill="hold">
                            <p:stCondLst>
                              <p:cond delay="0"/>
                            </p:stCondLst>
                            <p:childTnLst>
                              <p:par>
                                <p:cTn id="38" presetID="6" presetClass="entr" presetSubtype="16" fill="hold" grpId="0" nodeType="clickEffect">
                                  <p:stCondLst>
                                    <p:cond delay="0"/>
                                  </p:stCondLst>
                                  <p:childTnLst>
                                    <p:set>
                                      <p:cBhvr>
                                        <p:cTn id="39" dur="1" fill="hold">
                                          <p:stCondLst>
                                            <p:cond delay="0"/>
                                          </p:stCondLst>
                                        </p:cTn>
                                        <p:tgtEl>
                                          <p:spTgt spid="112"/>
                                        </p:tgtEl>
                                        <p:attrNameLst>
                                          <p:attrName>style.visibility</p:attrName>
                                        </p:attrNameLst>
                                      </p:cBhvr>
                                      <p:to>
                                        <p:strVal val="visible"/>
                                      </p:to>
                                    </p:set>
                                    <p:animEffect transition="in" filter="circle(in)">
                                      <p:cBhvr>
                                        <p:cTn id="40" dur="2000"/>
                                        <p:tgtEl>
                                          <p:spTgt spid="112"/>
                                        </p:tgtEl>
                                      </p:cBhvr>
                                    </p:animEffect>
                                  </p:childTnLst>
                                </p:cTn>
                              </p:par>
                              <p:par>
                                <p:cTn id="41" presetID="6" presetClass="entr" presetSubtype="16" fill="hold" grpId="0" nodeType="withEffect">
                                  <p:stCondLst>
                                    <p:cond delay="0"/>
                                  </p:stCondLst>
                                  <p:childTnLst>
                                    <p:set>
                                      <p:cBhvr>
                                        <p:cTn id="42" dur="1" fill="hold">
                                          <p:stCondLst>
                                            <p:cond delay="0"/>
                                          </p:stCondLst>
                                        </p:cTn>
                                        <p:tgtEl>
                                          <p:spTgt spid="115"/>
                                        </p:tgtEl>
                                        <p:attrNameLst>
                                          <p:attrName>style.visibility</p:attrName>
                                        </p:attrNameLst>
                                      </p:cBhvr>
                                      <p:to>
                                        <p:strVal val="visible"/>
                                      </p:to>
                                    </p:set>
                                    <p:animEffect transition="in" filter="circle(in)">
                                      <p:cBhvr>
                                        <p:cTn id="43" dur="2000"/>
                                        <p:tgtEl>
                                          <p:spTgt spid="115"/>
                                        </p:tgtEl>
                                      </p:cBhvr>
                                    </p:animEffect>
                                  </p:childTnLst>
                                </p:cTn>
                              </p:par>
                              <p:par>
                                <p:cTn id="44" presetID="6" presetClass="entr" presetSubtype="16" fill="hold" grpId="0" nodeType="withEffect">
                                  <p:stCondLst>
                                    <p:cond delay="0"/>
                                  </p:stCondLst>
                                  <p:childTnLst>
                                    <p:set>
                                      <p:cBhvr>
                                        <p:cTn id="45" dur="1" fill="hold">
                                          <p:stCondLst>
                                            <p:cond delay="0"/>
                                          </p:stCondLst>
                                        </p:cTn>
                                        <p:tgtEl>
                                          <p:spTgt spid="121"/>
                                        </p:tgtEl>
                                        <p:attrNameLst>
                                          <p:attrName>style.visibility</p:attrName>
                                        </p:attrNameLst>
                                      </p:cBhvr>
                                      <p:to>
                                        <p:strVal val="visible"/>
                                      </p:to>
                                    </p:set>
                                    <p:animEffect transition="in" filter="circle(in)">
                                      <p:cBhvr>
                                        <p:cTn id="46" dur="2000"/>
                                        <p:tgtEl>
                                          <p:spTgt spid="121"/>
                                        </p:tgtEl>
                                      </p:cBhvr>
                                    </p:animEffect>
                                  </p:childTnLst>
                                </p:cTn>
                              </p:par>
                              <p:par>
                                <p:cTn id="47" presetID="1" presetClass="exit" presetSubtype="0" fill="hold" grpId="1" nodeType="withEffect">
                                  <p:stCondLst>
                                    <p:cond delay="0"/>
                                  </p:stCondLst>
                                  <p:childTnLst>
                                    <p:set>
                                      <p:cBhvr>
                                        <p:cTn id="48" dur="1" fill="hold">
                                          <p:stCondLst>
                                            <p:cond delay="0"/>
                                          </p:stCondLst>
                                        </p:cTn>
                                        <p:tgtEl>
                                          <p:spTgt spid="111"/>
                                        </p:tgtEl>
                                        <p:attrNameLst>
                                          <p:attrName>style.visibility</p:attrName>
                                        </p:attrNameLst>
                                      </p:cBhvr>
                                      <p:to>
                                        <p:strVal val="hidden"/>
                                      </p:to>
                                    </p:set>
                                  </p:childTnLst>
                                </p:cTn>
                              </p:par>
                            </p:childTnLst>
                          </p:cTn>
                        </p:par>
                      </p:childTnLst>
                    </p:cTn>
                  </p:par>
                  <p:par>
                    <p:cTn id="49" fill="hold">
                      <p:stCondLst>
                        <p:cond delay="indefinite"/>
                      </p:stCondLst>
                      <p:childTnLst>
                        <p:par>
                          <p:cTn id="50" fill="hold">
                            <p:stCondLst>
                              <p:cond delay="0"/>
                            </p:stCondLst>
                            <p:childTnLst>
                              <p:par>
                                <p:cTn id="51" presetID="6" presetClass="entr" presetSubtype="16" fill="hold" grpId="0" nodeType="clickEffect">
                                  <p:stCondLst>
                                    <p:cond delay="0"/>
                                  </p:stCondLst>
                                  <p:childTnLst>
                                    <p:set>
                                      <p:cBhvr>
                                        <p:cTn id="52" dur="1" fill="hold">
                                          <p:stCondLst>
                                            <p:cond delay="0"/>
                                          </p:stCondLst>
                                        </p:cTn>
                                        <p:tgtEl>
                                          <p:spTgt spid="92"/>
                                        </p:tgtEl>
                                        <p:attrNameLst>
                                          <p:attrName>style.visibility</p:attrName>
                                        </p:attrNameLst>
                                      </p:cBhvr>
                                      <p:to>
                                        <p:strVal val="visible"/>
                                      </p:to>
                                    </p:set>
                                    <p:animEffect transition="in" filter="circle(in)">
                                      <p:cBhvr>
                                        <p:cTn id="53" dur="2000"/>
                                        <p:tgtEl>
                                          <p:spTgt spid="92"/>
                                        </p:tgtEl>
                                      </p:cBhvr>
                                    </p:animEffect>
                                  </p:childTnLst>
                                </p:cTn>
                              </p:par>
                            </p:childTnLst>
                          </p:cTn>
                        </p:par>
                      </p:childTnLst>
                    </p:cTn>
                  </p:par>
                  <p:par>
                    <p:cTn id="54" fill="hold">
                      <p:stCondLst>
                        <p:cond delay="indefinite"/>
                      </p:stCondLst>
                      <p:childTnLst>
                        <p:par>
                          <p:cTn id="55" fill="hold">
                            <p:stCondLst>
                              <p:cond delay="0"/>
                            </p:stCondLst>
                            <p:childTnLst>
                              <p:par>
                                <p:cTn id="56" presetID="6" presetClass="entr" presetSubtype="16" fill="hold" grpId="0" nodeType="clickEffect">
                                  <p:stCondLst>
                                    <p:cond delay="0"/>
                                  </p:stCondLst>
                                  <p:childTnLst>
                                    <p:set>
                                      <p:cBhvr>
                                        <p:cTn id="57" dur="1" fill="hold">
                                          <p:stCondLst>
                                            <p:cond delay="0"/>
                                          </p:stCondLst>
                                        </p:cTn>
                                        <p:tgtEl>
                                          <p:spTgt spid="116"/>
                                        </p:tgtEl>
                                        <p:attrNameLst>
                                          <p:attrName>style.visibility</p:attrName>
                                        </p:attrNameLst>
                                      </p:cBhvr>
                                      <p:to>
                                        <p:strVal val="visible"/>
                                      </p:to>
                                    </p:set>
                                    <p:animEffect transition="in" filter="circle(in)">
                                      <p:cBhvr>
                                        <p:cTn id="58" dur="2000"/>
                                        <p:tgtEl>
                                          <p:spTgt spid="116"/>
                                        </p:tgtEl>
                                      </p:cBhvr>
                                    </p:animEffect>
                                  </p:childTnLst>
                                </p:cTn>
                              </p:par>
                              <p:par>
                                <p:cTn id="59" presetID="6" presetClass="entr" presetSubtype="16" fill="hold" grpId="0" nodeType="withEffect">
                                  <p:stCondLst>
                                    <p:cond delay="0"/>
                                  </p:stCondLst>
                                  <p:childTnLst>
                                    <p:set>
                                      <p:cBhvr>
                                        <p:cTn id="60" dur="1" fill="hold">
                                          <p:stCondLst>
                                            <p:cond delay="0"/>
                                          </p:stCondLst>
                                        </p:cTn>
                                        <p:tgtEl>
                                          <p:spTgt spid="122"/>
                                        </p:tgtEl>
                                        <p:attrNameLst>
                                          <p:attrName>style.visibility</p:attrName>
                                        </p:attrNameLst>
                                      </p:cBhvr>
                                      <p:to>
                                        <p:strVal val="visible"/>
                                      </p:to>
                                    </p:set>
                                    <p:animEffect transition="in" filter="circle(in)">
                                      <p:cBhvr>
                                        <p:cTn id="61" dur="2000"/>
                                        <p:tgtEl>
                                          <p:spTgt spid="122"/>
                                        </p:tgtEl>
                                      </p:cBhvr>
                                    </p:animEffect>
                                  </p:childTnLst>
                                </p:cTn>
                              </p:par>
                              <p:par>
                                <p:cTn id="62" presetID="1" presetClass="exit" presetSubtype="0" fill="hold" grpId="1" nodeType="withEffect">
                                  <p:stCondLst>
                                    <p:cond delay="0"/>
                                  </p:stCondLst>
                                  <p:childTnLst>
                                    <p:set>
                                      <p:cBhvr>
                                        <p:cTn id="63" dur="1" fill="hold">
                                          <p:stCondLst>
                                            <p:cond delay="0"/>
                                          </p:stCondLst>
                                        </p:cTn>
                                        <p:tgtEl>
                                          <p:spTgt spid="121"/>
                                        </p:tgtEl>
                                        <p:attrNameLst>
                                          <p:attrName>style.visibility</p:attrName>
                                        </p:attrNameLst>
                                      </p:cBhvr>
                                      <p:to>
                                        <p:strVal val="hidden"/>
                                      </p:to>
                                    </p:set>
                                  </p:childTnLst>
                                </p:cTn>
                              </p:par>
                            </p:childTnLst>
                          </p:cTn>
                        </p:par>
                      </p:childTnLst>
                    </p:cTn>
                  </p:par>
                  <p:par>
                    <p:cTn id="64" fill="hold">
                      <p:stCondLst>
                        <p:cond delay="indefinite"/>
                      </p:stCondLst>
                      <p:childTnLst>
                        <p:par>
                          <p:cTn id="65" fill="hold">
                            <p:stCondLst>
                              <p:cond delay="0"/>
                            </p:stCondLst>
                            <p:childTnLst>
                              <p:par>
                                <p:cTn id="66" presetID="6" presetClass="entr" presetSubtype="16" fill="hold" grpId="0" nodeType="clickEffect">
                                  <p:stCondLst>
                                    <p:cond delay="0"/>
                                  </p:stCondLst>
                                  <p:childTnLst>
                                    <p:set>
                                      <p:cBhvr>
                                        <p:cTn id="67" dur="1" fill="hold">
                                          <p:stCondLst>
                                            <p:cond delay="0"/>
                                          </p:stCondLst>
                                        </p:cTn>
                                        <p:tgtEl>
                                          <p:spTgt spid="87"/>
                                        </p:tgtEl>
                                        <p:attrNameLst>
                                          <p:attrName>style.visibility</p:attrName>
                                        </p:attrNameLst>
                                      </p:cBhvr>
                                      <p:to>
                                        <p:strVal val="visible"/>
                                      </p:to>
                                    </p:set>
                                    <p:animEffect transition="in" filter="circle(in)">
                                      <p:cBhvr>
                                        <p:cTn id="68" dur="2000"/>
                                        <p:tgtEl>
                                          <p:spTgt spid="87"/>
                                        </p:tgtEl>
                                      </p:cBhvr>
                                    </p:animEffect>
                                  </p:childTnLst>
                                </p:cTn>
                              </p:par>
                            </p:childTnLst>
                          </p:cTn>
                        </p:par>
                      </p:childTnLst>
                    </p:cTn>
                  </p:par>
                  <p:par>
                    <p:cTn id="69" fill="hold">
                      <p:stCondLst>
                        <p:cond delay="indefinite"/>
                      </p:stCondLst>
                      <p:childTnLst>
                        <p:par>
                          <p:cTn id="70" fill="hold">
                            <p:stCondLst>
                              <p:cond delay="0"/>
                            </p:stCondLst>
                            <p:childTnLst>
                              <p:par>
                                <p:cTn id="71" presetID="6" presetClass="entr" presetSubtype="16" fill="hold" grpId="0" nodeType="clickEffect">
                                  <p:stCondLst>
                                    <p:cond delay="0"/>
                                  </p:stCondLst>
                                  <p:childTnLst>
                                    <p:set>
                                      <p:cBhvr>
                                        <p:cTn id="72" dur="1" fill="hold">
                                          <p:stCondLst>
                                            <p:cond delay="0"/>
                                          </p:stCondLst>
                                        </p:cTn>
                                        <p:tgtEl>
                                          <p:spTgt spid="118"/>
                                        </p:tgtEl>
                                        <p:attrNameLst>
                                          <p:attrName>style.visibility</p:attrName>
                                        </p:attrNameLst>
                                      </p:cBhvr>
                                      <p:to>
                                        <p:strVal val="visible"/>
                                      </p:to>
                                    </p:set>
                                    <p:animEffect transition="in" filter="circle(in)">
                                      <p:cBhvr>
                                        <p:cTn id="73" dur="2000"/>
                                        <p:tgtEl>
                                          <p:spTgt spid="118"/>
                                        </p:tgtEl>
                                      </p:cBhvr>
                                    </p:animEffect>
                                  </p:childTnLst>
                                </p:cTn>
                              </p:par>
                              <p:par>
                                <p:cTn id="74" presetID="6" presetClass="entr" presetSubtype="16" fill="hold" grpId="0" nodeType="withEffect">
                                  <p:stCondLst>
                                    <p:cond delay="0"/>
                                  </p:stCondLst>
                                  <p:childTnLst>
                                    <p:set>
                                      <p:cBhvr>
                                        <p:cTn id="75" dur="1" fill="hold">
                                          <p:stCondLst>
                                            <p:cond delay="0"/>
                                          </p:stCondLst>
                                        </p:cTn>
                                        <p:tgtEl>
                                          <p:spTgt spid="117"/>
                                        </p:tgtEl>
                                        <p:attrNameLst>
                                          <p:attrName>style.visibility</p:attrName>
                                        </p:attrNameLst>
                                      </p:cBhvr>
                                      <p:to>
                                        <p:strVal val="visible"/>
                                      </p:to>
                                    </p:set>
                                    <p:animEffect transition="in" filter="circle(in)">
                                      <p:cBhvr>
                                        <p:cTn id="76" dur="2000"/>
                                        <p:tgtEl>
                                          <p:spTgt spid="117"/>
                                        </p:tgtEl>
                                      </p:cBhvr>
                                    </p:animEffect>
                                  </p:childTnLst>
                                </p:cTn>
                              </p:par>
                              <p:par>
                                <p:cTn id="77" presetID="6" presetClass="entr" presetSubtype="16" fill="hold" grpId="0" nodeType="withEffect">
                                  <p:stCondLst>
                                    <p:cond delay="0"/>
                                  </p:stCondLst>
                                  <p:childTnLst>
                                    <p:set>
                                      <p:cBhvr>
                                        <p:cTn id="78" dur="1" fill="hold">
                                          <p:stCondLst>
                                            <p:cond delay="0"/>
                                          </p:stCondLst>
                                        </p:cTn>
                                        <p:tgtEl>
                                          <p:spTgt spid="44"/>
                                        </p:tgtEl>
                                        <p:attrNameLst>
                                          <p:attrName>style.visibility</p:attrName>
                                        </p:attrNameLst>
                                      </p:cBhvr>
                                      <p:to>
                                        <p:strVal val="visible"/>
                                      </p:to>
                                    </p:set>
                                    <p:animEffect transition="in" filter="circle(in)">
                                      <p:cBhvr>
                                        <p:cTn id="79" dur="2000"/>
                                        <p:tgtEl>
                                          <p:spTgt spid="44"/>
                                        </p:tgtEl>
                                      </p:cBhvr>
                                    </p:animEffect>
                                  </p:childTnLst>
                                </p:cTn>
                              </p:par>
                            </p:childTnLst>
                          </p:cTn>
                        </p:par>
                      </p:childTnLst>
                    </p:cTn>
                  </p:par>
                  <p:par>
                    <p:cTn id="80" fill="hold">
                      <p:stCondLst>
                        <p:cond delay="indefinite"/>
                      </p:stCondLst>
                      <p:childTnLst>
                        <p:par>
                          <p:cTn id="81" fill="hold">
                            <p:stCondLst>
                              <p:cond delay="0"/>
                            </p:stCondLst>
                            <p:childTnLst>
                              <p:par>
                                <p:cTn id="82" presetID="6" presetClass="entr" presetSubtype="16" fill="hold" grpId="0" nodeType="clickEffect">
                                  <p:stCondLst>
                                    <p:cond delay="0"/>
                                  </p:stCondLst>
                                  <p:childTnLst>
                                    <p:set>
                                      <p:cBhvr>
                                        <p:cTn id="83" dur="1" fill="hold">
                                          <p:stCondLst>
                                            <p:cond delay="0"/>
                                          </p:stCondLst>
                                        </p:cTn>
                                        <p:tgtEl>
                                          <p:spTgt spid="41"/>
                                        </p:tgtEl>
                                        <p:attrNameLst>
                                          <p:attrName>style.visibility</p:attrName>
                                        </p:attrNameLst>
                                      </p:cBhvr>
                                      <p:to>
                                        <p:strVal val="visible"/>
                                      </p:to>
                                    </p:set>
                                    <p:animEffect transition="in" filter="circle(in)">
                                      <p:cBhvr>
                                        <p:cTn id="84" dur="2000"/>
                                        <p:tgtEl>
                                          <p:spTgt spid="41"/>
                                        </p:tgtEl>
                                      </p:cBhvr>
                                    </p:animEffect>
                                  </p:childTnLst>
                                </p:cTn>
                              </p:par>
                            </p:childTnLst>
                          </p:cTn>
                        </p:par>
                      </p:childTnLst>
                    </p:cTn>
                  </p:par>
                  <p:par>
                    <p:cTn id="85" fill="hold">
                      <p:stCondLst>
                        <p:cond delay="indefinite"/>
                      </p:stCondLst>
                      <p:childTnLst>
                        <p:par>
                          <p:cTn id="86" fill="hold">
                            <p:stCondLst>
                              <p:cond delay="0"/>
                            </p:stCondLst>
                            <p:childTnLst>
                              <p:par>
                                <p:cTn id="87" presetID="6" presetClass="entr" presetSubtype="16" fill="hold" grpId="0" nodeType="clickEffect">
                                  <p:stCondLst>
                                    <p:cond delay="0"/>
                                  </p:stCondLst>
                                  <p:childTnLst>
                                    <p:set>
                                      <p:cBhvr>
                                        <p:cTn id="88" dur="1" fill="hold">
                                          <p:stCondLst>
                                            <p:cond delay="0"/>
                                          </p:stCondLst>
                                        </p:cTn>
                                        <p:tgtEl>
                                          <p:spTgt spid="43"/>
                                        </p:tgtEl>
                                        <p:attrNameLst>
                                          <p:attrName>style.visibility</p:attrName>
                                        </p:attrNameLst>
                                      </p:cBhvr>
                                      <p:to>
                                        <p:strVal val="visible"/>
                                      </p:to>
                                    </p:set>
                                    <p:animEffect transition="in" filter="circle(in)">
                                      <p:cBhvr>
                                        <p:cTn id="89" dur="2000"/>
                                        <p:tgtEl>
                                          <p:spTgt spid="43"/>
                                        </p:tgtEl>
                                      </p:cBhvr>
                                    </p:animEffect>
                                  </p:childTnLst>
                                </p:cTn>
                              </p:par>
                              <p:par>
                                <p:cTn id="90" presetID="6" presetClass="entr" presetSubtype="16" fill="hold" grpId="0" nodeType="withEffect">
                                  <p:stCondLst>
                                    <p:cond delay="0"/>
                                  </p:stCondLst>
                                  <p:childTnLst>
                                    <p:set>
                                      <p:cBhvr>
                                        <p:cTn id="91" dur="1" fill="hold">
                                          <p:stCondLst>
                                            <p:cond delay="0"/>
                                          </p:stCondLst>
                                        </p:cTn>
                                        <p:tgtEl>
                                          <p:spTgt spid="42"/>
                                        </p:tgtEl>
                                        <p:attrNameLst>
                                          <p:attrName>style.visibility</p:attrName>
                                        </p:attrNameLst>
                                      </p:cBhvr>
                                      <p:to>
                                        <p:strVal val="visible"/>
                                      </p:to>
                                    </p:set>
                                    <p:animEffect transition="in" filter="circle(in)">
                                      <p:cBhvr>
                                        <p:cTn id="92" dur="2000"/>
                                        <p:tgtEl>
                                          <p:spTgt spid="42"/>
                                        </p:tgtEl>
                                      </p:cBhvr>
                                    </p:animEffect>
                                  </p:childTnLst>
                                </p:cTn>
                              </p:par>
                              <p:par>
                                <p:cTn id="93" presetID="1" presetClass="exit" presetSubtype="0" fill="hold" grpId="1" nodeType="withEffect">
                                  <p:stCondLst>
                                    <p:cond delay="0"/>
                                  </p:stCondLst>
                                  <p:childTnLst>
                                    <p:set>
                                      <p:cBhvr>
                                        <p:cTn id="94" dur="1" fill="hold">
                                          <p:stCondLst>
                                            <p:cond delay="0"/>
                                          </p:stCondLst>
                                        </p:cTn>
                                        <p:tgtEl>
                                          <p:spTgt spid="122"/>
                                        </p:tgtEl>
                                        <p:attrNameLst>
                                          <p:attrName>style.visibility</p:attrName>
                                        </p:attrNameLst>
                                      </p:cBhvr>
                                      <p:to>
                                        <p:strVal val="hidden"/>
                                      </p:to>
                                    </p:set>
                                  </p:childTnLst>
                                </p:cTn>
                              </p:par>
                              <p:par>
                                <p:cTn id="95" presetID="6" presetClass="entr" presetSubtype="16" fill="hold" grpId="0" nodeType="withEffect">
                                  <p:stCondLst>
                                    <p:cond delay="0"/>
                                  </p:stCondLst>
                                  <p:childTnLst>
                                    <p:set>
                                      <p:cBhvr>
                                        <p:cTn id="96" dur="1" fill="hold">
                                          <p:stCondLst>
                                            <p:cond delay="0"/>
                                          </p:stCondLst>
                                        </p:cTn>
                                        <p:tgtEl>
                                          <p:spTgt spid="124"/>
                                        </p:tgtEl>
                                        <p:attrNameLst>
                                          <p:attrName>style.visibility</p:attrName>
                                        </p:attrNameLst>
                                      </p:cBhvr>
                                      <p:to>
                                        <p:strVal val="visible"/>
                                      </p:to>
                                    </p:set>
                                    <p:animEffect transition="in" filter="circle(in)">
                                      <p:cBhvr>
                                        <p:cTn id="97" dur="2000"/>
                                        <p:tgtEl>
                                          <p:spTgt spid="124"/>
                                        </p:tgtEl>
                                      </p:cBhvr>
                                    </p:animEffect>
                                  </p:childTnLst>
                                </p:cTn>
                              </p:par>
                              <p:par>
                                <p:cTn id="98" presetID="1" presetClass="exit" presetSubtype="0" fill="hold" grpId="1" nodeType="withEffect">
                                  <p:stCondLst>
                                    <p:cond delay="0"/>
                                  </p:stCondLst>
                                  <p:childTnLst>
                                    <p:set>
                                      <p:cBhvr>
                                        <p:cTn id="99" dur="1" fill="hold">
                                          <p:stCondLst>
                                            <p:cond delay="0"/>
                                          </p:stCondLst>
                                        </p:cTn>
                                        <p:tgtEl>
                                          <p:spTgt spid="4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animBg="1"/>
      <p:bldP spid="87" grpId="0" animBg="1"/>
      <p:bldP spid="92" grpId="0" animBg="1"/>
      <p:bldP spid="32" grpId="0" animBg="1"/>
      <p:bldP spid="111" grpId="0" animBg="1"/>
      <p:bldP spid="111" grpId="1" animBg="1"/>
      <p:bldP spid="103" grpId="0" animBg="1"/>
      <p:bldP spid="104" grpId="0" animBg="1"/>
      <p:bldP spid="106" grpId="0" animBg="1"/>
      <p:bldP spid="108" grpId="0" animBg="1"/>
      <p:bldP spid="112" grpId="0" animBg="1"/>
      <p:bldP spid="115" grpId="0" animBg="1"/>
      <p:bldP spid="116" grpId="0" animBg="1"/>
      <p:bldP spid="117" grpId="0" animBg="1"/>
      <p:bldP spid="118" grpId="0" animBg="1"/>
      <p:bldP spid="120" grpId="0"/>
      <p:bldP spid="121" grpId="0" animBg="1"/>
      <p:bldP spid="121" grpId="1" animBg="1"/>
      <p:bldP spid="122" grpId="0" animBg="1"/>
      <p:bldP spid="122" grpId="1" animBg="1"/>
      <p:bldP spid="41" grpId="0" animBg="1"/>
      <p:bldP spid="42" grpId="0" animBg="1"/>
      <p:bldP spid="43" grpId="0" animBg="1"/>
      <p:bldP spid="44" grpId="0" animBg="1"/>
      <p:bldP spid="44" grpId="1" animBg="1"/>
      <p:bldP spid="124"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Grupo 12"/>
          <p:cNvGrpSpPr/>
          <p:nvPr/>
        </p:nvGrpSpPr>
        <p:grpSpPr>
          <a:xfrm>
            <a:off x="4993073" y="2151442"/>
            <a:ext cx="2051848" cy="970562"/>
            <a:chOff x="6078829" y="3673287"/>
            <a:chExt cx="2051848" cy="970562"/>
          </a:xfrm>
        </p:grpSpPr>
        <p:sp>
          <p:nvSpPr>
            <p:cNvPr id="102" name="Retângulo de cantos arredondados 101"/>
            <p:cNvSpPr/>
            <p:nvPr/>
          </p:nvSpPr>
          <p:spPr>
            <a:xfrm>
              <a:off x="6690517" y="3673287"/>
              <a:ext cx="1440160" cy="612068"/>
            </a:xfrm>
            <a:prstGeom prst="roundRect">
              <a:avLst/>
            </a:prstGeom>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pt-BR" b="1" dirty="0" smtClean="0"/>
                <a:t>Percentual</a:t>
              </a:r>
            </a:p>
            <a:p>
              <a:pPr algn="ctr"/>
              <a:r>
                <a:rPr lang="pt-BR" b="1" dirty="0" smtClean="0"/>
                <a:t>20%  10 </a:t>
              </a:r>
              <a:r>
                <a:rPr lang="pt-BR" b="1" dirty="0"/>
                <a:t>a 5</a:t>
              </a:r>
              <a:r>
                <a:rPr lang="pt-BR" b="1" dirty="0" smtClean="0"/>
                <a:t>0</a:t>
              </a:r>
              <a:endParaRPr lang="pt-BR" b="1" dirty="0"/>
            </a:p>
          </p:txBody>
        </p:sp>
        <p:cxnSp>
          <p:nvCxnSpPr>
            <p:cNvPr id="83" name="Conector de seta reta 82"/>
            <p:cNvCxnSpPr>
              <a:stCxn id="102" idx="1"/>
            </p:cNvCxnSpPr>
            <p:nvPr/>
          </p:nvCxnSpPr>
          <p:spPr>
            <a:xfrm flipH="1">
              <a:off x="6078829" y="3979321"/>
              <a:ext cx="611688" cy="664528"/>
            </a:xfrm>
            <a:prstGeom prst="straightConnector1">
              <a:avLst/>
            </a:prstGeom>
            <a:ln w="31750">
              <a:solidFill>
                <a:schemeClr val="accent1"/>
              </a:solidFill>
              <a:tailEnd type="stealth"/>
            </a:ln>
          </p:spPr>
          <p:style>
            <a:lnRef idx="1">
              <a:schemeClr val="accent1"/>
            </a:lnRef>
            <a:fillRef idx="0">
              <a:schemeClr val="accent1"/>
            </a:fillRef>
            <a:effectRef idx="0">
              <a:schemeClr val="accent1"/>
            </a:effectRef>
            <a:fontRef idx="minor">
              <a:schemeClr val="tx1"/>
            </a:fontRef>
          </p:style>
        </p:cxnSp>
      </p:grpSp>
      <p:sp>
        <p:nvSpPr>
          <p:cNvPr id="15" name="Título 1"/>
          <p:cNvSpPr>
            <a:spLocks noGrp="1"/>
          </p:cNvSpPr>
          <p:nvPr>
            <p:ph type="title"/>
          </p:nvPr>
        </p:nvSpPr>
        <p:spPr>
          <a:xfrm>
            <a:off x="2537269" y="214290"/>
            <a:ext cx="5751375" cy="571504"/>
          </a:xfrm>
        </p:spPr>
        <p:txBody>
          <a:bodyPr/>
          <a:lstStyle/>
          <a:p>
            <a:pPr algn="r"/>
            <a:r>
              <a:rPr lang="pt-BR" sz="2400" dirty="0"/>
              <a:t>Contratos com Flexibilidade </a:t>
            </a:r>
            <a:r>
              <a:rPr lang="pt-BR" sz="2400" dirty="0" smtClean="0"/>
              <a:t>– Exemplo 7</a:t>
            </a:r>
          </a:p>
        </p:txBody>
      </p:sp>
      <p:sp>
        <p:nvSpPr>
          <p:cNvPr id="7" name="Retângulo de cantos arredondados 6"/>
          <p:cNvSpPr/>
          <p:nvPr/>
        </p:nvSpPr>
        <p:spPr>
          <a:xfrm>
            <a:off x="2963854" y="1329194"/>
            <a:ext cx="1440160" cy="792088"/>
          </a:xfrm>
          <a:prstGeom prst="roundRect">
            <a:avLst/>
          </a:prstGeom>
          <a:solidFill>
            <a:schemeClr val="tx1"/>
          </a:solidFill>
        </p:spPr>
        <p:style>
          <a:lnRef idx="2">
            <a:schemeClr val="dk1"/>
          </a:lnRef>
          <a:fillRef idx="1">
            <a:schemeClr val="lt1"/>
          </a:fillRef>
          <a:effectRef idx="0">
            <a:schemeClr val="dk1"/>
          </a:effectRef>
          <a:fontRef idx="minor">
            <a:schemeClr val="dk1"/>
          </a:fontRef>
        </p:style>
        <p:txBody>
          <a:bodyPr rtlCol="0" anchor="ctr"/>
          <a:lstStyle/>
          <a:p>
            <a:pPr algn="ctr"/>
            <a:r>
              <a:rPr lang="pt-BR" b="1" dirty="0">
                <a:solidFill>
                  <a:schemeClr val="bg1"/>
                </a:solidFill>
              </a:rPr>
              <a:t>Perfil de Agente (a)</a:t>
            </a:r>
          </a:p>
        </p:txBody>
      </p:sp>
      <p:sp>
        <p:nvSpPr>
          <p:cNvPr id="12" name="Triângulo isósceles 11"/>
          <p:cNvSpPr/>
          <p:nvPr/>
        </p:nvSpPr>
        <p:spPr>
          <a:xfrm>
            <a:off x="4304486" y="2922399"/>
            <a:ext cx="972108" cy="716993"/>
          </a:xfrm>
          <a:prstGeom prst="triangle">
            <a:avLst/>
          </a:prstGeom>
        </p:spPr>
        <p:style>
          <a:lnRef idx="2">
            <a:schemeClr val="accent5">
              <a:shade val="50000"/>
            </a:schemeClr>
          </a:lnRef>
          <a:fillRef idx="1">
            <a:schemeClr val="accent5"/>
          </a:fillRef>
          <a:effectRef idx="0">
            <a:schemeClr val="accent5"/>
          </a:effectRef>
          <a:fontRef idx="minor">
            <a:schemeClr val="lt1"/>
          </a:fontRef>
        </p:style>
        <p:txBody>
          <a:bodyPr rtlCol="0" anchor="b"/>
          <a:lstStyle/>
          <a:p>
            <a:pPr algn="ctr"/>
            <a:r>
              <a:rPr lang="pt-BR" b="1" dirty="0" smtClean="0"/>
              <a:t>C2</a:t>
            </a:r>
          </a:p>
          <a:p>
            <a:pPr algn="ctr"/>
            <a:r>
              <a:rPr lang="pt-BR" b="1" dirty="0"/>
              <a:t>7</a:t>
            </a:r>
            <a:r>
              <a:rPr lang="pt-BR" b="1" dirty="0" smtClean="0"/>
              <a:t>5</a:t>
            </a:r>
            <a:endParaRPr lang="pt-BR" b="1" dirty="0"/>
          </a:p>
        </p:txBody>
      </p:sp>
      <p:cxnSp>
        <p:nvCxnSpPr>
          <p:cNvPr id="10" name="Conector angulado 9"/>
          <p:cNvCxnSpPr>
            <a:stCxn id="7" idx="2"/>
            <a:endCxn id="46" idx="0"/>
          </p:cNvCxnSpPr>
          <p:nvPr/>
        </p:nvCxnSpPr>
        <p:spPr>
          <a:xfrm rot="5400000">
            <a:off x="3278616" y="2517082"/>
            <a:ext cx="801118" cy="9518"/>
          </a:xfrm>
          <a:prstGeom prst="bentConnector3">
            <a:avLst>
              <a:gd name="adj1" fmla="val 50000"/>
            </a:avLst>
          </a:prstGeom>
          <a:ln w="31750">
            <a:solidFill>
              <a:schemeClr val="tx1"/>
            </a:solidFill>
            <a:tailEnd type="none"/>
          </a:ln>
        </p:spPr>
        <p:style>
          <a:lnRef idx="1">
            <a:schemeClr val="accent1"/>
          </a:lnRef>
          <a:fillRef idx="0">
            <a:schemeClr val="accent1"/>
          </a:fillRef>
          <a:effectRef idx="0">
            <a:schemeClr val="accent1"/>
          </a:effectRef>
          <a:fontRef idx="minor">
            <a:schemeClr val="tx1"/>
          </a:fontRef>
        </p:style>
      </p:cxnSp>
      <p:cxnSp>
        <p:nvCxnSpPr>
          <p:cNvPr id="34" name="Conector angulado 33"/>
          <p:cNvCxnSpPr>
            <a:stCxn id="7" idx="2"/>
            <a:endCxn id="12" idx="0"/>
          </p:cNvCxnSpPr>
          <p:nvPr/>
        </p:nvCxnSpPr>
        <p:spPr>
          <a:xfrm rot="16200000" flipH="1">
            <a:off x="3836679" y="1968537"/>
            <a:ext cx="801117" cy="1106606"/>
          </a:xfrm>
          <a:prstGeom prst="bentConnector3">
            <a:avLst>
              <a:gd name="adj1" fmla="val 50000"/>
            </a:avLst>
          </a:prstGeom>
          <a:ln w="31750">
            <a:solidFill>
              <a:schemeClr val="tx1"/>
            </a:solidFill>
            <a:tailEnd type="none"/>
          </a:ln>
        </p:spPr>
        <p:style>
          <a:lnRef idx="1">
            <a:schemeClr val="accent1"/>
          </a:lnRef>
          <a:fillRef idx="0">
            <a:schemeClr val="accent1"/>
          </a:fillRef>
          <a:effectRef idx="0">
            <a:schemeClr val="accent1"/>
          </a:effectRef>
          <a:fontRef idx="minor">
            <a:schemeClr val="tx1"/>
          </a:fontRef>
        </p:style>
      </p:cxnSp>
      <p:sp>
        <p:nvSpPr>
          <p:cNvPr id="46" name="Triângulo isósceles 45"/>
          <p:cNvSpPr/>
          <p:nvPr/>
        </p:nvSpPr>
        <p:spPr>
          <a:xfrm>
            <a:off x="3188362" y="2922400"/>
            <a:ext cx="972108" cy="716993"/>
          </a:xfrm>
          <a:prstGeom prst="triangle">
            <a:avLst/>
          </a:prstGeom>
        </p:spPr>
        <p:style>
          <a:lnRef idx="2">
            <a:schemeClr val="accent5">
              <a:shade val="50000"/>
            </a:schemeClr>
          </a:lnRef>
          <a:fillRef idx="1">
            <a:schemeClr val="accent5"/>
          </a:fillRef>
          <a:effectRef idx="0">
            <a:schemeClr val="accent5"/>
          </a:effectRef>
          <a:fontRef idx="minor">
            <a:schemeClr val="lt1"/>
          </a:fontRef>
        </p:style>
        <p:txBody>
          <a:bodyPr rtlCol="0" anchor="b"/>
          <a:lstStyle/>
          <a:p>
            <a:pPr algn="ctr"/>
            <a:r>
              <a:rPr lang="pt-BR" b="1" dirty="0" smtClean="0"/>
              <a:t>C1</a:t>
            </a:r>
          </a:p>
          <a:p>
            <a:pPr algn="ctr"/>
            <a:r>
              <a:rPr lang="pt-BR" b="1" dirty="0" smtClean="0"/>
              <a:t>45</a:t>
            </a:r>
          </a:p>
        </p:txBody>
      </p:sp>
      <p:grpSp>
        <p:nvGrpSpPr>
          <p:cNvPr id="4" name="Grupo 3"/>
          <p:cNvGrpSpPr/>
          <p:nvPr/>
        </p:nvGrpSpPr>
        <p:grpSpPr>
          <a:xfrm>
            <a:off x="4479560" y="1268760"/>
            <a:ext cx="2108499" cy="573867"/>
            <a:chOff x="5220756" y="1046312"/>
            <a:chExt cx="2108499" cy="573867"/>
          </a:xfrm>
        </p:grpSpPr>
        <p:sp>
          <p:nvSpPr>
            <p:cNvPr id="53" name="Retângulo de cantos arredondados 52"/>
            <p:cNvSpPr/>
            <p:nvPr/>
          </p:nvSpPr>
          <p:spPr>
            <a:xfrm>
              <a:off x="5889095" y="1046312"/>
              <a:ext cx="1440160" cy="573867"/>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pt-BR" b="1" dirty="0" smtClean="0"/>
                <a:t>Firme</a:t>
              </a:r>
              <a:endParaRPr lang="pt-BR" b="1" dirty="0"/>
            </a:p>
            <a:p>
              <a:pPr algn="ctr"/>
              <a:r>
                <a:rPr lang="pt-BR" b="1" dirty="0" smtClean="0"/>
                <a:t>35</a:t>
              </a:r>
              <a:endParaRPr lang="pt-BR" b="1" dirty="0"/>
            </a:p>
          </p:txBody>
        </p:sp>
        <p:cxnSp>
          <p:nvCxnSpPr>
            <p:cNvPr id="54" name="Conector de seta reta 53"/>
            <p:cNvCxnSpPr>
              <a:stCxn id="53" idx="1"/>
            </p:cNvCxnSpPr>
            <p:nvPr/>
          </p:nvCxnSpPr>
          <p:spPr>
            <a:xfrm flipH="1">
              <a:off x="5220756" y="1333246"/>
              <a:ext cx="668339" cy="131686"/>
            </a:xfrm>
            <a:prstGeom prst="straightConnector1">
              <a:avLst/>
            </a:prstGeom>
            <a:ln w="31750">
              <a:solidFill>
                <a:schemeClr val="accent1"/>
              </a:solidFill>
              <a:tailEnd type="stealth"/>
            </a:ln>
          </p:spPr>
          <p:style>
            <a:lnRef idx="1">
              <a:schemeClr val="accent1"/>
            </a:lnRef>
            <a:fillRef idx="0">
              <a:schemeClr val="accent1"/>
            </a:fillRef>
            <a:effectRef idx="0">
              <a:schemeClr val="accent1"/>
            </a:effectRef>
            <a:fontRef idx="minor">
              <a:schemeClr val="tx1"/>
            </a:fontRef>
          </p:style>
        </p:cxnSp>
      </p:grpSp>
      <p:sp>
        <p:nvSpPr>
          <p:cNvPr id="56" name="Retângulo 55"/>
          <p:cNvSpPr/>
          <p:nvPr/>
        </p:nvSpPr>
        <p:spPr>
          <a:xfrm>
            <a:off x="395536" y="4560197"/>
            <a:ext cx="8280920" cy="2037155"/>
          </a:xfrm>
          <a:prstGeom prst="rect">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grpSp>
        <p:nvGrpSpPr>
          <p:cNvPr id="98" name="Grupo 97"/>
          <p:cNvGrpSpPr/>
          <p:nvPr/>
        </p:nvGrpSpPr>
        <p:grpSpPr>
          <a:xfrm>
            <a:off x="1031981" y="1389812"/>
            <a:ext cx="1804441" cy="612068"/>
            <a:chOff x="5501186" y="3955437"/>
            <a:chExt cx="1804441" cy="612068"/>
          </a:xfrm>
        </p:grpSpPr>
        <p:sp>
          <p:nvSpPr>
            <p:cNvPr id="99" name="Retângulo de cantos arredondados 98"/>
            <p:cNvSpPr/>
            <p:nvPr/>
          </p:nvSpPr>
          <p:spPr>
            <a:xfrm>
              <a:off x="5501186" y="3955437"/>
              <a:ext cx="1440160" cy="612068"/>
            </a:xfrm>
            <a:prstGeom prst="roundRect">
              <a:avLst/>
            </a:prstGeom>
            <a:solidFill>
              <a:schemeClr val="accent3">
                <a:lumMod val="75000"/>
              </a:schemeClr>
            </a:solidFill>
            <a:ln>
              <a:solidFill>
                <a:schemeClr val="accent3">
                  <a:lumMod val="50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pt-BR" b="1" dirty="0" smtClean="0"/>
                <a:t>Prioridade</a:t>
              </a:r>
              <a:endParaRPr lang="pt-BR" b="1" dirty="0"/>
            </a:p>
            <a:p>
              <a:pPr algn="ctr"/>
              <a:r>
                <a:rPr lang="pt-BR" b="1" dirty="0" smtClean="0"/>
                <a:t>20 a 60</a:t>
              </a:r>
              <a:endParaRPr lang="pt-BR" b="1" dirty="0"/>
            </a:p>
          </p:txBody>
        </p:sp>
        <p:cxnSp>
          <p:nvCxnSpPr>
            <p:cNvPr id="100" name="Conector de seta reta 99"/>
            <p:cNvCxnSpPr>
              <a:stCxn id="99" idx="3"/>
            </p:cNvCxnSpPr>
            <p:nvPr/>
          </p:nvCxnSpPr>
          <p:spPr>
            <a:xfrm flipV="1">
              <a:off x="6941346" y="4241613"/>
              <a:ext cx="364281" cy="19858"/>
            </a:xfrm>
            <a:prstGeom prst="straightConnector1">
              <a:avLst/>
            </a:prstGeom>
            <a:ln w="31750">
              <a:solidFill>
                <a:schemeClr val="accent1"/>
              </a:solidFill>
              <a:tailEnd type="stealth"/>
            </a:ln>
          </p:spPr>
          <p:style>
            <a:lnRef idx="1">
              <a:schemeClr val="accent1"/>
            </a:lnRef>
            <a:fillRef idx="0">
              <a:schemeClr val="accent1"/>
            </a:fillRef>
            <a:effectRef idx="0">
              <a:schemeClr val="accent1"/>
            </a:effectRef>
            <a:fontRef idx="minor">
              <a:schemeClr val="tx1"/>
            </a:fontRef>
          </p:style>
        </p:cxnSp>
      </p:grpSp>
      <p:sp>
        <p:nvSpPr>
          <p:cNvPr id="87" name="Retângulo de cantos arredondados 86"/>
          <p:cNvSpPr/>
          <p:nvPr/>
        </p:nvSpPr>
        <p:spPr>
          <a:xfrm>
            <a:off x="583299" y="1422678"/>
            <a:ext cx="523702" cy="279465"/>
          </a:xfrm>
          <a:prstGeom prst="round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pt-BR" sz="1400" b="1" dirty="0">
                <a:solidFill>
                  <a:schemeClr val="tx1"/>
                </a:solidFill>
              </a:rPr>
              <a:t>2</a:t>
            </a:r>
            <a:r>
              <a:rPr lang="pt-BR" sz="1400" b="1" dirty="0" smtClean="0">
                <a:solidFill>
                  <a:schemeClr val="tx1"/>
                </a:solidFill>
              </a:rPr>
              <a:t>0</a:t>
            </a:r>
            <a:endParaRPr lang="pt-BR" sz="1400" b="1" dirty="0">
              <a:solidFill>
                <a:schemeClr val="tx1"/>
              </a:solidFill>
            </a:endParaRPr>
          </a:p>
        </p:txBody>
      </p:sp>
      <p:sp>
        <p:nvSpPr>
          <p:cNvPr id="92" name="Retângulo de cantos arredondados 91"/>
          <p:cNvSpPr/>
          <p:nvPr/>
        </p:nvSpPr>
        <p:spPr>
          <a:xfrm>
            <a:off x="6998477" y="2287676"/>
            <a:ext cx="575240" cy="315331"/>
          </a:xfrm>
          <a:prstGeom prst="round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pt-BR" sz="1600" b="1" dirty="0" smtClean="0"/>
              <a:t>15</a:t>
            </a:r>
            <a:endParaRPr lang="pt-BR" sz="1600" b="1" dirty="0"/>
          </a:p>
        </p:txBody>
      </p:sp>
      <p:cxnSp>
        <p:nvCxnSpPr>
          <p:cNvPr id="84" name="Conector angulado 83"/>
          <p:cNvCxnSpPr/>
          <p:nvPr/>
        </p:nvCxnSpPr>
        <p:spPr>
          <a:xfrm rot="10800000" flipV="1">
            <a:off x="2365279" y="2515258"/>
            <a:ext cx="1453659" cy="775929"/>
          </a:xfrm>
          <a:prstGeom prst="bentConnector3">
            <a:avLst>
              <a:gd name="adj1" fmla="val 100181"/>
            </a:avLst>
          </a:prstGeom>
          <a:ln w="31750">
            <a:solidFill>
              <a:schemeClr val="tx1"/>
            </a:solidFill>
            <a:tailEnd type="none"/>
          </a:ln>
        </p:spPr>
        <p:style>
          <a:lnRef idx="1">
            <a:schemeClr val="accent1"/>
          </a:lnRef>
          <a:fillRef idx="0">
            <a:schemeClr val="accent1"/>
          </a:fillRef>
          <a:effectRef idx="0">
            <a:schemeClr val="accent1"/>
          </a:effectRef>
          <a:fontRef idx="minor">
            <a:schemeClr val="tx1"/>
          </a:fontRef>
        </p:style>
      </p:cxnSp>
      <p:sp>
        <p:nvSpPr>
          <p:cNvPr id="3" name="Elipse 2"/>
          <p:cNvSpPr/>
          <p:nvPr/>
        </p:nvSpPr>
        <p:spPr>
          <a:xfrm>
            <a:off x="1912168" y="2874158"/>
            <a:ext cx="906219" cy="775499"/>
          </a:xfrm>
          <a:prstGeom prst="ellipse">
            <a:avLst/>
          </a:prstGeom>
          <a:solidFill>
            <a:srgbClr val="7030A0"/>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pt-BR" b="1" dirty="0" smtClean="0"/>
              <a:t>G1</a:t>
            </a:r>
          </a:p>
          <a:p>
            <a:pPr algn="ctr"/>
            <a:r>
              <a:rPr lang="pt-BR" b="1" dirty="0" smtClean="0"/>
              <a:t>20</a:t>
            </a:r>
            <a:endParaRPr lang="pt-BR" b="1" dirty="0"/>
          </a:p>
        </p:txBody>
      </p:sp>
      <p:grpSp>
        <p:nvGrpSpPr>
          <p:cNvPr id="91" name="Grupo 90"/>
          <p:cNvGrpSpPr/>
          <p:nvPr/>
        </p:nvGrpSpPr>
        <p:grpSpPr>
          <a:xfrm>
            <a:off x="3923128" y="3674318"/>
            <a:ext cx="2988595" cy="599880"/>
            <a:chOff x="4068894" y="3827651"/>
            <a:chExt cx="2988595" cy="627307"/>
          </a:xfrm>
          <a:solidFill>
            <a:schemeClr val="tx2">
              <a:lumMod val="60000"/>
              <a:lumOff val="40000"/>
            </a:schemeClr>
          </a:solidFill>
        </p:grpSpPr>
        <p:sp>
          <p:nvSpPr>
            <p:cNvPr id="93" name="Retângulo de cantos arredondados 92"/>
            <p:cNvSpPr/>
            <p:nvPr/>
          </p:nvSpPr>
          <p:spPr>
            <a:xfrm>
              <a:off x="5899872" y="3842890"/>
              <a:ext cx="1157617" cy="612068"/>
            </a:xfrm>
            <a:prstGeom prst="roundRect">
              <a:avLst/>
            </a:prstGeom>
            <a:grpFill/>
            <a:ln/>
          </p:spPr>
          <p:style>
            <a:lnRef idx="0">
              <a:schemeClr val="accent5"/>
            </a:lnRef>
            <a:fillRef idx="3">
              <a:schemeClr val="accent5"/>
            </a:fillRef>
            <a:effectRef idx="3">
              <a:schemeClr val="accent5"/>
            </a:effectRef>
            <a:fontRef idx="minor">
              <a:schemeClr val="lt1"/>
            </a:fontRef>
          </p:style>
          <p:txBody>
            <a:bodyPr rtlCol="0" anchor="ctr"/>
            <a:lstStyle/>
            <a:p>
              <a:pPr algn="ctr"/>
              <a:r>
                <a:rPr lang="pt-BR" b="1" dirty="0" smtClean="0"/>
                <a:t>Proinfa</a:t>
              </a:r>
            </a:p>
            <a:p>
              <a:pPr algn="ctr"/>
              <a:r>
                <a:rPr lang="pt-BR" b="1" dirty="0" smtClean="0"/>
                <a:t>6,25</a:t>
              </a:r>
              <a:endParaRPr lang="pt-BR" b="1" dirty="0"/>
            </a:p>
          </p:txBody>
        </p:sp>
        <p:cxnSp>
          <p:nvCxnSpPr>
            <p:cNvPr id="94" name="Conector de seta reta 93"/>
            <p:cNvCxnSpPr>
              <a:stCxn id="93" idx="1"/>
            </p:cNvCxnSpPr>
            <p:nvPr/>
          </p:nvCxnSpPr>
          <p:spPr>
            <a:xfrm flipH="1" flipV="1">
              <a:off x="4068894" y="3827651"/>
              <a:ext cx="1830978" cy="321274"/>
            </a:xfrm>
            <a:prstGeom prst="straightConnector1">
              <a:avLst/>
            </a:prstGeom>
            <a:grpFill/>
            <a:ln w="31750">
              <a:solidFill>
                <a:schemeClr val="accent1"/>
              </a:solidFill>
              <a:tailEnd type="stealth"/>
            </a:ln>
          </p:spPr>
          <p:style>
            <a:lnRef idx="1">
              <a:schemeClr val="accent1"/>
            </a:lnRef>
            <a:fillRef idx="0">
              <a:schemeClr val="accent1"/>
            </a:fillRef>
            <a:effectRef idx="0">
              <a:schemeClr val="accent1"/>
            </a:effectRef>
            <a:fontRef idx="minor">
              <a:schemeClr val="tx1"/>
            </a:fontRef>
          </p:style>
        </p:cxnSp>
      </p:grpSp>
      <p:grpSp>
        <p:nvGrpSpPr>
          <p:cNvPr id="96" name="Grupo 95"/>
          <p:cNvGrpSpPr/>
          <p:nvPr/>
        </p:nvGrpSpPr>
        <p:grpSpPr>
          <a:xfrm>
            <a:off x="5147899" y="2977029"/>
            <a:ext cx="1763824" cy="585308"/>
            <a:chOff x="5132735" y="3845593"/>
            <a:chExt cx="1763824" cy="612068"/>
          </a:xfrm>
          <a:solidFill>
            <a:schemeClr val="tx2">
              <a:lumMod val="60000"/>
              <a:lumOff val="40000"/>
            </a:schemeClr>
          </a:solidFill>
        </p:grpSpPr>
        <p:sp>
          <p:nvSpPr>
            <p:cNvPr id="97" name="Retângulo de cantos arredondados 96"/>
            <p:cNvSpPr/>
            <p:nvPr/>
          </p:nvSpPr>
          <p:spPr>
            <a:xfrm>
              <a:off x="5738942" y="3845593"/>
              <a:ext cx="1157617" cy="612068"/>
            </a:xfrm>
            <a:prstGeom prst="roundRect">
              <a:avLst/>
            </a:prstGeom>
            <a:grpFill/>
            <a:ln/>
          </p:spPr>
          <p:style>
            <a:lnRef idx="0">
              <a:schemeClr val="accent5"/>
            </a:lnRef>
            <a:fillRef idx="3">
              <a:schemeClr val="accent5"/>
            </a:fillRef>
            <a:effectRef idx="3">
              <a:schemeClr val="accent5"/>
            </a:effectRef>
            <a:fontRef idx="minor">
              <a:schemeClr val="lt1"/>
            </a:fontRef>
          </p:style>
          <p:txBody>
            <a:bodyPr rtlCol="0" anchor="ctr"/>
            <a:lstStyle/>
            <a:p>
              <a:pPr algn="ctr"/>
              <a:r>
                <a:rPr lang="pt-BR" b="1" dirty="0" smtClean="0"/>
                <a:t>Proinfa</a:t>
              </a:r>
            </a:p>
            <a:p>
              <a:pPr algn="ctr"/>
              <a:r>
                <a:rPr lang="pt-BR" b="1" dirty="0" smtClean="0"/>
                <a:t>3,75</a:t>
              </a:r>
              <a:endParaRPr lang="pt-BR" b="1" dirty="0"/>
            </a:p>
          </p:txBody>
        </p:sp>
        <p:cxnSp>
          <p:nvCxnSpPr>
            <p:cNvPr id="101" name="Conector de seta reta 100"/>
            <p:cNvCxnSpPr>
              <a:stCxn id="97" idx="1"/>
            </p:cNvCxnSpPr>
            <p:nvPr/>
          </p:nvCxnSpPr>
          <p:spPr>
            <a:xfrm flipH="1" flipV="1">
              <a:off x="5132735" y="4143495"/>
              <a:ext cx="606207" cy="8132"/>
            </a:xfrm>
            <a:prstGeom prst="straightConnector1">
              <a:avLst/>
            </a:prstGeom>
            <a:grpFill/>
            <a:ln w="31750">
              <a:solidFill>
                <a:schemeClr val="accent1"/>
              </a:solidFill>
              <a:tailEnd type="stealth"/>
            </a:ln>
          </p:spPr>
          <p:style>
            <a:lnRef idx="1">
              <a:schemeClr val="accent1"/>
            </a:lnRef>
            <a:fillRef idx="0">
              <a:schemeClr val="accent1"/>
            </a:fillRef>
            <a:effectRef idx="0">
              <a:schemeClr val="accent1"/>
            </a:effectRef>
            <a:fontRef idx="minor">
              <a:schemeClr val="tx1"/>
            </a:fontRef>
          </p:style>
        </p:cxnSp>
      </p:grpSp>
      <p:sp>
        <p:nvSpPr>
          <p:cNvPr id="32" name="Retângulo 31"/>
          <p:cNvSpPr/>
          <p:nvPr/>
        </p:nvSpPr>
        <p:spPr>
          <a:xfrm>
            <a:off x="683568" y="4757607"/>
            <a:ext cx="960753" cy="1676600"/>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pt-BR" b="1" dirty="0" smtClean="0"/>
              <a:t>120</a:t>
            </a:r>
          </a:p>
          <a:p>
            <a:pPr algn="ctr"/>
            <a:r>
              <a:rPr lang="pt-BR" sz="1200" b="1" dirty="0" smtClean="0"/>
              <a:t>WM médios</a:t>
            </a:r>
            <a:endParaRPr lang="pt-BR" sz="1100" b="1" dirty="0"/>
          </a:p>
        </p:txBody>
      </p:sp>
      <p:sp>
        <p:nvSpPr>
          <p:cNvPr id="111" name="Retângulo 110"/>
          <p:cNvSpPr/>
          <p:nvPr/>
        </p:nvSpPr>
        <p:spPr>
          <a:xfrm>
            <a:off x="1842250" y="6052282"/>
            <a:ext cx="960753" cy="381925"/>
          </a:xfrm>
          <a:prstGeom prst="rect">
            <a:avLst/>
          </a:prstGeom>
          <a:ln/>
          <a:effectLst/>
        </p:spPr>
        <p:style>
          <a:lnRef idx="1">
            <a:schemeClr val="dk1"/>
          </a:lnRef>
          <a:fillRef idx="2">
            <a:schemeClr val="dk1"/>
          </a:fillRef>
          <a:effectRef idx="1">
            <a:schemeClr val="dk1"/>
          </a:effectRef>
          <a:fontRef idx="minor">
            <a:schemeClr val="dk1"/>
          </a:fontRef>
        </p:style>
        <p:txBody>
          <a:bodyPr rtlCol="0" anchor="ctr"/>
          <a:lstStyle/>
          <a:p>
            <a:pPr algn="ctr"/>
            <a:r>
              <a:rPr lang="pt-BR" b="1" dirty="0" smtClean="0"/>
              <a:t>20 </a:t>
            </a:r>
            <a:r>
              <a:rPr lang="pt-BR" sz="1200" b="1" dirty="0" smtClean="0"/>
              <a:t>MW</a:t>
            </a:r>
            <a:endParaRPr lang="pt-BR" sz="1100" b="1" dirty="0"/>
          </a:p>
        </p:txBody>
      </p:sp>
      <p:sp>
        <p:nvSpPr>
          <p:cNvPr id="103" name="Retângulo 102"/>
          <p:cNvSpPr/>
          <p:nvPr/>
        </p:nvSpPr>
        <p:spPr>
          <a:xfrm>
            <a:off x="5285262" y="5461783"/>
            <a:ext cx="827830" cy="972425"/>
          </a:xfrm>
          <a:prstGeom prst="rect">
            <a:avLst/>
          </a:prstGeom>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pt-BR" sz="2000" b="1" dirty="0" smtClean="0"/>
              <a:t>C1</a:t>
            </a:r>
            <a:endParaRPr lang="pt-BR" b="1" dirty="0" smtClean="0"/>
          </a:p>
          <a:p>
            <a:pPr algn="ctr"/>
            <a:r>
              <a:rPr lang="pt-BR" sz="1600" b="1" dirty="0" smtClean="0"/>
              <a:t>45</a:t>
            </a:r>
            <a:endParaRPr lang="pt-BR" b="1" dirty="0" smtClean="0"/>
          </a:p>
          <a:p>
            <a:pPr algn="ctr"/>
            <a:r>
              <a:rPr lang="pt-BR" sz="1100" b="1" dirty="0" smtClean="0"/>
              <a:t>MW</a:t>
            </a:r>
            <a:endParaRPr lang="pt-BR" sz="1100" b="1" dirty="0"/>
          </a:p>
        </p:txBody>
      </p:sp>
      <p:sp>
        <p:nvSpPr>
          <p:cNvPr id="104" name="Retângulo 103"/>
          <p:cNvSpPr/>
          <p:nvPr/>
        </p:nvSpPr>
        <p:spPr>
          <a:xfrm>
            <a:off x="7556161" y="5058913"/>
            <a:ext cx="827830" cy="1399498"/>
          </a:xfrm>
          <a:prstGeom prst="rect">
            <a:avLst/>
          </a:prstGeom>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pt-BR" sz="2000" b="1" dirty="0" smtClean="0"/>
              <a:t>C2</a:t>
            </a:r>
            <a:endParaRPr lang="pt-BR" b="1" dirty="0" smtClean="0"/>
          </a:p>
          <a:p>
            <a:pPr algn="ctr"/>
            <a:r>
              <a:rPr lang="pt-BR" sz="1600" b="1" dirty="0" smtClean="0"/>
              <a:t>75</a:t>
            </a:r>
            <a:endParaRPr lang="pt-BR" b="1" dirty="0" smtClean="0"/>
          </a:p>
          <a:p>
            <a:pPr algn="ctr"/>
            <a:r>
              <a:rPr lang="pt-BR" sz="1100" b="1" dirty="0" smtClean="0"/>
              <a:t>MW</a:t>
            </a:r>
            <a:endParaRPr lang="pt-BR" sz="1100" b="1" dirty="0"/>
          </a:p>
        </p:txBody>
      </p:sp>
      <p:sp>
        <p:nvSpPr>
          <p:cNvPr id="106" name="Retângulo 105"/>
          <p:cNvSpPr/>
          <p:nvPr/>
        </p:nvSpPr>
        <p:spPr>
          <a:xfrm>
            <a:off x="4346757" y="6042121"/>
            <a:ext cx="827830" cy="240461"/>
          </a:xfrm>
          <a:prstGeom prst="rect">
            <a:avLst/>
          </a:prstGeom>
          <a:solidFill>
            <a:schemeClr val="accent1"/>
          </a:solidFill>
          <a:ln>
            <a:noFill/>
          </a:ln>
          <a:effectLst/>
        </p:spPr>
        <p:style>
          <a:lnRef idx="1">
            <a:schemeClr val="dk1"/>
          </a:lnRef>
          <a:fillRef idx="2">
            <a:schemeClr val="dk1"/>
          </a:fillRef>
          <a:effectRef idx="1">
            <a:schemeClr val="dk1"/>
          </a:effectRef>
          <a:fontRef idx="minor">
            <a:schemeClr val="dk1"/>
          </a:fontRef>
        </p:style>
        <p:txBody>
          <a:bodyPr rtlCol="0" anchor="ctr"/>
          <a:lstStyle/>
          <a:p>
            <a:pPr algn="ctr"/>
            <a:r>
              <a:rPr lang="pt-BR" sz="1200" b="1" dirty="0" smtClean="0">
                <a:solidFill>
                  <a:schemeClr val="bg1"/>
                </a:solidFill>
              </a:rPr>
              <a:t>13,12</a:t>
            </a:r>
            <a:endParaRPr lang="pt-BR" sz="900" b="1" dirty="0">
              <a:solidFill>
                <a:schemeClr val="bg1"/>
              </a:solidFill>
            </a:endParaRPr>
          </a:p>
        </p:txBody>
      </p:sp>
      <p:sp>
        <p:nvSpPr>
          <p:cNvPr id="107" name="Retângulo 106"/>
          <p:cNvSpPr/>
          <p:nvPr/>
        </p:nvSpPr>
        <p:spPr>
          <a:xfrm>
            <a:off x="6617656" y="6227874"/>
            <a:ext cx="827830" cy="217355"/>
          </a:xfrm>
          <a:prstGeom prst="rect">
            <a:avLst/>
          </a:prstGeom>
          <a:solidFill>
            <a:srgbClr val="7030A0"/>
          </a:solidFill>
          <a:ln>
            <a:noFill/>
          </a:ln>
          <a:effectLst/>
        </p:spPr>
        <p:style>
          <a:lnRef idx="1">
            <a:schemeClr val="dk1"/>
          </a:lnRef>
          <a:fillRef idx="2">
            <a:schemeClr val="dk1"/>
          </a:fillRef>
          <a:effectRef idx="1">
            <a:schemeClr val="dk1"/>
          </a:effectRef>
          <a:fontRef idx="minor">
            <a:schemeClr val="dk1"/>
          </a:fontRef>
        </p:style>
        <p:txBody>
          <a:bodyPr rtlCol="0" anchor="ctr"/>
          <a:lstStyle/>
          <a:p>
            <a:pPr algn="ctr"/>
            <a:r>
              <a:rPr lang="pt-BR" sz="1200" b="1" dirty="0" smtClean="0">
                <a:solidFill>
                  <a:schemeClr val="bg1"/>
                </a:solidFill>
              </a:rPr>
              <a:t>12,5</a:t>
            </a:r>
            <a:endParaRPr lang="pt-BR" sz="900" b="1" dirty="0">
              <a:solidFill>
                <a:schemeClr val="bg1"/>
              </a:solidFill>
            </a:endParaRPr>
          </a:p>
        </p:txBody>
      </p:sp>
      <p:sp>
        <p:nvSpPr>
          <p:cNvPr id="108" name="Retângulo 107"/>
          <p:cNvSpPr/>
          <p:nvPr/>
        </p:nvSpPr>
        <p:spPr>
          <a:xfrm>
            <a:off x="6617656" y="5895552"/>
            <a:ext cx="827830" cy="350090"/>
          </a:xfrm>
          <a:prstGeom prst="rect">
            <a:avLst/>
          </a:prstGeom>
          <a:solidFill>
            <a:schemeClr val="accent1"/>
          </a:solidFill>
          <a:ln>
            <a:noFill/>
          </a:ln>
          <a:effectLst/>
        </p:spPr>
        <p:style>
          <a:lnRef idx="1">
            <a:schemeClr val="dk1"/>
          </a:lnRef>
          <a:fillRef idx="2">
            <a:schemeClr val="dk1"/>
          </a:fillRef>
          <a:effectRef idx="1">
            <a:schemeClr val="dk1"/>
          </a:effectRef>
          <a:fontRef idx="minor">
            <a:schemeClr val="dk1"/>
          </a:fontRef>
        </p:style>
        <p:txBody>
          <a:bodyPr rtlCol="0" anchor="ctr"/>
          <a:lstStyle/>
          <a:p>
            <a:pPr algn="ctr"/>
            <a:r>
              <a:rPr lang="pt-BR" sz="1200" b="1" dirty="0" smtClean="0">
                <a:solidFill>
                  <a:schemeClr val="bg1"/>
                </a:solidFill>
              </a:rPr>
              <a:t>21,88</a:t>
            </a:r>
            <a:endParaRPr lang="pt-BR" sz="900" b="1" dirty="0">
              <a:solidFill>
                <a:schemeClr val="bg1"/>
              </a:solidFill>
            </a:endParaRPr>
          </a:p>
        </p:txBody>
      </p:sp>
      <p:sp>
        <p:nvSpPr>
          <p:cNvPr id="112" name="Retângulo 111"/>
          <p:cNvSpPr/>
          <p:nvPr/>
        </p:nvSpPr>
        <p:spPr>
          <a:xfrm>
            <a:off x="4346757" y="5907104"/>
            <a:ext cx="827830" cy="136055"/>
          </a:xfrm>
          <a:prstGeom prst="rect">
            <a:avLst/>
          </a:prstGeom>
          <a:solidFill>
            <a:schemeClr val="tx2">
              <a:lumMod val="60000"/>
              <a:lumOff val="40000"/>
            </a:schemeClr>
          </a:solidFill>
          <a:ln>
            <a:noFill/>
          </a:ln>
          <a:effectLst/>
        </p:spPr>
        <p:style>
          <a:lnRef idx="1">
            <a:schemeClr val="dk1"/>
          </a:lnRef>
          <a:fillRef idx="2">
            <a:schemeClr val="dk1"/>
          </a:fillRef>
          <a:effectRef idx="1">
            <a:schemeClr val="dk1"/>
          </a:effectRef>
          <a:fontRef idx="minor">
            <a:schemeClr val="dk1"/>
          </a:fontRef>
        </p:style>
        <p:txBody>
          <a:bodyPr rtlCol="0" anchor="ctr"/>
          <a:lstStyle/>
          <a:p>
            <a:pPr algn="ctr"/>
            <a:r>
              <a:rPr lang="pt-BR" sz="1200" b="1" dirty="0" smtClean="0">
                <a:solidFill>
                  <a:schemeClr val="bg1"/>
                </a:solidFill>
              </a:rPr>
              <a:t>3,75</a:t>
            </a:r>
            <a:endParaRPr lang="pt-BR" sz="900" b="1" dirty="0">
              <a:solidFill>
                <a:schemeClr val="bg1"/>
              </a:solidFill>
            </a:endParaRPr>
          </a:p>
        </p:txBody>
      </p:sp>
      <p:sp>
        <p:nvSpPr>
          <p:cNvPr id="115" name="Retângulo 114"/>
          <p:cNvSpPr/>
          <p:nvPr/>
        </p:nvSpPr>
        <p:spPr>
          <a:xfrm>
            <a:off x="6617656" y="5702189"/>
            <a:ext cx="827830" cy="193995"/>
          </a:xfrm>
          <a:prstGeom prst="rect">
            <a:avLst/>
          </a:prstGeom>
          <a:solidFill>
            <a:schemeClr val="tx2">
              <a:lumMod val="60000"/>
              <a:lumOff val="40000"/>
            </a:schemeClr>
          </a:solidFill>
          <a:ln>
            <a:noFill/>
          </a:ln>
          <a:effectLst/>
        </p:spPr>
        <p:style>
          <a:lnRef idx="1">
            <a:schemeClr val="dk1"/>
          </a:lnRef>
          <a:fillRef idx="2">
            <a:schemeClr val="dk1"/>
          </a:fillRef>
          <a:effectRef idx="1">
            <a:schemeClr val="dk1"/>
          </a:effectRef>
          <a:fontRef idx="minor">
            <a:schemeClr val="dk1"/>
          </a:fontRef>
        </p:style>
        <p:txBody>
          <a:bodyPr rtlCol="0" anchor="ctr"/>
          <a:lstStyle/>
          <a:p>
            <a:pPr algn="ctr"/>
            <a:r>
              <a:rPr lang="pt-BR" sz="1200" b="1" dirty="0" smtClean="0">
                <a:solidFill>
                  <a:schemeClr val="bg1"/>
                </a:solidFill>
              </a:rPr>
              <a:t>6,25</a:t>
            </a:r>
            <a:endParaRPr lang="pt-BR" sz="900" b="1" dirty="0">
              <a:solidFill>
                <a:schemeClr val="bg1"/>
              </a:solidFill>
            </a:endParaRPr>
          </a:p>
        </p:txBody>
      </p:sp>
      <p:sp>
        <p:nvSpPr>
          <p:cNvPr id="116" name="Retângulo 115"/>
          <p:cNvSpPr/>
          <p:nvPr/>
        </p:nvSpPr>
        <p:spPr>
          <a:xfrm>
            <a:off x="6617656" y="5444596"/>
            <a:ext cx="827830" cy="262116"/>
          </a:xfrm>
          <a:prstGeom prst="rect">
            <a:avLst/>
          </a:prstGeom>
          <a:solidFill>
            <a:schemeClr val="accent6"/>
          </a:solidFill>
          <a:ln>
            <a:noFill/>
          </a:ln>
          <a:effectLst/>
        </p:spPr>
        <p:style>
          <a:lnRef idx="1">
            <a:schemeClr val="dk1"/>
          </a:lnRef>
          <a:fillRef idx="2">
            <a:schemeClr val="dk1"/>
          </a:fillRef>
          <a:effectRef idx="1">
            <a:schemeClr val="dk1"/>
          </a:effectRef>
          <a:fontRef idx="minor">
            <a:schemeClr val="dk1"/>
          </a:fontRef>
        </p:style>
        <p:txBody>
          <a:bodyPr rtlCol="0" anchor="ctr"/>
          <a:lstStyle/>
          <a:p>
            <a:pPr algn="ctr"/>
            <a:r>
              <a:rPr lang="pt-BR" sz="1200" b="1" dirty="0" smtClean="0">
                <a:solidFill>
                  <a:schemeClr val="bg1"/>
                </a:solidFill>
              </a:rPr>
              <a:t>15</a:t>
            </a:r>
            <a:endParaRPr lang="pt-BR" sz="900" b="1" dirty="0">
              <a:solidFill>
                <a:schemeClr val="bg1"/>
              </a:solidFill>
            </a:endParaRPr>
          </a:p>
        </p:txBody>
      </p:sp>
      <p:sp>
        <p:nvSpPr>
          <p:cNvPr id="119" name="Retângulo 118"/>
          <p:cNvSpPr/>
          <p:nvPr/>
        </p:nvSpPr>
        <p:spPr>
          <a:xfrm>
            <a:off x="4346757" y="6282582"/>
            <a:ext cx="827830" cy="151625"/>
          </a:xfrm>
          <a:prstGeom prst="rect">
            <a:avLst/>
          </a:prstGeom>
          <a:solidFill>
            <a:srgbClr val="7030A0"/>
          </a:solidFill>
          <a:ln>
            <a:noFill/>
          </a:ln>
          <a:effectLst/>
        </p:spPr>
        <p:style>
          <a:lnRef idx="1">
            <a:schemeClr val="dk1"/>
          </a:lnRef>
          <a:fillRef idx="2">
            <a:schemeClr val="dk1"/>
          </a:fillRef>
          <a:effectRef idx="1">
            <a:schemeClr val="dk1"/>
          </a:effectRef>
          <a:fontRef idx="minor">
            <a:schemeClr val="dk1"/>
          </a:fontRef>
        </p:style>
        <p:txBody>
          <a:bodyPr rtlCol="0" anchor="ctr"/>
          <a:lstStyle/>
          <a:p>
            <a:pPr algn="ctr"/>
            <a:r>
              <a:rPr lang="pt-BR" sz="1200" b="1" dirty="0" smtClean="0">
                <a:solidFill>
                  <a:schemeClr val="bg1"/>
                </a:solidFill>
              </a:rPr>
              <a:t>7,5</a:t>
            </a:r>
            <a:endParaRPr lang="pt-BR" sz="900" b="1" dirty="0">
              <a:solidFill>
                <a:schemeClr val="bg1"/>
              </a:solidFill>
            </a:endParaRPr>
          </a:p>
        </p:txBody>
      </p:sp>
      <p:sp>
        <p:nvSpPr>
          <p:cNvPr id="120" name="CaixaDeTexto 119"/>
          <p:cNvSpPr txBox="1"/>
          <p:nvPr/>
        </p:nvSpPr>
        <p:spPr>
          <a:xfrm>
            <a:off x="589637" y="4293096"/>
            <a:ext cx="2324847" cy="307777"/>
          </a:xfrm>
          <a:prstGeom prst="rect">
            <a:avLst/>
          </a:prstGeom>
          <a:noFill/>
        </p:spPr>
        <p:txBody>
          <a:bodyPr wrap="square" rtlCol="0">
            <a:spAutoFit/>
          </a:bodyPr>
          <a:lstStyle/>
          <a:p>
            <a:pPr algn="just"/>
            <a:r>
              <a:rPr lang="pt-BR" sz="1400" b="1" dirty="0" smtClean="0">
                <a:solidFill>
                  <a:schemeClr val="tx2"/>
                </a:solidFill>
              </a:rPr>
              <a:t>Resumo do perfil do agente</a:t>
            </a:r>
          </a:p>
        </p:txBody>
      </p:sp>
      <p:sp>
        <p:nvSpPr>
          <p:cNvPr id="121" name="Retângulo 120"/>
          <p:cNvSpPr/>
          <p:nvPr/>
        </p:nvSpPr>
        <p:spPr>
          <a:xfrm>
            <a:off x="1842250" y="5676314"/>
            <a:ext cx="960753" cy="757893"/>
          </a:xfrm>
          <a:prstGeom prst="rect">
            <a:avLst/>
          </a:prstGeom>
          <a:ln/>
          <a:effectLst/>
        </p:spPr>
        <p:style>
          <a:lnRef idx="1">
            <a:schemeClr val="dk1"/>
          </a:lnRef>
          <a:fillRef idx="2">
            <a:schemeClr val="dk1"/>
          </a:fillRef>
          <a:effectRef idx="1">
            <a:schemeClr val="dk1"/>
          </a:effectRef>
          <a:fontRef idx="minor">
            <a:schemeClr val="dk1"/>
          </a:fontRef>
        </p:style>
        <p:txBody>
          <a:bodyPr rtlCol="0" anchor="ctr"/>
          <a:lstStyle/>
          <a:p>
            <a:pPr algn="ctr"/>
            <a:r>
              <a:rPr lang="pt-BR" b="1" dirty="0" smtClean="0"/>
              <a:t>55 </a:t>
            </a:r>
            <a:r>
              <a:rPr lang="pt-BR" sz="1200" b="1" dirty="0" smtClean="0"/>
              <a:t>MW</a:t>
            </a:r>
            <a:endParaRPr lang="pt-BR" sz="1100" b="1" dirty="0"/>
          </a:p>
        </p:txBody>
      </p:sp>
      <p:sp>
        <p:nvSpPr>
          <p:cNvPr id="122" name="Retângulo 121"/>
          <p:cNvSpPr/>
          <p:nvPr/>
        </p:nvSpPr>
        <p:spPr>
          <a:xfrm>
            <a:off x="1842250" y="5462554"/>
            <a:ext cx="960753" cy="971653"/>
          </a:xfrm>
          <a:prstGeom prst="rect">
            <a:avLst/>
          </a:prstGeom>
          <a:ln/>
          <a:effectLst/>
        </p:spPr>
        <p:style>
          <a:lnRef idx="1">
            <a:schemeClr val="dk1"/>
          </a:lnRef>
          <a:fillRef idx="2">
            <a:schemeClr val="dk1"/>
          </a:fillRef>
          <a:effectRef idx="1">
            <a:schemeClr val="dk1"/>
          </a:effectRef>
          <a:fontRef idx="minor">
            <a:schemeClr val="dk1"/>
          </a:fontRef>
        </p:style>
        <p:txBody>
          <a:bodyPr rtlCol="0" anchor="ctr"/>
          <a:lstStyle/>
          <a:p>
            <a:pPr algn="ctr"/>
            <a:r>
              <a:rPr lang="pt-BR" b="1" dirty="0"/>
              <a:t>6</a:t>
            </a:r>
            <a:r>
              <a:rPr lang="pt-BR" b="1" dirty="0" smtClean="0"/>
              <a:t>5 </a:t>
            </a:r>
            <a:r>
              <a:rPr lang="pt-BR" sz="1200" b="1" dirty="0" smtClean="0"/>
              <a:t>MW</a:t>
            </a:r>
            <a:endParaRPr lang="pt-BR" sz="1100" b="1" dirty="0"/>
          </a:p>
        </p:txBody>
      </p:sp>
      <p:sp>
        <p:nvSpPr>
          <p:cNvPr id="123" name="Retângulo 122"/>
          <p:cNvSpPr/>
          <p:nvPr/>
        </p:nvSpPr>
        <p:spPr>
          <a:xfrm>
            <a:off x="1842250" y="5248017"/>
            <a:ext cx="960753" cy="1186190"/>
          </a:xfrm>
          <a:prstGeom prst="rect">
            <a:avLst/>
          </a:prstGeom>
          <a:ln/>
          <a:effectLst/>
        </p:spPr>
        <p:style>
          <a:lnRef idx="1">
            <a:schemeClr val="dk1"/>
          </a:lnRef>
          <a:fillRef idx="2">
            <a:schemeClr val="dk1"/>
          </a:fillRef>
          <a:effectRef idx="1">
            <a:schemeClr val="dk1"/>
          </a:effectRef>
          <a:fontRef idx="minor">
            <a:schemeClr val="dk1"/>
          </a:fontRef>
        </p:style>
        <p:txBody>
          <a:bodyPr rtlCol="0" anchor="ctr"/>
          <a:lstStyle/>
          <a:p>
            <a:pPr algn="ctr"/>
            <a:r>
              <a:rPr lang="pt-BR" b="1" dirty="0" smtClean="0"/>
              <a:t>80</a:t>
            </a:r>
            <a:r>
              <a:rPr lang="pt-BR" sz="1200" b="1" dirty="0" smtClean="0"/>
              <a:t>MW</a:t>
            </a:r>
            <a:endParaRPr lang="pt-BR" sz="1100" b="1" dirty="0"/>
          </a:p>
        </p:txBody>
      </p:sp>
      <p:sp>
        <p:nvSpPr>
          <p:cNvPr id="47" name="CaixaDeTexto 46"/>
          <p:cNvSpPr txBox="1"/>
          <p:nvPr/>
        </p:nvSpPr>
        <p:spPr>
          <a:xfrm>
            <a:off x="2058865" y="3634091"/>
            <a:ext cx="612825" cy="253916"/>
          </a:xfrm>
          <a:prstGeom prst="rect">
            <a:avLst/>
          </a:prstGeom>
          <a:noFill/>
        </p:spPr>
        <p:txBody>
          <a:bodyPr wrap="square" rtlCol="0">
            <a:spAutoFit/>
          </a:bodyPr>
          <a:lstStyle/>
          <a:p>
            <a:pPr algn="just"/>
            <a:r>
              <a:rPr lang="pt-BR" sz="1050" b="1" dirty="0" smtClean="0">
                <a:solidFill>
                  <a:schemeClr val="tx2"/>
                </a:solidFill>
              </a:rPr>
              <a:t>(100%)</a:t>
            </a:r>
          </a:p>
        </p:txBody>
      </p:sp>
      <p:sp>
        <p:nvSpPr>
          <p:cNvPr id="48" name="Retângulo de cantos arredondados 47"/>
          <p:cNvSpPr/>
          <p:nvPr/>
        </p:nvSpPr>
        <p:spPr>
          <a:xfrm>
            <a:off x="583298" y="1700141"/>
            <a:ext cx="523702" cy="255747"/>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pt-BR" sz="1400" b="1" dirty="0" smtClean="0">
                <a:solidFill>
                  <a:schemeClr val="tx1"/>
                </a:solidFill>
              </a:rPr>
              <a:t>20</a:t>
            </a:r>
            <a:endParaRPr lang="pt-BR" sz="1400" b="1" dirty="0">
              <a:solidFill>
                <a:schemeClr val="tx1"/>
              </a:solidFill>
            </a:endParaRPr>
          </a:p>
        </p:txBody>
      </p:sp>
      <p:sp>
        <p:nvSpPr>
          <p:cNvPr id="49" name="Retângulo 48"/>
          <p:cNvSpPr/>
          <p:nvPr/>
        </p:nvSpPr>
        <p:spPr>
          <a:xfrm>
            <a:off x="6614038" y="5211035"/>
            <a:ext cx="830394" cy="236992"/>
          </a:xfrm>
          <a:prstGeom prst="rect">
            <a:avLst/>
          </a:prstGeom>
          <a:solidFill>
            <a:schemeClr val="accent2">
              <a:lumMod val="20000"/>
              <a:lumOff val="80000"/>
            </a:schemeClr>
          </a:solidFill>
          <a:ln>
            <a:noFill/>
          </a:ln>
          <a:effectLst/>
        </p:spPr>
        <p:style>
          <a:lnRef idx="1">
            <a:schemeClr val="dk1"/>
          </a:lnRef>
          <a:fillRef idx="2">
            <a:schemeClr val="dk1"/>
          </a:fillRef>
          <a:effectRef idx="1">
            <a:schemeClr val="dk1"/>
          </a:effectRef>
          <a:fontRef idx="minor">
            <a:schemeClr val="dk1"/>
          </a:fontRef>
        </p:style>
        <p:txBody>
          <a:bodyPr rtlCol="0" anchor="ctr"/>
          <a:lstStyle/>
          <a:p>
            <a:pPr algn="ctr"/>
            <a:r>
              <a:rPr lang="pt-BR" sz="1200" b="1" dirty="0" smtClean="0">
                <a:solidFill>
                  <a:schemeClr val="tx1"/>
                </a:solidFill>
              </a:rPr>
              <a:t>12,5</a:t>
            </a:r>
            <a:endParaRPr lang="pt-BR" sz="900" b="1" dirty="0">
              <a:solidFill>
                <a:schemeClr val="tx1"/>
              </a:solidFill>
            </a:endParaRPr>
          </a:p>
        </p:txBody>
      </p:sp>
      <p:sp>
        <p:nvSpPr>
          <p:cNvPr id="50" name="Retângulo 49"/>
          <p:cNvSpPr/>
          <p:nvPr/>
        </p:nvSpPr>
        <p:spPr>
          <a:xfrm>
            <a:off x="4340657" y="5740595"/>
            <a:ext cx="827830" cy="167975"/>
          </a:xfrm>
          <a:prstGeom prst="rect">
            <a:avLst/>
          </a:prstGeom>
          <a:solidFill>
            <a:schemeClr val="accent2">
              <a:lumMod val="20000"/>
              <a:lumOff val="80000"/>
            </a:schemeClr>
          </a:solidFill>
          <a:ln>
            <a:noFill/>
          </a:ln>
          <a:effectLst/>
        </p:spPr>
        <p:style>
          <a:lnRef idx="1">
            <a:schemeClr val="dk1"/>
          </a:lnRef>
          <a:fillRef idx="2">
            <a:schemeClr val="dk1"/>
          </a:fillRef>
          <a:effectRef idx="1">
            <a:schemeClr val="dk1"/>
          </a:effectRef>
          <a:fontRef idx="minor">
            <a:schemeClr val="dk1"/>
          </a:fontRef>
        </p:style>
        <p:txBody>
          <a:bodyPr rtlCol="0" anchor="ctr"/>
          <a:lstStyle/>
          <a:p>
            <a:pPr algn="ctr"/>
            <a:r>
              <a:rPr lang="pt-BR" sz="1200" b="1" dirty="0" smtClean="0">
                <a:solidFill>
                  <a:schemeClr val="tx1"/>
                </a:solidFill>
              </a:rPr>
              <a:t>7,5</a:t>
            </a:r>
            <a:endParaRPr lang="pt-BR" sz="900" b="1" dirty="0">
              <a:solidFill>
                <a:schemeClr val="tx1"/>
              </a:solidFill>
            </a:endParaRPr>
          </a:p>
        </p:txBody>
      </p:sp>
      <p:sp>
        <p:nvSpPr>
          <p:cNvPr id="51" name="Retângulo 50"/>
          <p:cNvSpPr/>
          <p:nvPr/>
        </p:nvSpPr>
        <p:spPr>
          <a:xfrm>
            <a:off x="6614038" y="5058912"/>
            <a:ext cx="830394" cy="167012"/>
          </a:xfrm>
          <a:prstGeom prst="rect">
            <a:avLst/>
          </a:prstGeom>
          <a:solidFill>
            <a:schemeClr val="accent4"/>
          </a:solidFill>
          <a:ln>
            <a:noFill/>
          </a:ln>
          <a:effectLst/>
        </p:spPr>
        <p:style>
          <a:lnRef idx="1">
            <a:schemeClr val="dk1"/>
          </a:lnRef>
          <a:fillRef idx="2">
            <a:schemeClr val="dk1"/>
          </a:fillRef>
          <a:effectRef idx="1">
            <a:schemeClr val="dk1"/>
          </a:effectRef>
          <a:fontRef idx="minor">
            <a:schemeClr val="dk1"/>
          </a:fontRef>
        </p:style>
        <p:txBody>
          <a:bodyPr rtlCol="0" anchor="ctr"/>
          <a:lstStyle/>
          <a:p>
            <a:pPr algn="ctr"/>
            <a:r>
              <a:rPr lang="pt-BR" sz="1200" b="1" dirty="0" smtClean="0">
                <a:solidFill>
                  <a:schemeClr val="tx1"/>
                </a:solidFill>
              </a:rPr>
              <a:t>6,87</a:t>
            </a:r>
            <a:endParaRPr lang="pt-BR" sz="900" b="1" dirty="0">
              <a:solidFill>
                <a:schemeClr val="tx1"/>
              </a:solidFill>
            </a:endParaRPr>
          </a:p>
        </p:txBody>
      </p:sp>
      <p:sp>
        <p:nvSpPr>
          <p:cNvPr id="52" name="Retângulo 51"/>
          <p:cNvSpPr/>
          <p:nvPr/>
        </p:nvSpPr>
        <p:spPr>
          <a:xfrm>
            <a:off x="4331171" y="5460383"/>
            <a:ext cx="827830" cy="280212"/>
          </a:xfrm>
          <a:prstGeom prst="rect">
            <a:avLst/>
          </a:prstGeom>
          <a:solidFill>
            <a:schemeClr val="accent4"/>
          </a:solidFill>
          <a:ln>
            <a:noFill/>
          </a:ln>
          <a:effectLst/>
        </p:spPr>
        <p:style>
          <a:lnRef idx="1">
            <a:schemeClr val="dk1"/>
          </a:lnRef>
          <a:fillRef idx="2">
            <a:schemeClr val="dk1"/>
          </a:fillRef>
          <a:effectRef idx="1">
            <a:schemeClr val="dk1"/>
          </a:effectRef>
          <a:fontRef idx="minor">
            <a:schemeClr val="dk1"/>
          </a:fontRef>
        </p:style>
        <p:txBody>
          <a:bodyPr rtlCol="0" anchor="ctr"/>
          <a:lstStyle/>
          <a:p>
            <a:pPr algn="ctr"/>
            <a:r>
              <a:rPr lang="pt-BR" sz="1200" b="1" dirty="0" smtClean="0">
                <a:solidFill>
                  <a:schemeClr val="tx1"/>
                </a:solidFill>
              </a:rPr>
              <a:t>13,13</a:t>
            </a:r>
            <a:endParaRPr lang="pt-BR" sz="900" b="1" dirty="0">
              <a:solidFill>
                <a:schemeClr val="tx1"/>
              </a:solidFill>
            </a:endParaRPr>
          </a:p>
        </p:txBody>
      </p:sp>
      <p:sp>
        <p:nvSpPr>
          <p:cNvPr id="55" name="Retângulo 54"/>
          <p:cNvSpPr/>
          <p:nvPr/>
        </p:nvSpPr>
        <p:spPr>
          <a:xfrm>
            <a:off x="1842250" y="5020652"/>
            <a:ext cx="960753" cy="1413766"/>
          </a:xfrm>
          <a:prstGeom prst="rect">
            <a:avLst/>
          </a:prstGeom>
          <a:ln/>
          <a:effectLst/>
        </p:spPr>
        <p:style>
          <a:lnRef idx="1">
            <a:schemeClr val="dk1"/>
          </a:lnRef>
          <a:fillRef idx="2">
            <a:schemeClr val="dk1"/>
          </a:fillRef>
          <a:effectRef idx="1">
            <a:schemeClr val="dk1"/>
          </a:effectRef>
          <a:fontRef idx="minor">
            <a:schemeClr val="dk1"/>
          </a:fontRef>
        </p:style>
        <p:txBody>
          <a:bodyPr rtlCol="0" anchor="ctr"/>
          <a:lstStyle/>
          <a:p>
            <a:pPr algn="ctr"/>
            <a:r>
              <a:rPr lang="pt-BR" b="1" dirty="0" smtClean="0"/>
              <a:t>100</a:t>
            </a:r>
            <a:r>
              <a:rPr lang="pt-BR" sz="1200" b="1" dirty="0" smtClean="0"/>
              <a:t>MW</a:t>
            </a:r>
            <a:endParaRPr lang="pt-BR" sz="1100" b="1" dirty="0"/>
          </a:p>
        </p:txBody>
      </p:sp>
      <p:sp>
        <p:nvSpPr>
          <p:cNvPr id="124" name="Retângulo 123"/>
          <p:cNvSpPr/>
          <p:nvPr/>
        </p:nvSpPr>
        <p:spPr>
          <a:xfrm>
            <a:off x="1842250" y="4764294"/>
            <a:ext cx="960753" cy="1680935"/>
          </a:xfrm>
          <a:prstGeom prst="rect">
            <a:avLst/>
          </a:prstGeom>
          <a:ln/>
          <a:effectLst/>
        </p:spPr>
        <p:style>
          <a:lnRef idx="1">
            <a:schemeClr val="dk1"/>
          </a:lnRef>
          <a:fillRef idx="2">
            <a:schemeClr val="dk1"/>
          </a:fillRef>
          <a:effectRef idx="1">
            <a:schemeClr val="dk1"/>
          </a:effectRef>
          <a:fontRef idx="minor">
            <a:schemeClr val="dk1"/>
          </a:fontRef>
        </p:style>
        <p:txBody>
          <a:bodyPr rtlCol="0" anchor="ctr"/>
          <a:lstStyle/>
          <a:p>
            <a:pPr algn="ctr"/>
            <a:r>
              <a:rPr lang="pt-BR" b="1" dirty="0" smtClean="0"/>
              <a:t>120</a:t>
            </a:r>
          </a:p>
          <a:p>
            <a:pPr algn="ctr"/>
            <a:r>
              <a:rPr lang="pt-BR" sz="1200" b="1" dirty="0" smtClean="0"/>
              <a:t>MW médios</a:t>
            </a:r>
            <a:endParaRPr lang="pt-BR" sz="1100" b="1" dirty="0"/>
          </a:p>
        </p:txBody>
      </p:sp>
    </p:spTree>
    <p:extLst>
      <p:ext uri="{BB962C8B-B14F-4D97-AF65-F5344CB8AC3E}">
        <p14:creationId xmlns:p14="http://schemas.microsoft.com/office/powerpoint/2010/main" val="3692842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6"/>
                                        </p:tgtEl>
                                        <p:attrNameLst>
                                          <p:attrName>style.visibility</p:attrName>
                                        </p:attrNameLst>
                                      </p:cBhvr>
                                      <p:to>
                                        <p:strVal val="visible"/>
                                      </p:to>
                                    </p:set>
                                    <p:anim calcmode="lin" valueType="num">
                                      <p:cBhvr additive="base">
                                        <p:cTn id="7" dur="500" fill="hold"/>
                                        <p:tgtEl>
                                          <p:spTgt spid="56"/>
                                        </p:tgtEl>
                                        <p:attrNameLst>
                                          <p:attrName>ppt_x</p:attrName>
                                        </p:attrNameLst>
                                      </p:cBhvr>
                                      <p:tavLst>
                                        <p:tav tm="0">
                                          <p:val>
                                            <p:strVal val="#ppt_x"/>
                                          </p:val>
                                        </p:tav>
                                        <p:tav tm="100000">
                                          <p:val>
                                            <p:strVal val="#ppt_x"/>
                                          </p:val>
                                        </p:tav>
                                      </p:tavLst>
                                    </p:anim>
                                    <p:anim calcmode="lin" valueType="num">
                                      <p:cBhvr additive="base">
                                        <p:cTn id="8" dur="500" fill="hold"/>
                                        <p:tgtEl>
                                          <p:spTgt spid="5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2"/>
                                        </p:tgtEl>
                                        <p:attrNameLst>
                                          <p:attrName>style.visibility</p:attrName>
                                        </p:attrNameLst>
                                      </p:cBhvr>
                                      <p:to>
                                        <p:strVal val="visible"/>
                                      </p:to>
                                    </p:set>
                                    <p:anim calcmode="lin" valueType="num">
                                      <p:cBhvr additive="base">
                                        <p:cTn id="11" dur="500" fill="hold"/>
                                        <p:tgtEl>
                                          <p:spTgt spid="32"/>
                                        </p:tgtEl>
                                        <p:attrNameLst>
                                          <p:attrName>ppt_x</p:attrName>
                                        </p:attrNameLst>
                                      </p:cBhvr>
                                      <p:tavLst>
                                        <p:tav tm="0">
                                          <p:val>
                                            <p:strVal val="#ppt_x"/>
                                          </p:val>
                                        </p:tav>
                                        <p:tav tm="100000">
                                          <p:val>
                                            <p:strVal val="#ppt_x"/>
                                          </p:val>
                                        </p:tav>
                                      </p:tavLst>
                                    </p:anim>
                                    <p:anim calcmode="lin" valueType="num">
                                      <p:cBhvr additive="base">
                                        <p:cTn id="12" dur="500" fill="hold"/>
                                        <p:tgtEl>
                                          <p:spTgt spid="32"/>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20"/>
                                        </p:tgtEl>
                                        <p:attrNameLst>
                                          <p:attrName>style.visibility</p:attrName>
                                        </p:attrNameLst>
                                      </p:cBhvr>
                                      <p:to>
                                        <p:strVal val="visible"/>
                                      </p:to>
                                    </p:set>
                                    <p:anim calcmode="lin" valueType="num">
                                      <p:cBhvr additive="base">
                                        <p:cTn id="15" dur="500" fill="hold"/>
                                        <p:tgtEl>
                                          <p:spTgt spid="120"/>
                                        </p:tgtEl>
                                        <p:attrNameLst>
                                          <p:attrName>ppt_x</p:attrName>
                                        </p:attrNameLst>
                                      </p:cBhvr>
                                      <p:tavLst>
                                        <p:tav tm="0">
                                          <p:val>
                                            <p:strVal val="#ppt_x"/>
                                          </p:val>
                                        </p:tav>
                                        <p:tav tm="100000">
                                          <p:val>
                                            <p:strVal val="#ppt_x"/>
                                          </p:val>
                                        </p:tav>
                                      </p:tavLst>
                                    </p:anim>
                                    <p:anim calcmode="lin" valueType="num">
                                      <p:cBhvr additive="base">
                                        <p:cTn id="16" dur="500" fill="hold"/>
                                        <p:tgtEl>
                                          <p:spTgt spid="120"/>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03"/>
                                        </p:tgtEl>
                                        <p:attrNameLst>
                                          <p:attrName>style.visibility</p:attrName>
                                        </p:attrNameLst>
                                      </p:cBhvr>
                                      <p:to>
                                        <p:strVal val="visible"/>
                                      </p:to>
                                    </p:set>
                                    <p:anim calcmode="lin" valueType="num">
                                      <p:cBhvr additive="base">
                                        <p:cTn id="19" dur="500" fill="hold"/>
                                        <p:tgtEl>
                                          <p:spTgt spid="103"/>
                                        </p:tgtEl>
                                        <p:attrNameLst>
                                          <p:attrName>ppt_x</p:attrName>
                                        </p:attrNameLst>
                                      </p:cBhvr>
                                      <p:tavLst>
                                        <p:tav tm="0">
                                          <p:val>
                                            <p:strVal val="#ppt_x"/>
                                          </p:val>
                                        </p:tav>
                                        <p:tav tm="100000">
                                          <p:val>
                                            <p:strVal val="#ppt_x"/>
                                          </p:val>
                                        </p:tav>
                                      </p:tavLst>
                                    </p:anim>
                                    <p:anim calcmode="lin" valueType="num">
                                      <p:cBhvr additive="base">
                                        <p:cTn id="20" dur="500" fill="hold"/>
                                        <p:tgtEl>
                                          <p:spTgt spid="103"/>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04"/>
                                        </p:tgtEl>
                                        <p:attrNameLst>
                                          <p:attrName>style.visibility</p:attrName>
                                        </p:attrNameLst>
                                      </p:cBhvr>
                                      <p:to>
                                        <p:strVal val="visible"/>
                                      </p:to>
                                    </p:set>
                                    <p:anim calcmode="lin" valueType="num">
                                      <p:cBhvr additive="base">
                                        <p:cTn id="23" dur="500" fill="hold"/>
                                        <p:tgtEl>
                                          <p:spTgt spid="104"/>
                                        </p:tgtEl>
                                        <p:attrNameLst>
                                          <p:attrName>ppt_x</p:attrName>
                                        </p:attrNameLst>
                                      </p:cBhvr>
                                      <p:tavLst>
                                        <p:tav tm="0">
                                          <p:val>
                                            <p:strVal val="#ppt_x"/>
                                          </p:val>
                                        </p:tav>
                                        <p:tav tm="100000">
                                          <p:val>
                                            <p:strVal val="#ppt_x"/>
                                          </p:val>
                                        </p:tav>
                                      </p:tavLst>
                                    </p:anim>
                                    <p:anim calcmode="lin" valueType="num">
                                      <p:cBhvr additive="base">
                                        <p:cTn id="24" dur="500" fill="hold"/>
                                        <p:tgtEl>
                                          <p:spTgt spid="104"/>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6" presetClass="entr" presetSubtype="16" fill="hold" grpId="0" nodeType="clickEffect">
                                  <p:stCondLst>
                                    <p:cond delay="0"/>
                                  </p:stCondLst>
                                  <p:childTnLst>
                                    <p:set>
                                      <p:cBhvr>
                                        <p:cTn id="28" dur="1" fill="hold">
                                          <p:stCondLst>
                                            <p:cond delay="0"/>
                                          </p:stCondLst>
                                        </p:cTn>
                                        <p:tgtEl>
                                          <p:spTgt spid="119"/>
                                        </p:tgtEl>
                                        <p:attrNameLst>
                                          <p:attrName>style.visibility</p:attrName>
                                        </p:attrNameLst>
                                      </p:cBhvr>
                                      <p:to>
                                        <p:strVal val="visible"/>
                                      </p:to>
                                    </p:set>
                                    <p:animEffect transition="in" filter="circle(in)">
                                      <p:cBhvr>
                                        <p:cTn id="29" dur="2000"/>
                                        <p:tgtEl>
                                          <p:spTgt spid="119"/>
                                        </p:tgtEl>
                                      </p:cBhvr>
                                    </p:animEffect>
                                  </p:childTnLst>
                                </p:cTn>
                              </p:par>
                              <p:par>
                                <p:cTn id="30" presetID="6" presetClass="entr" presetSubtype="16" fill="hold" grpId="0" nodeType="withEffect">
                                  <p:stCondLst>
                                    <p:cond delay="0"/>
                                  </p:stCondLst>
                                  <p:childTnLst>
                                    <p:set>
                                      <p:cBhvr>
                                        <p:cTn id="31" dur="1" fill="hold">
                                          <p:stCondLst>
                                            <p:cond delay="0"/>
                                          </p:stCondLst>
                                        </p:cTn>
                                        <p:tgtEl>
                                          <p:spTgt spid="107"/>
                                        </p:tgtEl>
                                        <p:attrNameLst>
                                          <p:attrName>style.visibility</p:attrName>
                                        </p:attrNameLst>
                                      </p:cBhvr>
                                      <p:to>
                                        <p:strVal val="visible"/>
                                      </p:to>
                                    </p:set>
                                    <p:animEffect transition="in" filter="circle(in)">
                                      <p:cBhvr>
                                        <p:cTn id="32" dur="2000"/>
                                        <p:tgtEl>
                                          <p:spTgt spid="107"/>
                                        </p:tgtEl>
                                      </p:cBhvr>
                                    </p:animEffect>
                                  </p:childTnLst>
                                </p:cTn>
                              </p:par>
                              <p:par>
                                <p:cTn id="33" presetID="6" presetClass="entr" presetSubtype="16" fill="hold" grpId="0" nodeType="withEffect">
                                  <p:stCondLst>
                                    <p:cond delay="0"/>
                                  </p:stCondLst>
                                  <p:childTnLst>
                                    <p:set>
                                      <p:cBhvr>
                                        <p:cTn id="34" dur="1" fill="hold">
                                          <p:stCondLst>
                                            <p:cond delay="0"/>
                                          </p:stCondLst>
                                        </p:cTn>
                                        <p:tgtEl>
                                          <p:spTgt spid="111"/>
                                        </p:tgtEl>
                                        <p:attrNameLst>
                                          <p:attrName>style.visibility</p:attrName>
                                        </p:attrNameLst>
                                      </p:cBhvr>
                                      <p:to>
                                        <p:strVal val="visible"/>
                                      </p:to>
                                    </p:set>
                                    <p:animEffect transition="in" filter="circle(in)">
                                      <p:cBhvr>
                                        <p:cTn id="35" dur="2000"/>
                                        <p:tgtEl>
                                          <p:spTgt spid="111"/>
                                        </p:tgtEl>
                                      </p:cBhvr>
                                    </p:animEffect>
                                  </p:childTnLst>
                                </p:cTn>
                              </p:par>
                            </p:childTnLst>
                          </p:cTn>
                        </p:par>
                      </p:childTnLst>
                    </p:cTn>
                  </p:par>
                  <p:par>
                    <p:cTn id="36" fill="hold">
                      <p:stCondLst>
                        <p:cond delay="indefinite"/>
                      </p:stCondLst>
                      <p:childTnLst>
                        <p:par>
                          <p:cTn id="37" fill="hold">
                            <p:stCondLst>
                              <p:cond delay="0"/>
                            </p:stCondLst>
                            <p:childTnLst>
                              <p:par>
                                <p:cTn id="38" presetID="6" presetClass="entr" presetSubtype="16" fill="hold" grpId="0" nodeType="clickEffect">
                                  <p:stCondLst>
                                    <p:cond delay="0"/>
                                  </p:stCondLst>
                                  <p:childTnLst>
                                    <p:set>
                                      <p:cBhvr>
                                        <p:cTn id="39" dur="1" fill="hold">
                                          <p:stCondLst>
                                            <p:cond delay="0"/>
                                          </p:stCondLst>
                                        </p:cTn>
                                        <p:tgtEl>
                                          <p:spTgt spid="106"/>
                                        </p:tgtEl>
                                        <p:attrNameLst>
                                          <p:attrName>style.visibility</p:attrName>
                                        </p:attrNameLst>
                                      </p:cBhvr>
                                      <p:to>
                                        <p:strVal val="visible"/>
                                      </p:to>
                                    </p:set>
                                    <p:animEffect transition="in" filter="circle(in)">
                                      <p:cBhvr>
                                        <p:cTn id="40" dur="2000"/>
                                        <p:tgtEl>
                                          <p:spTgt spid="106"/>
                                        </p:tgtEl>
                                      </p:cBhvr>
                                    </p:animEffect>
                                  </p:childTnLst>
                                </p:cTn>
                              </p:par>
                              <p:par>
                                <p:cTn id="41" presetID="6" presetClass="entr" presetSubtype="16" fill="hold" grpId="0" nodeType="withEffect">
                                  <p:stCondLst>
                                    <p:cond delay="0"/>
                                  </p:stCondLst>
                                  <p:childTnLst>
                                    <p:set>
                                      <p:cBhvr>
                                        <p:cTn id="42" dur="1" fill="hold">
                                          <p:stCondLst>
                                            <p:cond delay="0"/>
                                          </p:stCondLst>
                                        </p:cTn>
                                        <p:tgtEl>
                                          <p:spTgt spid="108"/>
                                        </p:tgtEl>
                                        <p:attrNameLst>
                                          <p:attrName>style.visibility</p:attrName>
                                        </p:attrNameLst>
                                      </p:cBhvr>
                                      <p:to>
                                        <p:strVal val="visible"/>
                                      </p:to>
                                    </p:set>
                                    <p:animEffect transition="in" filter="circle(in)">
                                      <p:cBhvr>
                                        <p:cTn id="43" dur="2000"/>
                                        <p:tgtEl>
                                          <p:spTgt spid="108"/>
                                        </p:tgtEl>
                                      </p:cBhvr>
                                    </p:animEffect>
                                  </p:childTnLst>
                                </p:cTn>
                              </p:par>
                              <p:par>
                                <p:cTn id="44" presetID="6" presetClass="entr" presetSubtype="16" fill="hold" grpId="0" nodeType="withEffect">
                                  <p:stCondLst>
                                    <p:cond delay="0"/>
                                  </p:stCondLst>
                                  <p:childTnLst>
                                    <p:set>
                                      <p:cBhvr>
                                        <p:cTn id="45" dur="1" fill="hold">
                                          <p:stCondLst>
                                            <p:cond delay="0"/>
                                          </p:stCondLst>
                                        </p:cTn>
                                        <p:tgtEl>
                                          <p:spTgt spid="121"/>
                                        </p:tgtEl>
                                        <p:attrNameLst>
                                          <p:attrName>style.visibility</p:attrName>
                                        </p:attrNameLst>
                                      </p:cBhvr>
                                      <p:to>
                                        <p:strVal val="visible"/>
                                      </p:to>
                                    </p:set>
                                    <p:animEffect transition="in" filter="circle(in)">
                                      <p:cBhvr>
                                        <p:cTn id="46" dur="2000"/>
                                        <p:tgtEl>
                                          <p:spTgt spid="121"/>
                                        </p:tgtEl>
                                      </p:cBhvr>
                                    </p:animEffect>
                                  </p:childTnLst>
                                </p:cTn>
                              </p:par>
                              <p:par>
                                <p:cTn id="47" presetID="1" presetClass="exit" presetSubtype="0" fill="hold" grpId="1" nodeType="withEffect">
                                  <p:stCondLst>
                                    <p:cond delay="0"/>
                                  </p:stCondLst>
                                  <p:childTnLst>
                                    <p:set>
                                      <p:cBhvr>
                                        <p:cTn id="48" dur="1" fill="hold">
                                          <p:stCondLst>
                                            <p:cond delay="0"/>
                                          </p:stCondLst>
                                        </p:cTn>
                                        <p:tgtEl>
                                          <p:spTgt spid="111"/>
                                        </p:tgtEl>
                                        <p:attrNameLst>
                                          <p:attrName>style.visibility</p:attrName>
                                        </p:attrNameLst>
                                      </p:cBhvr>
                                      <p:to>
                                        <p:strVal val="hidden"/>
                                      </p:to>
                                    </p:set>
                                  </p:childTnLst>
                                </p:cTn>
                              </p:par>
                            </p:childTnLst>
                          </p:cTn>
                        </p:par>
                      </p:childTnLst>
                    </p:cTn>
                  </p:par>
                  <p:par>
                    <p:cTn id="49" fill="hold">
                      <p:stCondLst>
                        <p:cond delay="indefinite"/>
                      </p:stCondLst>
                      <p:childTnLst>
                        <p:par>
                          <p:cTn id="50" fill="hold">
                            <p:stCondLst>
                              <p:cond delay="0"/>
                            </p:stCondLst>
                            <p:childTnLst>
                              <p:par>
                                <p:cTn id="51" presetID="6" presetClass="entr" presetSubtype="16" fill="hold" grpId="0" nodeType="clickEffect">
                                  <p:stCondLst>
                                    <p:cond delay="0"/>
                                  </p:stCondLst>
                                  <p:childTnLst>
                                    <p:set>
                                      <p:cBhvr>
                                        <p:cTn id="52" dur="1" fill="hold">
                                          <p:stCondLst>
                                            <p:cond delay="0"/>
                                          </p:stCondLst>
                                        </p:cTn>
                                        <p:tgtEl>
                                          <p:spTgt spid="112"/>
                                        </p:tgtEl>
                                        <p:attrNameLst>
                                          <p:attrName>style.visibility</p:attrName>
                                        </p:attrNameLst>
                                      </p:cBhvr>
                                      <p:to>
                                        <p:strVal val="visible"/>
                                      </p:to>
                                    </p:set>
                                    <p:animEffect transition="in" filter="circle(in)">
                                      <p:cBhvr>
                                        <p:cTn id="53" dur="2000"/>
                                        <p:tgtEl>
                                          <p:spTgt spid="112"/>
                                        </p:tgtEl>
                                      </p:cBhvr>
                                    </p:animEffect>
                                  </p:childTnLst>
                                </p:cTn>
                              </p:par>
                              <p:par>
                                <p:cTn id="54" presetID="6" presetClass="entr" presetSubtype="16" fill="hold" grpId="0" nodeType="withEffect">
                                  <p:stCondLst>
                                    <p:cond delay="0"/>
                                  </p:stCondLst>
                                  <p:childTnLst>
                                    <p:set>
                                      <p:cBhvr>
                                        <p:cTn id="55" dur="1" fill="hold">
                                          <p:stCondLst>
                                            <p:cond delay="0"/>
                                          </p:stCondLst>
                                        </p:cTn>
                                        <p:tgtEl>
                                          <p:spTgt spid="115"/>
                                        </p:tgtEl>
                                        <p:attrNameLst>
                                          <p:attrName>style.visibility</p:attrName>
                                        </p:attrNameLst>
                                      </p:cBhvr>
                                      <p:to>
                                        <p:strVal val="visible"/>
                                      </p:to>
                                    </p:set>
                                    <p:animEffect transition="in" filter="circle(in)">
                                      <p:cBhvr>
                                        <p:cTn id="56" dur="2000"/>
                                        <p:tgtEl>
                                          <p:spTgt spid="115"/>
                                        </p:tgtEl>
                                      </p:cBhvr>
                                    </p:animEffect>
                                  </p:childTnLst>
                                </p:cTn>
                              </p:par>
                              <p:par>
                                <p:cTn id="57" presetID="6" presetClass="entr" presetSubtype="16" fill="hold" grpId="0" nodeType="withEffect">
                                  <p:stCondLst>
                                    <p:cond delay="0"/>
                                  </p:stCondLst>
                                  <p:childTnLst>
                                    <p:set>
                                      <p:cBhvr>
                                        <p:cTn id="58" dur="1" fill="hold">
                                          <p:stCondLst>
                                            <p:cond delay="0"/>
                                          </p:stCondLst>
                                        </p:cTn>
                                        <p:tgtEl>
                                          <p:spTgt spid="122"/>
                                        </p:tgtEl>
                                        <p:attrNameLst>
                                          <p:attrName>style.visibility</p:attrName>
                                        </p:attrNameLst>
                                      </p:cBhvr>
                                      <p:to>
                                        <p:strVal val="visible"/>
                                      </p:to>
                                    </p:set>
                                    <p:animEffect transition="in" filter="circle(in)">
                                      <p:cBhvr>
                                        <p:cTn id="59" dur="2000"/>
                                        <p:tgtEl>
                                          <p:spTgt spid="122"/>
                                        </p:tgtEl>
                                      </p:cBhvr>
                                    </p:animEffect>
                                  </p:childTnLst>
                                </p:cTn>
                              </p:par>
                              <p:par>
                                <p:cTn id="60" presetID="1" presetClass="exit" presetSubtype="0" fill="hold" grpId="1" nodeType="withEffect">
                                  <p:stCondLst>
                                    <p:cond delay="0"/>
                                  </p:stCondLst>
                                  <p:childTnLst>
                                    <p:set>
                                      <p:cBhvr>
                                        <p:cTn id="61" dur="1" fill="hold">
                                          <p:stCondLst>
                                            <p:cond delay="0"/>
                                          </p:stCondLst>
                                        </p:cTn>
                                        <p:tgtEl>
                                          <p:spTgt spid="121"/>
                                        </p:tgtEl>
                                        <p:attrNameLst>
                                          <p:attrName>style.visibility</p:attrName>
                                        </p:attrNameLst>
                                      </p:cBhvr>
                                      <p:to>
                                        <p:strVal val="hidden"/>
                                      </p:to>
                                    </p:set>
                                  </p:childTnLst>
                                </p:cTn>
                              </p:par>
                            </p:childTnLst>
                          </p:cTn>
                        </p:par>
                      </p:childTnLst>
                    </p:cTn>
                  </p:par>
                  <p:par>
                    <p:cTn id="62" fill="hold">
                      <p:stCondLst>
                        <p:cond delay="indefinite"/>
                      </p:stCondLst>
                      <p:childTnLst>
                        <p:par>
                          <p:cTn id="63" fill="hold">
                            <p:stCondLst>
                              <p:cond delay="0"/>
                            </p:stCondLst>
                            <p:childTnLst>
                              <p:par>
                                <p:cTn id="64" presetID="6" presetClass="entr" presetSubtype="16" fill="hold" grpId="0" nodeType="clickEffect">
                                  <p:stCondLst>
                                    <p:cond delay="0"/>
                                  </p:stCondLst>
                                  <p:childTnLst>
                                    <p:set>
                                      <p:cBhvr>
                                        <p:cTn id="65" dur="1" fill="hold">
                                          <p:stCondLst>
                                            <p:cond delay="0"/>
                                          </p:stCondLst>
                                        </p:cTn>
                                        <p:tgtEl>
                                          <p:spTgt spid="92"/>
                                        </p:tgtEl>
                                        <p:attrNameLst>
                                          <p:attrName>style.visibility</p:attrName>
                                        </p:attrNameLst>
                                      </p:cBhvr>
                                      <p:to>
                                        <p:strVal val="visible"/>
                                      </p:to>
                                    </p:set>
                                    <p:animEffect transition="in" filter="circle(in)">
                                      <p:cBhvr>
                                        <p:cTn id="66" dur="2000"/>
                                        <p:tgtEl>
                                          <p:spTgt spid="92"/>
                                        </p:tgtEl>
                                      </p:cBhvr>
                                    </p:animEffect>
                                  </p:childTnLst>
                                </p:cTn>
                              </p:par>
                            </p:childTnLst>
                          </p:cTn>
                        </p:par>
                      </p:childTnLst>
                    </p:cTn>
                  </p:par>
                  <p:par>
                    <p:cTn id="67" fill="hold">
                      <p:stCondLst>
                        <p:cond delay="indefinite"/>
                      </p:stCondLst>
                      <p:childTnLst>
                        <p:par>
                          <p:cTn id="68" fill="hold">
                            <p:stCondLst>
                              <p:cond delay="0"/>
                            </p:stCondLst>
                            <p:childTnLst>
                              <p:par>
                                <p:cTn id="69" presetID="6" presetClass="entr" presetSubtype="16" fill="hold" grpId="0" nodeType="clickEffect">
                                  <p:stCondLst>
                                    <p:cond delay="0"/>
                                  </p:stCondLst>
                                  <p:childTnLst>
                                    <p:set>
                                      <p:cBhvr>
                                        <p:cTn id="70" dur="1" fill="hold">
                                          <p:stCondLst>
                                            <p:cond delay="0"/>
                                          </p:stCondLst>
                                        </p:cTn>
                                        <p:tgtEl>
                                          <p:spTgt spid="116"/>
                                        </p:tgtEl>
                                        <p:attrNameLst>
                                          <p:attrName>style.visibility</p:attrName>
                                        </p:attrNameLst>
                                      </p:cBhvr>
                                      <p:to>
                                        <p:strVal val="visible"/>
                                      </p:to>
                                    </p:set>
                                    <p:animEffect transition="in" filter="circle(in)">
                                      <p:cBhvr>
                                        <p:cTn id="71" dur="2000"/>
                                        <p:tgtEl>
                                          <p:spTgt spid="116"/>
                                        </p:tgtEl>
                                      </p:cBhvr>
                                    </p:animEffect>
                                  </p:childTnLst>
                                </p:cTn>
                              </p:par>
                              <p:par>
                                <p:cTn id="72" presetID="6" presetClass="entr" presetSubtype="16" fill="hold" grpId="0" nodeType="withEffect">
                                  <p:stCondLst>
                                    <p:cond delay="0"/>
                                  </p:stCondLst>
                                  <p:childTnLst>
                                    <p:set>
                                      <p:cBhvr>
                                        <p:cTn id="73" dur="1" fill="hold">
                                          <p:stCondLst>
                                            <p:cond delay="0"/>
                                          </p:stCondLst>
                                        </p:cTn>
                                        <p:tgtEl>
                                          <p:spTgt spid="123"/>
                                        </p:tgtEl>
                                        <p:attrNameLst>
                                          <p:attrName>style.visibility</p:attrName>
                                        </p:attrNameLst>
                                      </p:cBhvr>
                                      <p:to>
                                        <p:strVal val="visible"/>
                                      </p:to>
                                    </p:set>
                                    <p:animEffect transition="in" filter="circle(in)">
                                      <p:cBhvr>
                                        <p:cTn id="74" dur="2000"/>
                                        <p:tgtEl>
                                          <p:spTgt spid="123"/>
                                        </p:tgtEl>
                                      </p:cBhvr>
                                    </p:animEffect>
                                  </p:childTnLst>
                                </p:cTn>
                              </p:par>
                              <p:par>
                                <p:cTn id="75" presetID="1" presetClass="exit" presetSubtype="0" fill="hold" grpId="1" nodeType="withEffect">
                                  <p:stCondLst>
                                    <p:cond delay="0"/>
                                  </p:stCondLst>
                                  <p:childTnLst>
                                    <p:set>
                                      <p:cBhvr>
                                        <p:cTn id="76" dur="1" fill="hold">
                                          <p:stCondLst>
                                            <p:cond delay="0"/>
                                          </p:stCondLst>
                                        </p:cTn>
                                        <p:tgtEl>
                                          <p:spTgt spid="122"/>
                                        </p:tgtEl>
                                        <p:attrNameLst>
                                          <p:attrName>style.visibility</p:attrName>
                                        </p:attrNameLst>
                                      </p:cBhvr>
                                      <p:to>
                                        <p:strVal val="hidden"/>
                                      </p:to>
                                    </p:set>
                                  </p:childTnLst>
                                </p:cTn>
                              </p:par>
                            </p:childTnLst>
                          </p:cTn>
                        </p:par>
                      </p:childTnLst>
                    </p:cTn>
                  </p:par>
                  <p:par>
                    <p:cTn id="77" fill="hold">
                      <p:stCondLst>
                        <p:cond delay="indefinite"/>
                      </p:stCondLst>
                      <p:childTnLst>
                        <p:par>
                          <p:cTn id="78" fill="hold">
                            <p:stCondLst>
                              <p:cond delay="0"/>
                            </p:stCondLst>
                            <p:childTnLst>
                              <p:par>
                                <p:cTn id="79" presetID="6" presetClass="entr" presetSubtype="16" fill="hold" grpId="0" nodeType="clickEffect">
                                  <p:stCondLst>
                                    <p:cond delay="0"/>
                                  </p:stCondLst>
                                  <p:childTnLst>
                                    <p:set>
                                      <p:cBhvr>
                                        <p:cTn id="80" dur="1" fill="hold">
                                          <p:stCondLst>
                                            <p:cond delay="0"/>
                                          </p:stCondLst>
                                        </p:cTn>
                                        <p:tgtEl>
                                          <p:spTgt spid="48"/>
                                        </p:tgtEl>
                                        <p:attrNameLst>
                                          <p:attrName>style.visibility</p:attrName>
                                        </p:attrNameLst>
                                      </p:cBhvr>
                                      <p:to>
                                        <p:strVal val="visible"/>
                                      </p:to>
                                    </p:set>
                                    <p:animEffect transition="in" filter="circle(in)">
                                      <p:cBhvr>
                                        <p:cTn id="81" dur="2000"/>
                                        <p:tgtEl>
                                          <p:spTgt spid="48"/>
                                        </p:tgtEl>
                                      </p:cBhvr>
                                    </p:animEffect>
                                  </p:childTnLst>
                                </p:cTn>
                              </p:par>
                            </p:childTnLst>
                          </p:cTn>
                        </p:par>
                      </p:childTnLst>
                    </p:cTn>
                  </p:par>
                  <p:par>
                    <p:cTn id="82" fill="hold">
                      <p:stCondLst>
                        <p:cond delay="indefinite"/>
                      </p:stCondLst>
                      <p:childTnLst>
                        <p:par>
                          <p:cTn id="83" fill="hold">
                            <p:stCondLst>
                              <p:cond delay="0"/>
                            </p:stCondLst>
                            <p:childTnLst>
                              <p:par>
                                <p:cTn id="84" presetID="6" presetClass="entr" presetSubtype="16" fill="hold" grpId="0" nodeType="clickEffect">
                                  <p:stCondLst>
                                    <p:cond delay="0"/>
                                  </p:stCondLst>
                                  <p:childTnLst>
                                    <p:set>
                                      <p:cBhvr>
                                        <p:cTn id="85" dur="1" fill="hold">
                                          <p:stCondLst>
                                            <p:cond delay="0"/>
                                          </p:stCondLst>
                                        </p:cTn>
                                        <p:tgtEl>
                                          <p:spTgt spid="50"/>
                                        </p:tgtEl>
                                        <p:attrNameLst>
                                          <p:attrName>style.visibility</p:attrName>
                                        </p:attrNameLst>
                                      </p:cBhvr>
                                      <p:to>
                                        <p:strVal val="visible"/>
                                      </p:to>
                                    </p:set>
                                    <p:animEffect transition="in" filter="circle(in)">
                                      <p:cBhvr>
                                        <p:cTn id="86" dur="2000"/>
                                        <p:tgtEl>
                                          <p:spTgt spid="50"/>
                                        </p:tgtEl>
                                      </p:cBhvr>
                                    </p:animEffect>
                                  </p:childTnLst>
                                </p:cTn>
                              </p:par>
                              <p:par>
                                <p:cTn id="87" presetID="6" presetClass="entr" presetSubtype="16" fill="hold" grpId="0" nodeType="withEffect">
                                  <p:stCondLst>
                                    <p:cond delay="0"/>
                                  </p:stCondLst>
                                  <p:childTnLst>
                                    <p:set>
                                      <p:cBhvr>
                                        <p:cTn id="88" dur="1" fill="hold">
                                          <p:stCondLst>
                                            <p:cond delay="0"/>
                                          </p:stCondLst>
                                        </p:cTn>
                                        <p:tgtEl>
                                          <p:spTgt spid="49"/>
                                        </p:tgtEl>
                                        <p:attrNameLst>
                                          <p:attrName>style.visibility</p:attrName>
                                        </p:attrNameLst>
                                      </p:cBhvr>
                                      <p:to>
                                        <p:strVal val="visible"/>
                                      </p:to>
                                    </p:set>
                                    <p:animEffect transition="in" filter="circle(in)">
                                      <p:cBhvr>
                                        <p:cTn id="89" dur="2000"/>
                                        <p:tgtEl>
                                          <p:spTgt spid="49"/>
                                        </p:tgtEl>
                                      </p:cBhvr>
                                    </p:animEffect>
                                  </p:childTnLst>
                                </p:cTn>
                              </p:par>
                              <p:par>
                                <p:cTn id="90" presetID="6" presetClass="entr" presetSubtype="16" fill="hold" grpId="0" nodeType="withEffect">
                                  <p:stCondLst>
                                    <p:cond delay="0"/>
                                  </p:stCondLst>
                                  <p:childTnLst>
                                    <p:set>
                                      <p:cBhvr>
                                        <p:cTn id="91" dur="1" fill="hold">
                                          <p:stCondLst>
                                            <p:cond delay="0"/>
                                          </p:stCondLst>
                                        </p:cTn>
                                        <p:tgtEl>
                                          <p:spTgt spid="55"/>
                                        </p:tgtEl>
                                        <p:attrNameLst>
                                          <p:attrName>style.visibility</p:attrName>
                                        </p:attrNameLst>
                                      </p:cBhvr>
                                      <p:to>
                                        <p:strVal val="visible"/>
                                      </p:to>
                                    </p:set>
                                    <p:animEffect transition="in" filter="circle(in)">
                                      <p:cBhvr>
                                        <p:cTn id="92" dur="2000"/>
                                        <p:tgtEl>
                                          <p:spTgt spid="55"/>
                                        </p:tgtEl>
                                      </p:cBhvr>
                                    </p:animEffect>
                                  </p:childTnLst>
                                </p:cTn>
                              </p:par>
                            </p:childTnLst>
                          </p:cTn>
                        </p:par>
                      </p:childTnLst>
                    </p:cTn>
                  </p:par>
                  <p:par>
                    <p:cTn id="93" fill="hold">
                      <p:stCondLst>
                        <p:cond delay="indefinite"/>
                      </p:stCondLst>
                      <p:childTnLst>
                        <p:par>
                          <p:cTn id="94" fill="hold">
                            <p:stCondLst>
                              <p:cond delay="0"/>
                            </p:stCondLst>
                            <p:childTnLst>
                              <p:par>
                                <p:cTn id="95" presetID="6" presetClass="entr" presetSubtype="16" fill="hold" grpId="0" nodeType="clickEffect">
                                  <p:stCondLst>
                                    <p:cond delay="0"/>
                                  </p:stCondLst>
                                  <p:childTnLst>
                                    <p:set>
                                      <p:cBhvr>
                                        <p:cTn id="96" dur="1" fill="hold">
                                          <p:stCondLst>
                                            <p:cond delay="0"/>
                                          </p:stCondLst>
                                        </p:cTn>
                                        <p:tgtEl>
                                          <p:spTgt spid="87"/>
                                        </p:tgtEl>
                                        <p:attrNameLst>
                                          <p:attrName>style.visibility</p:attrName>
                                        </p:attrNameLst>
                                      </p:cBhvr>
                                      <p:to>
                                        <p:strVal val="visible"/>
                                      </p:to>
                                    </p:set>
                                    <p:animEffect transition="in" filter="circle(in)">
                                      <p:cBhvr>
                                        <p:cTn id="97" dur="2000"/>
                                        <p:tgtEl>
                                          <p:spTgt spid="87"/>
                                        </p:tgtEl>
                                      </p:cBhvr>
                                    </p:animEffect>
                                  </p:childTnLst>
                                </p:cTn>
                              </p:par>
                            </p:childTnLst>
                          </p:cTn>
                        </p:par>
                      </p:childTnLst>
                    </p:cTn>
                  </p:par>
                  <p:par>
                    <p:cTn id="98" fill="hold">
                      <p:stCondLst>
                        <p:cond delay="indefinite"/>
                      </p:stCondLst>
                      <p:childTnLst>
                        <p:par>
                          <p:cTn id="99" fill="hold">
                            <p:stCondLst>
                              <p:cond delay="0"/>
                            </p:stCondLst>
                            <p:childTnLst>
                              <p:par>
                                <p:cTn id="100" presetID="6" presetClass="entr" presetSubtype="16" fill="hold" grpId="0" nodeType="clickEffect">
                                  <p:stCondLst>
                                    <p:cond delay="0"/>
                                  </p:stCondLst>
                                  <p:childTnLst>
                                    <p:set>
                                      <p:cBhvr>
                                        <p:cTn id="101" dur="1" fill="hold">
                                          <p:stCondLst>
                                            <p:cond delay="0"/>
                                          </p:stCondLst>
                                        </p:cTn>
                                        <p:tgtEl>
                                          <p:spTgt spid="52"/>
                                        </p:tgtEl>
                                        <p:attrNameLst>
                                          <p:attrName>style.visibility</p:attrName>
                                        </p:attrNameLst>
                                      </p:cBhvr>
                                      <p:to>
                                        <p:strVal val="visible"/>
                                      </p:to>
                                    </p:set>
                                    <p:animEffect transition="in" filter="circle(in)">
                                      <p:cBhvr>
                                        <p:cTn id="102" dur="2000"/>
                                        <p:tgtEl>
                                          <p:spTgt spid="52"/>
                                        </p:tgtEl>
                                      </p:cBhvr>
                                    </p:animEffect>
                                  </p:childTnLst>
                                </p:cTn>
                              </p:par>
                              <p:par>
                                <p:cTn id="103" presetID="6" presetClass="entr" presetSubtype="16" fill="hold" grpId="0" nodeType="withEffect">
                                  <p:stCondLst>
                                    <p:cond delay="0"/>
                                  </p:stCondLst>
                                  <p:childTnLst>
                                    <p:set>
                                      <p:cBhvr>
                                        <p:cTn id="104" dur="1" fill="hold">
                                          <p:stCondLst>
                                            <p:cond delay="0"/>
                                          </p:stCondLst>
                                        </p:cTn>
                                        <p:tgtEl>
                                          <p:spTgt spid="51"/>
                                        </p:tgtEl>
                                        <p:attrNameLst>
                                          <p:attrName>style.visibility</p:attrName>
                                        </p:attrNameLst>
                                      </p:cBhvr>
                                      <p:to>
                                        <p:strVal val="visible"/>
                                      </p:to>
                                    </p:set>
                                    <p:animEffect transition="in" filter="circle(in)">
                                      <p:cBhvr>
                                        <p:cTn id="105" dur="2000"/>
                                        <p:tgtEl>
                                          <p:spTgt spid="51"/>
                                        </p:tgtEl>
                                      </p:cBhvr>
                                    </p:animEffect>
                                  </p:childTnLst>
                                </p:cTn>
                              </p:par>
                              <p:par>
                                <p:cTn id="106" presetID="6" presetClass="entr" presetSubtype="16" fill="hold" grpId="0" nodeType="withEffect">
                                  <p:stCondLst>
                                    <p:cond delay="0"/>
                                  </p:stCondLst>
                                  <p:childTnLst>
                                    <p:set>
                                      <p:cBhvr>
                                        <p:cTn id="107" dur="1" fill="hold">
                                          <p:stCondLst>
                                            <p:cond delay="0"/>
                                          </p:stCondLst>
                                        </p:cTn>
                                        <p:tgtEl>
                                          <p:spTgt spid="124"/>
                                        </p:tgtEl>
                                        <p:attrNameLst>
                                          <p:attrName>style.visibility</p:attrName>
                                        </p:attrNameLst>
                                      </p:cBhvr>
                                      <p:to>
                                        <p:strVal val="visible"/>
                                      </p:to>
                                    </p:set>
                                    <p:animEffect transition="in" filter="circle(in)">
                                      <p:cBhvr>
                                        <p:cTn id="108" dur="2000"/>
                                        <p:tgtEl>
                                          <p:spTgt spid="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animBg="1"/>
      <p:bldP spid="87" grpId="0" animBg="1"/>
      <p:bldP spid="92" grpId="0" animBg="1"/>
      <p:bldP spid="32" grpId="0" animBg="1"/>
      <p:bldP spid="111" grpId="0" animBg="1"/>
      <p:bldP spid="111" grpId="1" animBg="1"/>
      <p:bldP spid="103" grpId="0" animBg="1"/>
      <p:bldP spid="104" grpId="0" animBg="1"/>
      <p:bldP spid="106" grpId="0" animBg="1"/>
      <p:bldP spid="107" grpId="0" animBg="1"/>
      <p:bldP spid="108" grpId="0" animBg="1"/>
      <p:bldP spid="112" grpId="0" animBg="1"/>
      <p:bldP spid="115" grpId="0" animBg="1"/>
      <p:bldP spid="116" grpId="0" animBg="1"/>
      <p:bldP spid="119" grpId="0" animBg="1"/>
      <p:bldP spid="120" grpId="0"/>
      <p:bldP spid="121" grpId="0" animBg="1"/>
      <p:bldP spid="121" grpId="1" animBg="1"/>
      <p:bldP spid="122" grpId="0" animBg="1"/>
      <p:bldP spid="122" grpId="1" animBg="1"/>
      <p:bldP spid="123" grpId="0" animBg="1"/>
      <p:bldP spid="48" grpId="0" animBg="1"/>
      <p:bldP spid="49" grpId="0" animBg="1"/>
      <p:bldP spid="50" grpId="0" animBg="1"/>
      <p:bldP spid="51" grpId="0" animBg="1"/>
      <p:bldP spid="52" grpId="0" animBg="1"/>
      <p:bldP spid="55" grpId="0" animBg="1"/>
      <p:bldP spid="124"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ângulo de cantos arredondados 4"/>
          <p:cNvSpPr/>
          <p:nvPr/>
        </p:nvSpPr>
        <p:spPr>
          <a:xfrm>
            <a:off x="615471" y="5517232"/>
            <a:ext cx="8132993" cy="792088"/>
          </a:xfrm>
          <a:prstGeom prst="roundRect">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pt-BR"/>
          </a:p>
        </p:txBody>
      </p:sp>
      <p:sp>
        <p:nvSpPr>
          <p:cNvPr id="2" name="Título 1"/>
          <p:cNvSpPr>
            <a:spLocks noGrp="1"/>
          </p:cNvSpPr>
          <p:nvPr>
            <p:ph type="title"/>
          </p:nvPr>
        </p:nvSpPr>
        <p:spPr/>
        <p:txBody>
          <a:bodyPr/>
          <a:lstStyle/>
          <a:p>
            <a:pPr algn="r"/>
            <a:r>
              <a:rPr lang="pt-BR" sz="2400" dirty="0" smtClean="0"/>
              <a:t>AGENDA</a:t>
            </a:r>
            <a:endParaRPr lang="pt-BR" sz="2400" dirty="0"/>
          </a:p>
        </p:txBody>
      </p:sp>
      <p:sp>
        <p:nvSpPr>
          <p:cNvPr id="4" name="Espaço Reservado para Número de Slide 3"/>
          <p:cNvSpPr>
            <a:spLocks noGrp="1"/>
          </p:cNvSpPr>
          <p:nvPr>
            <p:ph type="sldNum" sz="quarter" idx="12"/>
          </p:nvPr>
        </p:nvSpPr>
        <p:spPr>
          <a:xfrm>
            <a:off x="8672545" y="6492899"/>
            <a:ext cx="471487" cy="365125"/>
          </a:xfrm>
        </p:spPr>
        <p:txBody>
          <a:bodyPr/>
          <a:lstStyle/>
          <a:p>
            <a:pPr>
              <a:defRPr/>
            </a:pPr>
            <a:fld id="{5982A366-06E1-403F-9EA0-5CC931BD59A0}" type="slidenum">
              <a:rPr lang="pt-BR" smtClean="0"/>
              <a:pPr>
                <a:defRPr/>
              </a:pPr>
              <a:t>39</a:t>
            </a:fld>
            <a:endParaRPr lang="pt-BR" dirty="0"/>
          </a:p>
        </p:txBody>
      </p:sp>
      <p:sp>
        <p:nvSpPr>
          <p:cNvPr id="6" name="Espaço Reservado para Conteúdo 2"/>
          <p:cNvSpPr>
            <a:spLocks noGrp="1"/>
          </p:cNvSpPr>
          <p:nvPr>
            <p:ph idx="1"/>
          </p:nvPr>
        </p:nvSpPr>
        <p:spPr>
          <a:xfrm>
            <a:off x="539552" y="1340768"/>
            <a:ext cx="8186766" cy="4928400"/>
          </a:xfrm>
          <a:ln>
            <a:noFill/>
          </a:ln>
        </p:spPr>
        <p:txBody>
          <a:bodyPr>
            <a:normAutofit fontScale="92500"/>
          </a:bodyPr>
          <a:lstStyle/>
          <a:p>
            <a:pPr marL="742950" lvl="2" indent="-342900">
              <a:buFont typeface="Arial" panose="020B0604020202020204" pitchFamily="34" charset="0"/>
              <a:buChar char="•"/>
              <a:tabLst>
                <a:tab pos="355600" algn="l"/>
              </a:tabLst>
            </a:pPr>
            <a:r>
              <a:rPr lang="pt-BR" sz="2400" b="1" dirty="0" smtClean="0"/>
              <a:t>REGISTRO </a:t>
            </a:r>
            <a:r>
              <a:rPr lang="pt-BR" sz="2400" b="1" i="1" dirty="0" smtClean="0"/>
              <a:t>EX-ANTE</a:t>
            </a:r>
            <a:r>
              <a:rPr lang="pt-BR" sz="2400" b="1" dirty="0" smtClean="0"/>
              <a:t> </a:t>
            </a:r>
            <a:r>
              <a:rPr lang="pt-BR" sz="2100" dirty="0"/>
              <a:t>(modalidades de CCEAL, mecanismo, execução)</a:t>
            </a:r>
          </a:p>
          <a:p>
            <a:pPr marL="742950" lvl="2" indent="-342900">
              <a:buFont typeface="Arial" panose="020B0604020202020204" pitchFamily="34" charset="0"/>
              <a:buChar char="•"/>
              <a:tabLst>
                <a:tab pos="355600" algn="l"/>
              </a:tabLst>
            </a:pPr>
            <a:endParaRPr lang="pt-BR" sz="2400" dirty="0"/>
          </a:p>
          <a:p>
            <a:pPr marL="742950" lvl="2" indent="-342900">
              <a:buFont typeface="Arial" panose="020B0604020202020204" pitchFamily="34" charset="0"/>
              <a:buChar char="•"/>
              <a:tabLst>
                <a:tab pos="355600" algn="l"/>
              </a:tabLst>
            </a:pPr>
            <a:r>
              <a:rPr lang="pt-BR" sz="2400" b="1" dirty="0" smtClean="0"/>
              <a:t>EXEMPLOS 1 e 2  </a:t>
            </a:r>
            <a:r>
              <a:rPr lang="pt-BR" sz="2000" b="1" dirty="0" smtClean="0"/>
              <a:t>– </a:t>
            </a:r>
            <a:r>
              <a:rPr lang="pt-BR" sz="2000" dirty="0" smtClean="0"/>
              <a:t>um CCEAL Flexível por Percentual</a:t>
            </a:r>
          </a:p>
          <a:p>
            <a:pPr marL="742950" lvl="2" indent="-342900">
              <a:buFont typeface="Arial" panose="020B0604020202020204" pitchFamily="34" charset="0"/>
              <a:buChar char="•"/>
              <a:tabLst>
                <a:tab pos="355600" algn="l"/>
              </a:tabLst>
            </a:pPr>
            <a:endParaRPr lang="pt-BR" sz="2000" b="1" dirty="0" smtClean="0"/>
          </a:p>
          <a:p>
            <a:pPr marL="742950" lvl="2" indent="-342900">
              <a:buFont typeface="Arial" panose="020B0604020202020204" pitchFamily="34" charset="0"/>
              <a:buChar char="•"/>
              <a:tabLst>
                <a:tab pos="355600" algn="l"/>
              </a:tabLst>
            </a:pPr>
            <a:r>
              <a:rPr lang="pt-BR" sz="2400" b="1" dirty="0" smtClean="0"/>
              <a:t>EXEMPLO 3 </a:t>
            </a:r>
            <a:r>
              <a:rPr lang="pt-BR" sz="2000" dirty="0" smtClean="0"/>
              <a:t>– </a:t>
            </a:r>
            <a:r>
              <a:rPr lang="pt-BR" sz="2000" dirty="0"/>
              <a:t>um CCEAL Firme e um CCEAL Flexível por Percentual</a:t>
            </a:r>
            <a:endParaRPr lang="pt-BR" sz="2000" dirty="0" smtClean="0"/>
          </a:p>
          <a:p>
            <a:pPr marL="742950" lvl="2" indent="-342900">
              <a:buFont typeface="Arial" panose="020B0604020202020204" pitchFamily="34" charset="0"/>
              <a:buChar char="•"/>
              <a:tabLst>
                <a:tab pos="355600" algn="l"/>
              </a:tabLst>
            </a:pPr>
            <a:endParaRPr lang="pt-BR" sz="2000" b="1" dirty="0"/>
          </a:p>
          <a:p>
            <a:pPr marL="742950" lvl="2" indent="-342900">
              <a:buFont typeface="Arial" panose="020B0604020202020204" pitchFamily="34" charset="0"/>
              <a:buChar char="•"/>
              <a:tabLst>
                <a:tab pos="355600" algn="l"/>
              </a:tabLst>
            </a:pPr>
            <a:r>
              <a:rPr lang="pt-BR" sz="2400" b="1" dirty="0" smtClean="0"/>
              <a:t>EXEMPLO 4 </a:t>
            </a:r>
            <a:r>
              <a:rPr lang="pt-BR" sz="2000" b="1" dirty="0" smtClean="0"/>
              <a:t>– </a:t>
            </a:r>
            <a:r>
              <a:rPr lang="pt-BR" sz="2000" dirty="0" smtClean="0"/>
              <a:t>um CCEAL Flexível por Percentual e dois CCEALs Flexíveis por Prioridade</a:t>
            </a:r>
          </a:p>
          <a:p>
            <a:pPr marL="742950" lvl="2" indent="-342900">
              <a:buFont typeface="Arial" panose="020B0604020202020204" pitchFamily="34" charset="0"/>
              <a:buChar char="•"/>
              <a:tabLst>
                <a:tab pos="355600" algn="l"/>
              </a:tabLst>
            </a:pPr>
            <a:endParaRPr lang="pt-BR" sz="2000" dirty="0" smtClean="0"/>
          </a:p>
          <a:p>
            <a:pPr marL="742950" lvl="2" indent="-342900">
              <a:buFont typeface="Arial" panose="020B0604020202020204" pitchFamily="34" charset="0"/>
              <a:buChar char="•"/>
              <a:tabLst>
                <a:tab pos="355600" algn="l"/>
              </a:tabLst>
            </a:pPr>
            <a:r>
              <a:rPr lang="pt-BR" sz="2400" b="1" dirty="0" smtClean="0"/>
              <a:t>EXEMPLOS 5, 6 e 7 </a:t>
            </a:r>
            <a:r>
              <a:rPr lang="pt-BR" sz="2000" b="1" dirty="0"/>
              <a:t>– </a:t>
            </a:r>
            <a:r>
              <a:rPr lang="pt-BR" sz="2000" dirty="0" smtClean="0"/>
              <a:t>vários contratos nas três modalidades de CCEAL, atendendo a várias cargas</a:t>
            </a:r>
            <a:endParaRPr lang="pt-BR" sz="2000" dirty="0"/>
          </a:p>
          <a:p>
            <a:pPr marL="742950" lvl="2" indent="-342900">
              <a:buFont typeface="Arial" panose="020B0604020202020204" pitchFamily="34" charset="0"/>
              <a:buChar char="•"/>
              <a:tabLst>
                <a:tab pos="355600" algn="l"/>
              </a:tabLst>
            </a:pPr>
            <a:endParaRPr lang="pt-BR" sz="2000" dirty="0"/>
          </a:p>
          <a:p>
            <a:pPr marL="742950" lvl="2" indent="-342900">
              <a:buFont typeface="Arial" panose="020B0604020202020204" pitchFamily="34" charset="0"/>
              <a:buChar char="•"/>
              <a:tabLst>
                <a:tab pos="355600" algn="l"/>
              </a:tabLst>
            </a:pPr>
            <a:r>
              <a:rPr lang="pt-BR" sz="2400" b="1" dirty="0" smtClean="0"/>
              <a:t>Dúvidas/questões encaminhadas pelos agentes</a:t>
            </a:r>
          </a:p>
          <a:p>
            <a:pPr lvl="1">
              <a:buNone/>
            </a:pPr>
            <a:endParaRPr lang="pt-BR" sz="1000" dirty="0" smtClean="0"/>
          </a:p>
          <a:p>
            <a:pPr marL="1258888" lvl="1" indent="-412750">
              <a:buFont typeface="Wingdings" pitchFamily="2" charset="2"/>
              <a:buChar char="ü"/>
            </a:pPr>
            <a:endParaRPr lang="pt-BR" sz="1900" u="sng" dirty="0" smtClean="0"/>
          </a:p>
          <a:p>
            <a:pPr>
              <a:buNone/>
            </a:pPr>
            <a:endParaRPr lang="pt-BR" dirty="0" smtClean="0"/>
          </a:p>
          <a:p>
            <a:pPr>
              <a:buFont typeface="Wingdings" pitchFamily="2" charset="2"/>
              <a:buChar char="Ø"/>
            </a:pPr>
            <a:endParaRPr lang="pt-BR" dirty="0" smtClean="0"/>
          </a:p>
          <a:p>
            <a:pPr>
              <a:buFont typeface="Wingdings" pitchFamily="2" charset="2"/>
              <a:buChar char="Ø"/>
            </a:pPr>
            <a:endParaRPr lang="pt-BR" dirty="0"/>
          </a:p>
        </p:txBody>
      </p:sp>
    </p:spTree>
    <p:extLst>
      <p:ext uri="{BB962C8B-B14F-4D97-AF65-F5344CB8AC3E}">
        <p14:creationId xmlns:p14="http://schemas.microsoft.com/office/powerpoint/2010/main" val="359324605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Espaço Reservado para Número de Slide 3"/>
          <p:cNvSpPr txBox="1">
            <a:spLocks/>
          </p:cNvSpPr>
          <p:nvPr/>
        </p:nvSpPr>
        <p:spPr>
          <a:xfrm>
            <a:off x="8672545" y="6492899"/>
            <a:ext cx="471487"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5982A366-06E1-403F-9EA0-5CC931BD59A0}" type="slidenum">
              <a:rPr kumimoji="0" lang="pt-BR" sz="1200" b="0" i="0" u="none" strike="noStrike" kern="1200" cap="none" spc="0" normalizeH="0" baseline="0" noProof="0" smtClean="0">
                <a:ln>
                  <a:noFill/>
                </a:ln>
                <a:solidFill>
                  <a:schemeClr val="tx1">
                    <a:lumMod val="50000"/>
                    <a:lumOff val="50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pt-BR" sz="1200" b="0" i="0" u="none" strike="noStrike" kern="1200" cap="none" spc="0" normalizeH="0" baseline="0" noProof="0" dirty="0">
              <a:ln>
                <a:noFill/>
              </a:ln>
              <a:solidFill>
                <a:schemeClr val="tx1">
                  <a:lumMod val="50000"/>
                  <a:lumOff val="50000"/>
                </a:schemeClr>
              </a:solidFill>
              <a:effectLst/>
              <a:uLnTx/>
              <a:uFillTx/>
              <a:latin typeface="+mn-lt"/>
              <a:ea typeface="+mn-ea"/>
              <a:cs typeface="+mn-cs"/>
            </a:endParaRPr>
          </a:p>
        </p:txBody>
      </p:sp>
      <p:sp>
        <p:nvSpPr>
          <p:cNvPr id="13" name="CaixaDeTexto 12"/>
          <p:cNvSpPr txBox="1"/>
          <p:nvPr/>
        </p:nvSpPr>
        <p:spPr>
          <a:xfrm>
            <a:off x="287048" y="1124744"/>
            <a:ext cx="8856984" cy="400110"/>
          </a:xfrm>
          <a:prstGeom prst="rect">
            <a:avLst/>
          </a:prstGeom>
          <a:noFill/>
        </p:spPr>
        <p:txBody>
          <a:bodyPr wrap="square" rtlCol="0">
            <a:spAutoFit/>
          </a:bodyPr>
          <a:lstStyle/>
          <a:p>
            <a:pPr marL="342900" indent="-342900" algn="just">
              <a:buFont typeface="Wingdings" panose="05000000000000000000" pitchFamily="2" charset="2"/>
              <a:buChar char="q"/>
            </a:pPr>
            <a:r>
              <a:rPr lang="pt-BR" sz="2000" b="1" dirty="0" smtClean="0">
                <a:solidFill>
                  <a:schemeClr val="tx1">
                    <a:lumMod val="75000"/>
                    <a:lumOff val="25000"/>
                  </a:schemeClr>
                </a:solidFill>
              </a:rPr>
              <a:t>Perguntas relacionadas aos exemplos 1 e 2</a:t>
            </a:r>
          </a:p>
        </p:txBody>
      </p:sp>
      <p:sp>
        <p:nvSpPr>
          <p:cNvPr id="23" name="Título 1"/>
          <p:cNvSpPr>
            <a:spLocks noGrp="1"/>
          </p:cNvSpPr>
          <p:nvPr>
            <p:ph type="title"/>
          </p:nvPr>
        </p:nvSpPr>
        <p:spPr>
          <a:xfrm>
            <a:off x="2843808" y="214290"/>
            <a:ext cx="5157216" cy="571504"/>
          </a:xfrm>
        </p:spPr>
        <p:txBody>
          <a:bodyPr/>
          <a:lstStyle/>
          <a:p>
            <a:pPr algn="r"/>
            <a:r>
              <a:rPr lang="pt-BR" sz="2400" dirty="0" smtClean="0"/>
              <a:t>Contratos com Flexibilidade - Exemplos</a:t>
            </a:r>
            <a:endParaRPr lang="pt-BR" sz="2400" dirty="0"/>
          </a:p>
        </p:txBody>
      </p:sp>
      <p:sp>
        <p:nvSpPr>
          <p:cNvPr id="2" name="Retângulo 1"/>
          <p:cNvSpPr/>
          <p:nvPr/>
        </p:nvSpPr>
        <p:spPr>
          <a:xfrm>
            <a:off x="611560" y="1628800"/>
            <a:ext cx="8060984" cy="523220"/>
          </a:xfrm>
          <a:prstGeom prst="rect">
            <a:avLst/>
          </a:prstGeom>
        </p:spPr>
        <p:txBody>
          <a:bodyPr wrap="square">
            <a:spAutoFit/>
          </a:bodyPr>
          <a:lstStyle/>
          <a:p>
            <a:pPr algn="just"/>
            <a:r>
              <a:rPr lang="pt-BR" sz="1400" dirty="0" smtClean="0"/>
              <a:t>“O </a:t>
            </a:r>
            <a:r>
              <a:rPr lang="pt-BR" sz="1400" dirty="0"/>
              <a:t>volume registrado mensalmente segue o seguinte critério: CONSUMO MEDIDO + PROJEÇÃO PERDAS DAS REDE BÁSICA - PROINFA com limite contratual de +/- 15</a:t>
            </a:r>
            <a:r>
              <a:rPr lang="pt-BR" sz="1400" dirty="0" smtClean="0"/>
              <a:t>%.“</a:t>
            </a:r>
            <a:endParaRPr lang="pt-BR" sz="1400" dirty="0"/>
          </a:p>
        </p:txBody>
      </p:sp>
      <p:sp>
        <p:nvSpPr>
          <p:cNvPr id="6" name="Retângulo 5"/>
          <p:cNvSpPr/>
          <p:nvPr/>
        </p:nvSpPr>
        <p:spPr>
          <a:xfrm>
            <a:off x="611560" y="2480697"/>
            <a:ext cx="8060984" cy="3970318"/>
          </a:xfrm>
          <a:prstGeom prst="rect">
            <a:avLst/>
          </a:prstGeom>
        </p:spPr>
        <p:txBody>
          <a:bodyPr wrap="square">
            <a:spAutoFit/>
          </a:bodyPr>
          <a:lstStyle/>
          <a:p>
            <a:pPr algn="just"/>
            <a:r>
              <a:rPr lang="pt-BR" sz="1400" b="1" u="sng" dirty="0" smtClean="0">
                <a:solidFill>
                  <a:schemeClr val="tx2"/>
                </a:solidFill>
              </a:rPr>
              <a:t>Resposta:</a:t>
            </a:r>
          </a:p>
          <a:p>
            <a:pPr algn="just"/>
            <a:r>
              <a:rPr lang="pt-BR" sz="1400" dirty="0" smtClean="0">
                <a:solidFill>
                  <a:schemeClr val="tx2"/>
                </a:solidFill>
              </a:rPr>
              <a:t>Para esta questão entendemos que a modalidade contratual indicada é o CCEAL Flexível por Percentual, entretanto os dados de flexibilidade dos contratos deverão ser adequados aos </a:t>
            </a:r>
            <a:r>
              <a:rPr lang="pt-BR" sz="1400" dirty="0">
                <a:solidFill>
                  <a:schemeClr val="tx2"/>
                </a:solidFill>
              </a:rPr>
              <a:t> </a:t>
            </a:r>
            <a:r>
              <a:rPr lang="pt-BR" sz="1400" dirty="0" smtClean="0">
                <a:solidFill>
                  <a:schemeClr val="tx2"/>
                </a:solidFill>
              </a:rPr>
              <a:t>parâmetros do sistema (CliqCCEE), e haverá a necessidade de se estimar o consumo a ser coberto pelo contrato, no centro de gravidade.</a:t>
            </a:r>
          </a:p>
          <a:p>
            <a:pPr algn="just"/>
            <a:r>
              <a:rPr lang="pt-BR" sz="1400" dirty="0" smtClean="0">
                <a:solidFill>
                  <a:schemeClr val="tx2"/>
                </a:solidFill>
              </a:rPr>
              <a:t>Como </a:t>
            </a:r>
            <a:r>
              <a:rPr lang="pt-BR" sz="1400" u="sng" dirty="0" smtClean="0">
                <a:solidFill>
                  <a:schemeClr val="tx2"/>
                </a:solidFill>
              </a:rPr>
              <a:t>exemplo</a:t>
            </a:r>
            <a:r>
              <a:rPr lang="pt-BR" sz="1400" dirty="0" smtClean="0">
                <a:solidFill>
                  <a:schemeClr val="tx2"/>
                </a:solidFill>
              </a:rPr>
              <a:t>, e supondo uma carga líquida a ser coberta (considerando perdas e Proinfa) de 10,9 MW médios, e os parâmetros de -15% </a:t>
            </a:r>
            <a:r>
              <a:rPr lang="pt-BR" sz="1400" dirty="0">
                <a:solidFill>
                  <a:schemeClr val="tx2"/>
                </a:solidFill>
              </a:rPr>
              <a:t>e de </a:t>
            </a:r>
            <a:r>
              <a:rPr lang="pt-BR" sz="1400" dirty="0" smtClean="0">
                <a:solidFill>
                  <a:schemeClr val="tx2"/>
                </a:solidFill>
              </a:rPr>
              <a:t>+15% , o registro deverá ser realizado da seguinte forma:</a:t>
            </a:r>
          </a:p>
          <a:p>
            <a:pPr algn="just"/>
            <a:endParaRPr lang="pt-BR" sz="1400" dirty="0" smtClean="0">
              <a:solidFill>
                <a:schemeClr val="tx2"/>
              </a:solidFill>
            </a:endParaRPr>
          </a:p>
          <a:p>
            <a:pPr algn="just"/>
            <a:r>
              <a:rPr lang="pt-BR" sz="1400" dirty="0" smtClean="0">
                <a:solidFill>
                  <a:schemeClr val="tx2"/>
                </a:solidFill>
              </a:rPr>
              <a:t>Carga estimada: 11,275 MW médios no CG</a:t>
            </a:r>
          </a:p>
          <a:p>
            <a:pPr algn="just"/>
            <a:r>
              <a:rPr lang="pt-BR" sz="1400" dirty="0" smtClean="0">
                <a:solidFill>
                  <a:schemeClr val="tx2"/>
                </a:solidFill>
              </a:rPr>
              <a:t>Proinfa: 0,375 </a:t>
            </a:r>
            <a:r>
              <a:rPr lang="pt-BR" sz="1400" dirty="0" err="1" smtClean="0">
                <a:solidFill>
                  <a:schemeClr val="tx2"/>
                </a:solidFill>
              </a:rPr>
              <a:t>Mw</a:t>
            </a:r>
            <a:r>
              <a:rPr lang="pt-BR" sz="1400" dirty="0" smtClean="0">
                <a:solidFill>
                  <a:schemeClr val="tx2"/>
                </a:solidFill>
              </a:rPr>
              <a:t> médios</a:t>
            </a:r>
          </a:p>
          <a:p>
            <a:pPr algn="just"/>
            <a:endParaRPr lang="pt-BR" sz="1400" dirty="0">
              <a:solidFill>
                <a:schemeClr val="tx2"/>
              </a:solidFill>
            </a:endParaRPr>
          </a:p>
          <a:p>
            <a:r>
              <a:rPr lang="pt-BR" sz="1400" dirty="0" smtClean="0">
                <a:solidFill>
                  <a:schemeClr val="tx2"/>
                </a:solidFill>
              </a:rPr>
              <a:t>- Montante </a:t>
            </a:r>
            <a:r>
              <a:rPr lang="pt-BR" sz="1400" dirty="0">
                <a:solidFill>
                  <a:schemeClr val="tx2"/>
                </a:solidFill>
              </a:rPr>
              <a:t>Mínimo</a:t>
            </a:r>
            <a:r>
              <a:rPr lang="pt-BR" sz="1400" dirty="0" smtClean="0">
                <a:solidFill>
                  <a:schemeClr val="tx2"/>
                </a:solidFill>
              </a:rPr>
              <a:t>: (</a:t>
            </a:r>
            <a:r>
              <a:rPr lang="pt-BR" sz="1400" b="1" dirty="0" smtClean="0">
                <a:solidFill>
                  <a:schemeClr val="tx2"/>
                </a:solidFill>
              </a:rPr>
              <a:t>10,9 – 15%) = 9,25 MW médios </a:t>
            </a:r>
            <a:endParaRPr lang="pt-BR" sz="1400" b="1" dirty="0">
              <a:solidFill>
                <a:schemeClr val="tx2"/>
              </a:solidFill>
            </a:endParaRPr>
          </a:p>
          <a:p>
            <a:r>
              <a:rPr lang="pt-BR" sz="1400" dirty="0" smtClean="0">
                <a:solidFill>
                  <a:schemeClr val="tx2"/>
                </a:solidFill>
              </a:rPr>
              <a:t>- Montante </a:t>
            </a:r>
            <a:r>
              <a:rPr lang="pt-BR" sz="1400" dirty="0">
                <a:solidFill>
                  <a:schemeClr val="tx2"/>
                </a:solidFill>
              </a:rPr>
              <a:t>Máximo: </a:t>
            </a:r>
            <a:r>
              <a:rPr lang="pt-BR" sz="1400" dirty="0" smtClean="0">
                <a:solidFill>
                  <a:schemeClr val="tx2"/>
                </a:solidFill>
              </a:rPr>
              <a:t>(</a:t>
            </a:r>
            <a:r>
              <a:rPr lang="pt-BR" sz="1400" b="1" dirty="0" smtClean="0">
                <a:solidFill>
                  <a:schemeClr val="tx2"/>
                </a:solidFill>
              </a:rPr>
              <a:t>10,9 + </a:t>
            </a:r>
            <a:r>
              <a:rPr lang="pt-BR" sz="1400" b="1" dirty="0">
                <a:solidFill>
                  <a:schemeClr val="tx2"/>
                </a:solidFill>
              </a:rPr>
              <a:t>15%) </a:t>
            </a:r>
            <a:r>
              <a:rPr lang="pt-BR" sz="1400" b="1" dirty="0" smtClean="0">
                <a:solidFill>
                  <a:schemeClr val="tx2"/>
                </a:solidFill>
              </a:rPr>
              <a:t>= 12,55 MW </a:t>
            </a:r>
            <a:r>
              <a:rPr lang="pt-BR" sz="1400" b="1" dirty="0">
                <a:solidFill>
                  <a:schemeClr val="tx2"/>
                </a:solidFill>
              </a:rPr>
              <a:t>médios </a:t>
            </a:r>
            <a:endParaRPr lang="pt-BR" sz="1400" b="1" dirty="0" smtClean="0">
              <a:solidFill>
                <a:schemeClr val="tx2"/>
              </a:solidFill>
            </a:endParaRPr>
          </a:p>
          <a:p>
            <a:r>
              <a:rPr lang="pt-BR" sz="1400" dirty="0" smtClean="0">
                <a:solidFill>
                  <a:schemeClr val="tx2"/>
                </a:solidFill>
              </a:rPr>
              <a:t>- Porcentagem </a:t>
            </a:r>
            <a:r>
              <a:rPr lang="pt-BR" sz="1400" dirty="0">
                <a:solidFill>
                  <a:schemeClr val="tx2"/>
                </a:solidFill>
              </a:rPr>
              <a:t>atendimento à carga: </a:t>
            </a:r>
            <a:r>
              <a:rPr lang="pt-BR" sz="1400" b="1" dirty="0" smtClean="0">
                <a:solidFill>
                  <a:schemeClr val="tx2"/>
                </a:solidFill>
              </a:rPr>
              <a:t>96,6 % (10,9/11,275)</a:t>
            </a:r>
          </a:p>
          <a:p>
            <a:r>
              <a:rPr lang="pt-BR" sz="1400" dirty="0">
                <a:solidFill>
                  <a:schemeClr val="tx2"/>
                </a:solidFill>
              </a:rPr>
              <a:t>- </a:t>
            </a:r>
            <a:r>
              <a:rPr lang="pt-BR" sz="1400" dirty="0" smtClean="0">
                <a:solidFill>
                  <a:schemeClr val="tx2"/>
                </a:solidFill>
              </a:rPr>
              <a:t>Tipo de modulação: </a:t>
            </a:r>
            <a:r>
              <a:rPr lang="pt-BR" sz="1400" b="1" dirty="0" smtClean="0">
                <a:solidFill>
                  <a:schemeClr val="tx2"/>
                </a:solidFill>
              </a:rPr>
              <a:t>conforme curva de Carga (ou flat)</a:t>
            </a:r>
            <a:endParaRPr lang="pt-BR" sz="1400" b="1" dirty="0">
              <a:solidFill>
                <a:schemeClr val="tx2"/>
              </a:solidFill>
            </a:endParaRPr>
          </a:p>
          <a:p>
            <a:r>
              <a:rPr lang="pt-BR" sz="1400" dirty="0" smtClean="0">
                <a:solidFill>
                  <a:schemeClr val="tx2"/>
                </a:solidFill>
              </a:rPr>
              <a:t>- Limite </a:t>
            </a:r>
            <a:r>
              <a:rPr lang="pt-BR" sz="1400" dirty="0">
                <a:solidFill>
                  <a:schemeClr val="tx2"/>
                </a:solidFill>
              </a:rPr>
              <a:t>Mínimo Modulação: </a:t>
            </a:r>
            <a:r>
              <a:rPr lang="pt-BR" sz="1400" b="1" dirty="0" smtClean="0">
                <a:solidFill>
                  <a:schemeClr val="tx2"/>
                </a:solidFill>
              </a:rPr>
              <a:t>definido pelo agente (opcional)</a:t>
            </a:r>
            <a:endParaRPr lang="pt-BR" sz="1400" b="1" dirty="0">
              <a:solidFill>
                <a:schemeClr val="tx2"/>
              </a:solidFill>
            </a:endParaRPr>
          </a:p>
          <a:p>
            <a:r>
              <a:rPr lang="pt-BR" sz="1400" dirty="0" smtClean="0">
                <a:solidFill>
                  <a:schemeClr val="tx2"/>
                </a:solidFill>
              </a:rPr>
              <a:t>- Limite </a:t>
            </a:r>
            <a:r>
              <a:rPr lang="pt-BR" sz="1400" dirty="0">
                <a:solidFill>
                  <a:schemeClr val="tx2"/>
                </a:solidFill>
              </a:rPr>
              <a:t>Máximo Modulação: </a:t>
            </a:r>
            <a:r>
              <a:rPr lang="pt-BR" sz="1400" b="1" dirty="0" smtClean="0">
                <a:solidFill>
                  <a:schemeClr val="tx2"/>
                </a:solidFill>
              </a:rPr>
              <a:t>definido </a:t>
            </a:r>
            <a:r>
              <a:rPr lang="pt-BR" sz="1400" b="1" dirty="0">
                <a:solidFill>
                  <a:schemeClr val="tx2"/>
                </a:solidFill>
              </a:rPr>
              <a:t>pelo </a:t>
            </a:r>
            <a:r>
              <a:rPr lang="pt-BR" sz="1400" b="1" dirty="0" smtClean="0">
                <a:solidFill>
                  <a:schemeClr val="tx2"/>
                </a:solidFill>
              </a:rPr>
              <a:t>agente </a:t>
            </a:r>
            <a:r>
              <a:rPr lang="pt-BR" sz="1400" b="1" dirty="0">
                <a:solidFill>
                  <a:schemeClr val="tx2"/>
                </a:solidFill>
              </a:rPr>
              <a:t>(opcional)</a:t>
            </a:r>
          </a:p>
          <a:p>
            <a:pPr algn="just"/>
            <a:endParaRPr lang="pt-BR" sz="1400" dirty="0" smtClean="0"/>
          </a:p>
        </p:txBody>
      </p:sp>
    </p:spTree>
    <p:extLst>
      <p:ext uri="{BB962C8B-B14F-4D97-AF65-F5344CB8AC3E}">
        <p14:creationId xmlns:p14="http://schemas.microsoft.com/office/powerpoint/2010/main" val="1919526045"/>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Espaço Reservado para Número de Slide 3"/>
          <p:cNvSpPr txBox="1">
            <a:spLocks/>
          </p:cNvSpPr>
          <p:nvPr/>
        </p:nvSpPr>
        <p:spPr>
          <a:xfrm>
            <a:off x="8672545" y="6492899"/>
            <a:ext cx="471487"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5982A366-06E1-403F-9EA0-5CC931BD59A0}" type="slidenum">
              <a:rPr kumimoji="0" lang="pt-BR" sz="1200" b="0" i="0" u="none" strike="noStrike" kern="1200" cap="none" spc="0" normalizeH="0" baseline="0" noProof="0" smtClean="0">
                <a:ln>
                  <a:noFill/>
                </a:ln>
                <a:solidFill>
                  <a:schemeClr val="tx1">
                    <a:lumMod val="50000"/>
                    <a:lumOff val="50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pt-BR" sz="1200" b="0" i="0" u="none" strike="noStrike" kern="1200" cap="none" spc="0" normalizeH="0" baseline="0" noProof="0" dirty="0">
              <a:ln>
                <a:noFill/>
              </a:ln>
              <a:solidFill>
                <a:schemeClr val="tx1">
                  <a:lumMod val="50000"/>
                  <a:lumOff val="50000"/>
                </a:schemeClr>
              </a:solidFill>
              <a:effectLst/>
              <a:uLnTx/>
              <a:uFillTx/>
              <a:latin typeface="+mn-lt"/>
              <a:ea typeface="+mn-ea"/>
              <a:cs typeface="+mn-cs"/>
            </a:endParaRPr>
          </a:p>
        </p:txBody>
      </p:sp>
      <p:sp>
        <p:nvSpPr>
          <p:cNvPr id="13" name="CaixaDeTexto 12"/>
          <p:cNvSpPr txBox="1"/>
          <p:nvPr/>
        </p:nvSpPr>
        <p:spPr>
          <a:xfrm>
            <a:off x="287048" y="1124744"/>
            <a:ext cx="8856984" cy="400110"/>
          </a:xfrm>
          <a:prstGeom prst="rect">
            <a:avLst/>
          </a:prstGeom>
          <a:noFill/>
        </p:spPr>
        <p:txBody>
          <a:bodyPr wrap="square" rtlCol="0">
            <a:spAutoFit/>
          </a:bodyPr>
          <a:lstStyle/>
          <a:p>
            <a:pPr marL="342900" indent="-342900" algn="just">
              <a:buFont typeface="Wingdings" panose="05000000000000000000" pitchFamily="2" charset="2"/>
              <a:buChar char="q"/>
            </a:pPr>
            <a:r>
              <a:rPr lang="pt-BR" sz="2000" b="1" dirty="0" smtClean="0">
                <a:solidFill>
                  <a:schemeClr val="tx1">
                    <a:lumMod val="75000"/>
                    <a:lumOff val="25000"/>
                  </a:schemeClr>
                </a:solidFill>
              </a:rPr>
              <a:t>Perguntas relacionadas aos exemplos 1 e 2</a:t>
            </a:r>
          </a:p>
        </p:txBody>
      </p:sp>
      <p:sp>
        <p:nvSpPr>
          <p:cNvPr id="23" name="Título 1"/>
          <p:cNvSpPr>
            <a:spLocks noGrp="1"/>
          </p:cNvSpPr>
          <p:nvPr>
            <p:ph type="title"/>
          </p:nvPr>
        </p:nvSpPr>
        <p:spPr>
          <a:xfrm>
            <a:off x="2843808" y="214290"/>
            <a:ext cx="5157216" cy="571504"/>
          </a:xfrm>
        </p:spPr>
        <p:txBody>
          <a:bodyPr/>
          <a:lstStyle/>
          <a:p>
            <a:pPr algn="r"/>
            <a:r>
              <a:rPr lang="pt-BR" sz="2400" dirty="0" smtClean="0"/>
              <a:t>Contratos com Flexibilidade - Exemplos</a:t>
            </a:r>
            <a:endParaRPr lang="pt-BR" sz="2400" dirty="0"/>
          </a:p>
        </p:txBody>
      </p:sp>
      <p:sp>
        <p:nvSpPr>
          <p:cNvPr id="2" name="Retângulo 1"/>
          <p:cNvSpPr/>
          <p:nvPr/>
        </p:nvSpPr>
        <p:spPr>
          <a:xfrm>
            <a:off x="611560" y="1628800"/>
            <a:ext cx="8060984" cy="2031325"/>
          </a:xfrm>
          <a:prstGeom prst="rect">
            <a:avLst/>
          </a:prstGeom>
        </p:spPr>
        <p:txBody>
          <a:bodyPr wrap="square">
            <a:spAutoFit/>
          </a:bodyPr>
          <a:lstStyle/>
          <a:p>
            <a:pPr algn="just"/>
            <a:r>
              <a:rPr lang="pt-BR" sz="1400" dirty="0"/>
              <a:t>"</a:t>
            </a:r>
            <a:r>
              <a:rPr lang="pt-BR" sz="1400" dirty="0" smtClean="0"/>
              <a:t>Possuímos </a:t>
            </a:r>
            <a:r>
              <a:rPr lang="pt-BR" sz="1400" dirty="0"/>
              <a:t>contratos de energia com flexibilidades de -40% e de +30% sobre o volume futuro contratado. Gostaria de saber se essa flexibilidade será inserida no sistema da CCEE para ser executada automaticamente pelo consumo ou se os clientes (consumidores) perderão esse direito que negociaram e pagaram contratualmente</a:t>
            </a:r>
            <a:r>
              <a:rPr lang="pt-BR" sz="1400" dirty="0" smtClean="0"/>
              <a:t>.“</a:t>
            </a:r>
          </a:p>
          <a:p>
            <a:pPr algn="just"/>
            <a:endParaRPr lang="pt-BR" sz="1400" dirty="0"/>
          </a:p>
          <a:p>
            <a:pPr algn="just"/>
            <a:r>
              <a:rPr lang="pt-BR" sz="1400" dirty="0" smtClean="0"/>
              <a:t>"Hoje</a:t>
            </a:r>
            <a:r>
              <a:rPr lang="pt-BR" sz="1400" dirty="0"/>
              <a:t>, temos contratos com mecanismo de flexibilidade, porém com modulação flat. Desta forma, o que fazemos: Aplicamos a flexibilidade de acordo com o </a:t>
            </a:r>
            <a:r>
              <a:rPr lang="pt-BR" sz="1400" dirty="0" smtClean="0"/>
              <a:t>consumo. </a:t>
            </a:r>
            <a:r>
              <a:rPr lang="pt-BR" sz="1400" dirty="0"/>
              <a:t>Na nova regra, obrigatoriamente, nossos contratos deverão ser registrados como CCEAL flexível ou poderemos continuar utilizando o contrato firme conforme já realizamos atualmente?"</a:t>
            </a:r>
          </a:p>
        </p:txBody>
      </p:sp>
      <p:sp>
        <p:nvSpPr>
          <p:cNvPr id="6" name="Retângulo 5"/>
          <p:cNvSpPr/>
          <p:nvPr/>
        </p:nvSpPr>
        <p:spPr>
          <a:xfrm>
            <a:off x="611560" y="3789040"/>
            <a:ext cx="8060984" cy="3108543"/>
          </a:xfrm>
          <a:prstGeom prst="rect">
            <a:avLst/>
          </a:prstGeom>
        </p:spPr>
        <p:txBody>
          <a:bodyPr wrap="square">
            <a:spAutoFit/>
          </a:bodyPr>
          <a:lstStyle/>
          <a:p>
            <a:pPr algn="just"/>
            <a:r>
              <a:rPr lang="pt-BR" sz="1400" b="1" u="sng" dirty="0" smtClean="0">
                <a:solidFill>
                  <a:schemeClr val="tx2"/>
                </a:solidFill>
              </a:rPr>
              <a:t>Resposta:</a:t>
            </a:r>
          </a:p>
          <a:p>
            <a:pPr algn="just"/>
            <a:r>
              <a:rPr lang="pt-BR" sz="1400" dirty="0" smtClean="0">
                <a:solidFill>
                  <a:schemeClr val="tx2"/>
                </a:solidFill>
              </a:rPr>
              <a:t>Para estas questões entendemos que a modalidade contratual indicada é o CCEAL Flexível por Percentual, entretanto os dados de flexibilidade dos contratos deverão ser adequados aos </a:t>
            </a:r>
            <a:r>
              <a:rPr lang="pt-BR" sz="1400" dirty="0">
                <a:solidFill>
                  <a:schemeClr val="tx2"/>
                </a:solidFill>
              </a:rPr>
              <a:t> </a:t>
            </a:r>
            <a:r>
              <a:rPr lang="pt-BR" sz="1400" dirty="0" smtClean="0">
                <a:solidFill>
                  <a:schemeClr val="tx2"/>
                </a:solidFill>
              </a:rPr>
              <a:t>parâmetros do sistema (CliqCCEE).</a:t>
            </a:r>
          </a:p>
          <a:p>
            <a:pPr algn="just"/>
            <a:r>
              <a:rPr lang="pt-BR" sz="1400" dirty="0" smtClean="0">
                <a:solidFill>
                  <a:schemeClr val="tx2"/>
                </a:solidFill>
              </a:rPr>
              <a:t>Como exemplo, e supondo um contrato com estimativa de 100 MW médios, e os parâmetros de -</a:t>
            </a:r>
            <a:r>
              <a:rPr lang="pt-BR" sz="1400" dirty="0">
                <a:solidFill>
                  <a:schemeClr val="tx2"/>
                </a:solidFill>
              </a:rPr>
              <a:t>40% e de +30% </a:t>
            </a:r>
            <a:r>
              <a:rPr lang="pt-BR" sz="1400" dirty="0" smtClean="0">
                <a:solidFill>
                  <a:schemeClr val="tx2"/>
                </a:solidFill>
              </a:rPr>
              <a:t>, o registro deverá ser realizado da seguinte forma:</a:t>
            </a:r>
          </a:p>
          <a:p>
            <a:pPr algn="just"/>
            <a:endParaRPr lang="pt-BR" sz="1400" dirty="0">
              <a:solidFill>
                <a:schemeClr val="tx2"/>
              </a:solidFill>
            </a:endParaRPr>
          </a:p>
          <a:p>
            <a:r>
              <a:rPr lang="pt-BR" sz="1400" dirty="0" smtClean="0">
                <a:solidFill>
                  <a:schemeClr val="tx2"/>
                </a:solidFill>
              </a:rPr>
              <a:t>- Montante </a:t>
            </a:r>
            <a:r>
              <a:rPr lang="pt-BR" sz="1400" dirty="0">
                <a:solidFill>
                  <a:schemeClr val="tx2"/>
                </a:solidFill>
              </a:rPr>
              <a:t>Mínimo: </a:t>
            </a:r>
            <a:r>
              <a:rPr lang="pt-BR" sz="1400" b="1" dirty="0" smtClean="0">
                <a:solidFill>
                  <a:schemeClr val="tx2"/>
                </a:solidFill>
              </a:rPr>
              <a:t>60</a:t>
            </a:r>
            <a:r>
              <a:rPr lang="pt-BR" sz="1400" dirty="0" smtClean="0">
                <a:solidFill>
                  <a:schemeClr val="tx2"/>
                </a:solidFill>
              </a:rPr>
              <a:t> </a:t>
            </a:r>
            <a:r>
              <a:rPr lang="pt-BR" sz="1400" b="1" dirty="0">
                <a:solidFill>
                  <a:schemeClr val="tx2"/>
                </a:solidFill>
              </a:rPr>
              <a:t>MW médios</a:t>
            </a:r>
          </a:p>
          <a:p>
            <a:r>
              <a:rPr lang="pt-BR" sz="1400" dirty="0" smtClean="0">
                <a:solidFill>
                  <a:schemeClr val="tx2"/>
                </a:solidFill>
              </a:rPr>
              <a:t>- Montante </a:t>
            </a:r>
            <a:r>
              <a:rPr lang="pt-BR" sz="1400" dirty="0">
                <a:solidFill>
                  <a:schemeClr val="tx2"/>
                </a:solidFill>
              </a:rPr>
              <a:t>Máximo: </a:t>
            </a:r>
            <a:r>
              <a:rPr lang="pt-BR" sz="1400" b="1" dirty="0" smtClean="0">
                <a:solidFill>
                  <a:schemeClr val="tx2"/>
                </a:solidFill>
              </a:rPr>
              <a:t>130</a:t>
            </a:r>
            <a:r>
              <a:rPr lang="pt-BR" sz="1400" dirty="0" smtClean="0">
                <a:solidFill>
                  <a:schemeClr val="tx2"/>
                </a:solidFill>
              </a:rPr>
              <a:t> </a:t>
            </a:r>
            <a:r>
              <a:rPr lang="pt-BR" sz="1400" b="1" dirty="0">
                <a:solidFill>
                  <a:schemeClr val="tx2"/>
                </a:solidFill>
              </a:rPr>
              <a:t>MW médios</a:t>
            </a:r>
          </a:p>
          <a:p>
            <a:r>
              <a:rPr lang="pt-BR" sz="1400" dirty="0" smtClean="0">
                <a:solidFill>
                  <a:schemeClr val="tx2"/>
                </a:solidFill>
              </a:rPr>
              <a:t>- Porcentagem </a:t>
            </a:r>
            <a:r>
              <a:rPr lang="pt-BR" sz="1400" dirty="0">
                <a:solidFill>
                  <a:schemeClr val="tx2"/>
                </a:solidFill>
              </a:rPr>
              <a:t>atendimento à carga: </a:t>
            </a:r>
            <a:r>
              <a:rPr lang="pt-BR" sz="1400" b="1" dirty="0">
                <a:solidFill>
                  <a:schemeClr val="tx2"/>
                </a:solidFill>
              </a:rPr>
              <a:t>100</a:t>
            </a:r>
            <a:r>
              <a:rPr lang="pt-BR" sz="1400" b="1" dirty="0" smtClean="0">
                <a:solidFill>
                  <a:schemeClr val="tx2"/>
                </a:solidFill>
              </a:rPr>
              <a:t>%</a:t>
            </a:r>
          </a:p>
          <a:p>
            <a:r>
              <a:rPr lang="pt-BR" sz="1400" dirty="0">
                <a:solidFill>
                  <a:schemeClr val="tx2"/>
                </a:solidFill>
              </a:rPr>
              <a:t>- </a:t>
            </a:r>
            <a:r>
              <a:rPr lang="pt-BR" sz="1400" dirty="0" smtClean="0">
                <a:solidFill>
                  <a:schemeClr val="tx2"/>
                </a:solidFill>
              </a:rPr>
              <a:t>Tipo de modulação: </a:t>
            </a:r>
            <a:r>
              <a:rPr lang="pt-BR" sz="1400" b="1" dirty="0">
                <a:solidFill>
                  <a:schemeClr val="tx2"/>
                </a:solidFill>
              </a:rPr>
              <a:t>definido pelo </a:t>
            </a:r>
            <a:r>
              <a:rPr lang="pt-BR" sz="1400" b="1" dirty="0" smtClean="0">
                <a:solidFill>
                  <a:schemeClr val="tx2"/>
                </a:solidFill>
              </a:rPr>
              <a:t>agente (FLAT ou conforme curva de Carga)</a:t>
            </a:r>
            <a:endParaRPr lang="pt-BR" sz="1400" b="1" dirty="0">
              <a:solidFill>
                <a:schemeClr val="tx2"/>
              </a:solidFill>
            </a:endParaRPr>
          </a:p>
          <a:p>
            <a:r>
              <a:rPr lang="pt-BR" sz="1400" dirty="0" smtClean="0">
                <a:solidFill>
                  <a:schemeClr val="tx2"/>
                </a:solidFill>
              </a:rPr>
              <a:t>- Limite </a:t>
            </a:r>
            <a:r>
              <a:rPr lang="pt-BR" sz="1400" dirty="0">
                <a:solidFill>
                  <a:schemeClr val="tx2"/>
                </a:solidFill>
              </a:rPr>
              <a:t>Mínimo Modulação: </a:t>
            </a:r>
            <a:r>
              <a:rPr lang="pt-BR" sz="1400" b="1" dirty="0" smtClean="0">
                <a:solidFill>
                  <a:schemeClr val="tx2"/>
                </a:solidFill>
              </a:rPr>
              <a:t>definido pelo agente </a:t>
            </a:r>
            <a:r>
              <a:rPr lang="pt-BR" sz="1400" b="1" dirty="0">
                <a:solidFill>
                  <a:schemeClr val="tx2"/>
                </a:solidFill>
              </a:rPr>
              <a:t>(opcional)</a:t>
            </a:r>
          </a:p>
          <a:p>
            <a:r>
              <a:rPr lang="pt-BR" sz="1400" dirty="0" smtClean="0">
                <a:solidFill>
                  <a:schemeClr val="tx2"/>
                </a:solidFill>
              </a:rPr>
              <a:t>- Limite </a:t>
            </a:r>
            <a:r>
              <a:rPr lang="pt-BR" sz="1400" dirty="0">
                <a:solidFill>
                  <a:schemeClr val="tx2"/>
                </a:solidFill>
              </a:rPr>
              <a:t>Máximo Modulação: </a:t>
            </a:r>
            <a:r>
              <a:rPr lang="pt-BR" sz="1400" b="1" dirty="0" smtClean="0">
                <a:solidFill>
                  <a:schemeClr val="tx2"/>
                </a:solidFill>
              </a:rPr>
              <a:t>definido </a:t>
            </a:r>
            <a:r>
              <a:rPr lang="pt-BR" sz="1400" b="1" dirty="0">
                <a:solidFill>
                  <a:schemeClr val="tx2"/>
                </a:solidFill>
              </a:rPr>
              <a:t>pelo </a:t>
            </a:r>
            <a:r>
              <a:rPr lang="pt-BR" sz="1400" b="1" dirty="0" smtClean="0">
                <a:solidFill>
                  <a:schemeClr val="tx2"/>
                </a:solidFill>
              </a:rPr>
              <a:t>agente </a:t>
            </a:r>
            <a:r>
              <a:rPr lang="pt-BR" sz="1400" b="1" dirty="0">
                <a:solidFill>
                  <a:schemeClr val="tx2"/>
                </a:solidFill>
              </a:rPr>
              <a:t>(opcional)</a:t>
            </a:r>
          </a:p>
          <a:p>
            <a:pPr algn="just"/>
            <a:endParaRPr lang="pt-BR" sz="1400" dirty="0" smtClean="0"/>
          </a:p>
        </p:txBody>
      </p:sp>
    </p:spTree>
    <p:extLst>
      <p:ext uri="{BB962C8B-B14F-4D97-AF65-F5344CB8AC3E}">
        <p14:creationId xmlns:p14="http://schemas.microsoft.com/office/powerpoint/2010/main" val="785459108"/>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Espaço Reservado para Número de Slide 3"/>
          <p:cNvSpPr txBox="1">
            <a:spLocks/>
          </p:cNvSpPr>
          <p:nvPr/>
        </p:nvSpPr>
        <p:spPr>
          <a:xfrm>
            <a:off x="8672545" y="6492899"/>
            <a:ext cx="471487"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5982A366-06E1-403F-9EA0-5CC931BD59A0}" type="slidenum">
              <a:rPr kumimoji="0" lang="pt-BR" sz="1200" b="0" i="0" u="none" strike="noStrike" kern="1200" cap="none" spc="0" normalizeH="0" baseline="0" noProof="0" smtClean="0">
                <a:ln>
                  <a:noFill/>
                </a:ln>
                <a:solidFill>
                  <a:schemeClr val="tx1">
                    <a:lumMod val="50000"/>
                    <a:lumOff val="50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pt-BR" sz="1200" b="0" i="0" u="none" strike="noStrike" kern="1200" cap="none" spc="0" normalizeH="0" baseline="0" noProof="0" dirty="0">
              <a:ln>
                <a:noFill/>
              </a:ln>
              <a:solidFill>
                <a:schemeClr val="tx1">
                  <a:lumMod val="50000"/>
                  <a:lumOff val="50000"/>
                </a:schemeClr>
              </a:solidFill>
              <a:effectLst/>
              <a:uLnTx/>
              <a:uFillTx/>
              <a:latin typeface="+mn-lt"/>
              <a:ea typeface="+mn-ea"/>
              <a:cs typeface="+mn-cs"/>
            </a:endParaRPr>
          </a:p>
        </p:txBody>
      </p:sp>
      <p:sp>
        <p:nvSpPr>
          <p:cNvPr id="13" name="CaixaDeTexto 12"/>
          <p:cNvSpPr txBox="1"/>
          <p:nvPr/>
        </p:nvSpPr>
        <p:spPr>
          <a:xfrm>
            <a:off x="287048" y="1196752"/>
            <a:ext cx="8856984" cy="400110"/>
          </a:xfrm>
          <a:prstGeom prst="rect">
            <a:avLst/>
          </a:prstGeom>
          <a:noFill/>
        </p:spPr>
        <p:txBody>
          <a:bodyPr wrap="square" rtlCol="0">
            <a:spAutoFit/>
          </a:bodyPr>
          <a:lstStyle/>
          <a:p>
            <a:pPr marL="342900" indent="-342900" algn="just">
              <a:buFont typeface="Wingdings" panose="05000000000000000000" pitchFamily="2" charset="2"/>
              <a:buChar char="q"/>
            </a:pPr>
            <a:r>
              <a:rPr lang="pt-BR" sz="2000" b="1" dirty="0" smtClean="0">
                <a:solidFill>
                  <a:schemeClr val="tx1">
                    <a:lumMod val="75000"/>
                    <a:lumOff val="25000"/>
                  </a:schemeClr>
                </a:solidFill>
              </a:rPr>
              <a:t>Perguntas relacionadas ao exemplo 3</a:t>
            </a:r>
          </a:p>
        </p:txBody>
      </p:sp>
      <p:sp>
        <p:nvSpPr>
          <p:cNvPr id="23" name="Título 1"/>
          <p:cNvSpPr>
            <a:spLocks noGrp="1"/>
          </p:cNvSpPr>
          <p:nvPr>
            <p:ph type="title"/>
          </p:nvPr>
        </p:nvSpPr>
        <p:spPr>
          <a:xfrm>
            <a:off x="2843808" y="214290"/>
            <a:ext cx="5157216" cy="571504"/>
          </a:xfrm>
        </p:spPr>
        <p:txBody>
          <a:bodyPr/>
          <a:lstStyle/>
          <a:p>
            <a:pPr algn="r"/>
            <a:r>
              <a:rPr lang="pt-BR" sz="2400" dirty="0" smtClean="0"/>
              <a:t>Contratos com Flexibilidade - Exemplos</a:t>
            </a:r>
            <a:endParaRPr lang="pt-BR" sz="2400" dirty="0"/>
          </a:p>
        </p:txBody>
      </p:sp>
      <p:sp>
        <p:nvSpPr>
          <p:cNvPr id="2" name="Retângulo 1"/>
          <p:cNvSpPr/>
          <p:nvPr/>
        </p:nvSpPr>
        <p:spPr>
          <a:xfrm>
            <a:off x="611559" y="1859340"/>
            <a:ext cx="8060985" cy="4185761"/>
          </a:xfrm>
          <a:prstGeom prst="rect">
            <a:avLst/>
          </a:prstGeom>
        </p:spPr>
        <p:txBody>
          <a:bodyPr wrap="square">
            <a:spAutoFit/>
          </a:bodyPr>
          <a:lstStyle/>
          <a:p>
            <a:pPr algn="just"/>
            <a:r>
              <a:rPr lang="pt-BR" sz="1400" dirty="0" smtClean="0"/>
              <a:t>"Hoje</a:t>
            </a:r>
            <a:r>
              <a:rPr lang="pt-BR" sz="1400" dirty="0"/>
              <a:t>, temos contratos com mecanismo de flexibilidade, porém com modulação flat. Desta forma, o que fazemos: Aplicamos a flexibilidade de acordo com o </a:t>
            </a:r>
            <a:r>
              <a:rPr lang="pt-BR" sz="1400" dirty="0" smtClean="0"/>
              <a:t>consumo. </a:t>
            </a:r>
            <a:r>
              <a:rPr lang="pt-BR" sz="1400" dirty="0"/>
              <a:t>Na nova regra, obrigatoriamente, nossos contratos deverão ser registrados como CCEAL flexível ou poderemos continuar utilizando o contrato firme conforme já realizamos atualmente</a:t>
            </a:r>
            <a:r>
              <a:rPr lang="pt-BR" sz="1400" dirty="0" smtClean="0"/>
              <a:t>?“</a:t>
            </a:r>
            <a:endParaRPr lang="pt-BR" sz="1400" dirty="0"/>
          </a:p>
          <a:p>
            <a:pPr algn="just"/>
            <a:endParaRPr lang="pt-BR" sz="1400" dirty="0"/>
          </a:p>
          <a:p>
            <a:pPr algn="just"/>
            <a:r>
              <a:rPr lang="pt-BR" sz="1400" b="1" u="sng" dirty="0" smtClean="0">
                <a:solidFill>
                  <a:schemeClr val="tx2"/>
                </a:solidFill>
              </a:rPr>
              <a:t>Resposta:</a:t>
            </a:r>
            <a:endParaRPr lang="pt-BR" sz="1400" dirty="0">
              <a:solidFill>
                <a:schemeClr val="tx2"/>
              </a:solidFill>
            </a:endParaRPr>
          </a:p>
          <a:p>
            <a:pPr algn="just"/>
            <a:r>
              <a:rPr lang="pt-BR" sz="1400" dirty="0" smtClean="0">
                <a:solidFill>
                  <a:schemeClr val="tx2"/>
                </a:solidFill>
              </a:rPr>
              <a:t>Sim, deverão ser registrados CCEALs Flexíveis por Percentual, com o tipo de modulação FLAT.</a:t>
            </a:r>
          </a:p>
          <a:p>
            <a:pPr algn="just"/>
            <a:r>
              <a:rPr lang="pt-BR" sz="1400" dirty="0" smtClean="0">
                <a:solidFill>
                  <a:schemeClr val="tx2"/>
                </a:solidFill>
              </a:rPr>
              <a:t>Não será possível ajustes </a:t>
            </a:r>
            <a:r>
              <a:rPr lang="pt-BR" sz="1400" i="1" dirty="0" smtClean="0">
                <a:solidFill>
                  <a:schemeClr val="tx2"/>
                </a:solidFill>
              </a:rPr>
              <a:t>ex-post</a:t>
            </a:r>
            <a:r>
              <a:rPr lang="pt-BR" sz="1400" dirty="0" smtClean="0">
                <a:solidFill>
                  <a:schemeClr val="tx2"/>
                </a:solidFill>
              </a:rPr>
              <a:t> após a implantação da Portaria 455.</a:t>
            </a:r>
          </a:p>
          <a:p>
            <a:pPr algn="just"/>
            <a:endParaRPr lang="pt-BR" sz="1400" dirty="0">
              <a:solidFill>
                <a:schemeClr val="tx2"/>
              </a:solidFill>
            </a:endParaRPr>
          </a:p>
          <a:p>
            <a:pPr algn="just"/>
            <a:r>
              <a:rPr lang="pt-BR" sz="1400" dirty="0" smtClean="0"/>
              <a:t>“Contratos </a:t>
            </a:r>
            <a:r>
              <a:rPr lang="pt-BR" sz="1400" dirty="0"/>
              <a:t>Parcialmente Livre que são registrados exclusivamente após conhecimento do consumo realizado hora a hora. </a:t>
            </a:r>
            <a:r>
              <a:rPr lang="pt-BR" sz="1400" dirty="0" smtClean="0"/>
              <a:t>Diante </a:t>
            </a:r>
            <a:r>
              <a:rPr lang="pt-BR" sz="1400" dirty="0"/>
              <a:t>do exposto acima, gentileza nos informar o arranjo operacional que está sendo desenvolvido pela CCEE para atendimento às flexibilidades citadas acima</a:t>
            </a:r>
            <a:r>
              <a:rPr lang="pt-BR" sz="1400" dirty="0" smtClean="0"/>
              <a:t>.“</a:t>
            </a:r>
          </a:p>
          <a:p>
            <a:pPr algn="just"/>
            <a:endParaRPr lang="pt-BR" sz="1400" dirty="0"/>
          </a:p>
          <a:p>
            <a:pPr algn="just"/>
            <a:r>
              <a:rPr lang="pt-BR" sz="1400" b="1" u="sng" dirty="0" smtClean="0">
                <a:solidFill>
                  <a:schemeClr val="tx2"/>
                </a:solidFill>
              </a:rPr>
              <a:t>Resposta:</a:t>
            </a:r>
          </a:p>
          <a:p>
            <a:pPr algn="just"/>
            <a:r>
              <a:rPr lang="pt-BR" sz="1400" dirty="0" smtClean="0">
                <a:solidFill>
                  <a:schemeClr val="tx2"/>
                </a:solidFill>
              </a:rPr>
              <a:t>Em </a:t>
            </a:r>
            <a:r>
              <a:rPr lang="pt-BR" sz="1400" dirty="0">
                <a:solidFill>
                  <a:schemeClr val="tx2"/>
                </a:solidFill>
              </a:rPr>
              <a:t>virtude dos dados apresentados entendemos que </a:t>
            </a:r>
            <a:r>
              <a:rPr lang="pt-BR" sz="1400" dirty="0" smtClean="0">
                <a:solidFill>
                  <a:schemeClr val="tx2"/>
                </a:solidFill>
              </a:rPr>
              <a:t>ambos </a:t>
            </a:r>
            <a:r>
              <a:rPr lang="pt-BR" sz="1400" dirty="0">
                <a:solidFill>
                  <a:schemeClr val="tx2"/>
                </a:solidFill>
              </a:rPr>
              <a:t>tipos de contrato com </a:t>
            </a:r>
            <a:r>
              <a:rPr lang="pt-BR" sz="1400" dirty="0" smtClean="0">
                <a:solidFill>
                  <a:schemeClr val="tx2"/>
                </a:solidFill>
              </a:rPr>
              <a:t>flexibilidade </a:t>
            </a:r>
            <a:r>
              <a:rPr lang="pt-BR" sz="1400" dirty="0">
                <a:solidFill>
                  <a:schemeClr val="tx2"/>
                </a:solidFill>
              </a:rPr>
              <a:t>(Percentual ou Prioridade</a:t>
            </a:r>
            <a:r>
              <a:rPr lang="pt-BR" sz="1400" dirty="0" smtClean="0">
                <a:solidFill>
                  <a:schemeClr val="tx2"/>
                </a:solidFill>
              </a:rPr>
              <a:t>) sejam viáveis para </a:t>
            </a:r>
            <a:r>
              <a:rPr lang="pt-BR" sz="1400" dirty="0">
                <a:solidFill>
                  <a:schemeClr val="tx2"/>
                </a:solidFill>
              </a:rPr>
              <a:t>atender a </a:t>
            </a:r>
            <a:r>
              <a:rPr lang="pt-BR" sz="1400" dirty="0" smtClean="0">
                <a:solidFill>
                  <a:schemeClr val="tx2"/>
                </a:solidFill>
              </a:rPr>
              <a:t>questão proposta. A </a:t>
            </a:r>
            <a:r>
              <a:rPr lang="pt-BR" sz="1400" dirty="0">
                <a:solidFill>
                  <a:schemeClr val="tx2"/>
                </a:solidFill>
              </a:rPr>
              <a:t>escolha de qual modalidade melhor atende a determinada necessidade depende de diversos fatores e da estratégia de venda, além da característica da demanda (estimativa da curva de carga). </a:t>
            </a:r>
          </a:p>
          <a:p>
            <a:pPr algn="just"/>
            <a:endParaRPr lang="pt-BR" sz="1400" dirty="0" smtClean="0">
              <a:solidFill>
                <a:schemeClr val="tx2"/>
              </a:solidFill>
            </a:endParaRPr>
          </a:p>
        </p:txBody>
      </p:sp>
    </p:spTree>
    <p:extLst>
      <p:ext uri="{BB962C8B-B14F-4D97-AF65-F5344CB8AC3E}">
        <p14:creationId xmlns:p14="http://schemas.microsoft.com/office/powerpoint/2010/main" val="4286927623"/>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Espaço Reservado para Número de Slide 3"/>
          <p:cNvSpPr txBox="1">
            <a:spLocks/>
          </p:cNvSpPr>
          <p:nvPr/>
        </p:nvSpPr>
        <p:spPr>
          <a:xfrm>
            <a:off x="8672545" y="6492899"/>
            <a:ext cx="471487"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5982A366-06E1-403F-9EA0-5CC931BD59A0}" type="slidenum">
              <a:rPr kumimoji="0" lang="pt-BR" sz="1200" b="0" i="0" u="none" strike="noStrike" kern="1200" cap="none" spc="0" normalizeH="0" baseline="0" noProof="0" smtClean="0">
                <a:ln>
                  <a:noFill/>
                </a:ln>
                <a:solidFill>
                  <a:schemeClr val="tx1">
                    <a:lumMod val="50000"/>
                    <a:lumOff val="50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pt-BR" sz="1200" b="0" i="0" u="none" strike="noStrike" kern="1200" cap="none" spc="0" normalizeH="0" baseline="0" noProof="0" dirty="0">
              <a:ln>
                <a:noFill/>
              </a:ln>
              <a:solidFill>
                <a:schemeClr val="tx1">
                  <a:lumMod val="50000"/>
                  <a:lumOff val="50000"/>
                </a:schemeClr>
              </a:solidFill>
              <a:effectLst/>
              <a:uLnTx/>
              <a:uFillTx/>
              <a:latin typeface="+mn-lt"/>
              <a:ea typeface="+mn-ea"/>
              <a:cs typeface="+mn-cs"/>
            </a:endParaRPr>
          </a:p>
        </p:txBody>
      </p:sp>
      <p:sp>
        <p:nvSpPr>
          <p:cNvPr id="13" name="CaixaDeTexto 12"/>
          <p:cNvSpPr txBox="1"/>
          <p:nvPr/>
        </p:nvSpPr>
        <p:spPr>
          <a:xfrm>
            <a:off x="287048" y="1052736"/>
            <a:ext cx="8856984" cy="400110"/>
          </a:xfrm>
          <a:prstGeom prst="rect">
            <a:avLst/>
          </a:prstGeom>
          <a:noFill/>
        </p:spPr>
        <p:txBody>
          <a:bodyPr wrap="square" rtlCol="0">
            <a:spAutoFit/>
          </a:bodyPr>
          <a:lstStyle/>
          <a:p>
            <a:pPr marL="342900" indent="-342900" algn="just">
              <a:buFont typeface="Wingdings" panose="05000000000000000000" pitchFamily="2" charset="2"/>
              <a:buChar char="q"/>
            </a:pPr>
            <a:r>
              <a:rPr lang="pt-BR" sz="2000" b="1" dirty="0" smtClean="0">
                <a:solidFill>
                  <a:schemeClr val="tx1">
                    <a:lumMod val="75000"/>
                    <a:lumOff val="25000"/>
                  </a:schemeClr>
                </a:solidFill>
              </a:rPr>
              <a:t>Perguntas relacionadas ao exemplo 4</a:t>
            </a:r>
          </a:p>
        </p:txBody>
      </p:sp>
      <p:sp>
        <p:nvSpPr>
          <p:cNvPr id="23" name="Título 1"/>
          <p:cNvSpPr>
            <a:spLocks noGrp="1"/>
          </p:cNvSpPr>
          <p:nvPr>
            <p:ph type="title"/>
          </p:nvPr>
        </p:nvSpPr>
        <p:spPr>
          <a:xfrm>
            <a:off x="2843808" y="214290"/>
            <a:ext cx="5157216" cy="571504"/>
          </a:xfrm>
        </p:spPr>
        <p:txBody>
          <a:bodyPr/>
          <a:lstStyle/>
          <a:p>
            <a:pPr algn="r"/>
            <a:r>
              <a:rPr lang="pt-BR" sz="2400" dirty="0" smtClean="0"/>
              <a:t>Contratos com Flexibilidade - Exemplos</a:t>
            </a:r>
            <a:endParaRPr lang="pt-BR" sz="2400" dirty="0"/>
          </a:p>
        </p:txBody>
      </p:sp>
      <p:sp>
        <p:nvSpPr>
          <p:cNvPr id="2" name="Retângulo 1"/>
          <p:cNvSpPr/>
          <p:nvPr/>
        </p:nvSpPr>
        <p:spPr>
          <a:xfrm>
            <a:off x="755575" y="1484784"/>
            <a:ext cx="7916969" cy="3970318"/>
          </a:xfrm>
          <a:prstGeom prst="rect">
            <a:avLst/>
          </a:prstGeom>
        </p:spPr>
        <p:txBody>
          <a:bodyPr wrap="square">
            <a:spAutoFit/>
          </a:bodyPr>
          <a:lstStyle/>
          <a:p>
            <a:pPr algn="just"/>
            <a:r>
              <a:rPr lang="pt-BR" sz="1400" dirty="0" smtClean="0"/>
              <a:t>“Para </a:t>
            </a:r>
            <a:r>
              <a:rPr lang="pt-BR" sz="1400" dirty="0"/>
              <a:t>efeito de faturamento, caso tenhamos um cliente com contrato flexível, teremos que esperar a contabilização para saber o faturamento final do contrato? Isso porque para o registro ex-ante faturaríamos antes de saber a energia consumida e, caso seja flexível, esse volume poderá mudar</a:t>
            </a:r>
            <a:r>
              <a:rPr lang="pt-BR" sz="1400" dirty="0" smtClean="0"/>
              <a:t>.”</a:t>
            </a:r>
          </a:p>
          <a:p>
            <a:pPr algn="just"/>
            <a:endParaRPr lang="pt-BR" sz="1400" dirty="0"/>
          </a:p>
          <a:p>
            <a:pPr algn="just"/>
            <a:r>
              <a:rPr lang="pt-BR" sz="1400" b="1" u="sng" dirty="0" smtClean="0">
                <a:solidFill>
                  <a:schemeClr val="tx2"/>
                </a:solidFill>
              </a:rPr>
              <a:t>Resposta:</a:t>
            </a:r>
          </a:p>
          <a:p>
            <a:pPr algn="just"/>
            <a:r>
              <a:rPr lang="pt-BR" sz="1400" dirty="0" smtClean="0">
                <a:solidFill>
                  <a:schemeClr val="tx2"/>
                </a:solidFill>
              </a:rPr>
              <a:t>Sim. O </a:t>
            </a:r>
            <a:r>
              <a:rPr lang="pt-BR" sz="1400" dirty="0">
                <a:solidFill>
                  <a:schemeClr val="tx2"/>
                </a:solidFill>
              </a:rPr>
              <a:t>exercício da flexibilidade ocorrerá na </a:t>
            </a:r>
            <a:r>
              <a:rPr lang="pt-BR" sz="1400" dirty="0" smtClean="0">
                <a:solidFill>
                  <a:schemeClr val="tx2"/>
                </a:solidFill>
              </a:rPr>
              <a:t>pré-contabilização, </a:t>
            </a:r>
            <a:r>
              <a:rPr lang="pt-BR" sz="1400" dirty="0">
                <a:solidFill>
                  <a:schemeClr val="tx2"/>
                </a:solidFill>
              </a:rPr>
              <a:t>onde serão divulgados os montantes contratuais finais exercidos. A contabilização final é divulgada em MS+21 (em MS+17 </a:t>
            </a:r>
            <a:r>
              <a:rPr lang="pt-BR" sz="1400" dirty="0" smtClean="0">
                <a:solidFill>
                  <a:schemeClr val="tx2"/>
                </a:solidFill>
              </a:rPr>
              <a:t>pode haver </a:t>
            </a:r>
            <a:r>
              <a:rPr lang="pt-BR" sz="1400" dirty="0">
                <a:solidFill>
                  <a:schemeClr val="tx2"/>
                </a:solidFill>
              </a:rPr>
              <a:t>ajuste de </a:t>
            </a:r>
            <a:r>
              <a:rPr lang="pt-BR" sz="1400" dirty="0" smtClean="0">
                <a:solidFill>
                  <a:schemeClr val="tx2"/>
                </a:solidFill>
              </a:rPr>
              <a:t>contratos).</a:t>
            </a:r>
          </a:p>
          <a:p>
            <a:pPr algn="just"/>
            <a:endParaRPr lang="pt-BR" sz="1400" dirty="0">
              <a:solidFill>
                <a:schemeClr val="tx2"/>
              </a:solidFill>
            </a:endParaRPr>
          </a:p>
          <a:p>
            <a:pPr algn="just"/>
            <a:r>
              <a:rPr lang="pt-BR" sz="1400" dirty="0"/>
              <a:t> “Definir que a medição a ser considerada na aplicação das flexibilidades contratuais contemple: (a) acréscimo de Perdas da Rede Básica sobre o consumo, conforme regras de comercialização (para medição de Geração aplica-se a redução de Perdas de Rede Básica, caso aplicável), e b) redução da energia correspondente ao contrato de PROINFA alocado para a respectiva unidade consumidora</a:t>
            </a:r>
            <a:r>
              <a:rPr lang="pt-BR" sz="1400" dirty="0" smtClean="0"/>
              <a:t>.”</a:t>
            </a:r>
          </a:p>
          <a:p>
            <a:pPr algn="just"/>
            <a:endParaRPr lang="pt-BR" sz="1400" dirty="0"/>
          </a:p>
          <a:p>
            <a:pPr algn="just"/>
            <a:r>
              <a:rPr lang="pt-BR" sz="1400" b="1" u="sng" dirty="0">
                <a:solidFill>
                  <a:schemeClr val="tx2"/>
                </a:solidFill>
              </a:rPr>
              <a:t>Resposta:</a:t>
            </a:r>
          </a:p>
          <a:p>
            <a:pPr algn="just"/>
            <a:r>
              <a:rPr lang="pt-BR" sz="1400" dirty="0" smtClean="0">
                <a:solidFill>
                  <a:schemeClr val="tx2"/>
                </a:solidFill>
              </a:rPr>
              <a:t>O CCEAL Flexível por Prioridade executa os comandos abordados.</a:t>
            </a:r>
          </a:p>
          <a:p>
            <a:pPr algn="just"/>
            <a:endParaRPr lang="pt-BR" sz="1400" dirty="0" smtClean="0"/>
          </a:p>
          <a:p>
            <a:pPr algn="just"/>
            <a:endParaRPr lang="pt-BR" sz="1400" dirty="0" smtClean="0">
              <a:solidFill>
                <a:schemeClr val="tx2"/>
              </a:solidFill>
            </a:endParaRPr>
          </a:p>
        </p:txBody>
      </p:sp>
    </p:spTree>
    <p:extLst>
      <p:ext uri="{BB962C8B-B14F-4D97-AF65-F5344CB8AC3E}">
        <p14:creationId xmlns:p14="http://schemas.microsoft.com/office/powerpoint/2010/main" val="2439107692"/>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Espaço Reservado para Número de Slide 3"/>
          <p:cNvSpPr txBox="1">
            <a:spLocks/>
          </p:cNvSpPr>
          <p:nvPr/>
        </p:nvSpPr>
        <p:spPr>
          <a:xfrm>
            <a:off x="8672545" y="6492899"/>
            <a:ext cx="471487"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5982A366-06E1-403F-9EA0-5CC931BD59A0}" type="slidenum">
              <a:rPr kumimoji="0" lang="pt-BR" sz="1200" b="0" i="0" u="none" strike="noStrike" kern="1200" cap="none" spc="0" normalizeH="0" baseline="0" noProof="0" smtClean="0">
                <a:ln>
                  <a:noFill/>
                </a:ln>
                <a:solidFill>
                  <a:schemeClr val="tx1">
                    <a:lumMod val="50000"/>
                    <a:lumOff val="50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pt-BR" sz="1200" b="0" i="0" u="none" strike="noStrike" kern="1200" cap="none" spc="0" normalizeH="0" baseline="0" noProof="0" dirty="0">
              <a:ln>
                <a:noFill/>
              </a:ln>
              <a:solidFill>
                <a:schemeClr val="tx1">
                  <a:lumMod val="50000"/>
                  <a:lumOff val="50000"/>
                </a:schemeClr>
              </a:solidFill>
              <a:effectLst/>
              <a:uLnTx/>
              <a:uFillTx/>
              <a:latin typeface="+mn-lt"/>
              <a:ea typeface="+mn-ea"/>
              <a:cs typeface="+mn-cs"/>
            </a:endParaRPr>
          </a:p>
        </p:txBody>
      </p:sp>
      <p:sp>
        <p:nvSpPr>
          <p:cNvPr id="13" name="CaixaDeTexto 12"/>
          <p:cNvSpPr txBox="1"/>
          <p:nvPr/>
        </p:nvSpPr>
        <p:spPr>
          <a:xfrm>
            <a:off x="287048" y="1052736"/>
            <a:ext cx="8856984" cy="400110"/>
          </a:xfrm>
          <a:prstGeom prst="rect">
            <a:avLst/>
          </a:prstGeom>
          <a:noFill/>
        </p:spPr>
        <p:txBody>
          <a:bodyPr wrap="square" rtlCol="0">
            <a:spAutoFit/>
          </a:bodyPr>
          <a:lstStyle/>
          <a:p>
            <a:pPr marL="342900" indent="-342900" algn="just">
              <a:buFont typeface="Wingdings" panose="05000000000000000000" pitchFamily="2" charset="2"/>
              <a:buChar char="q"/>
            </a:pPr>
            <a:r>
              <a:rPr lang="pt-BR" sz="2000" b="1" dirty="0" smtClean="0">
                <a:solidFill>
                  <a:schemeClr val="tx1">
                    <a:lumMod val="75000"/>
                    <a:lumOff val="25000"/>
                  </a:schemeClr>
                </a:solidFill>
              </a:rPr>
              <a:t>Perguntas relacionadas ao exemplo 4</a:t>
            </a:r>
          </a:p>
        </p:txBody>
      </p:sp>
      <p:sp>
        <p:nvSpPr>
          <p:cNvPr id="23" name="Título 1"/>
          <p:cNvSpPr>
            <a:spLocks noGrp="1"/>
          </p:cNvSpPr>
          <p:nvPr>
            <p:ph type="title"/>
          </p:nvPr>
        </p:nvSpPr>
        <p:spPr>
          <a:xfrm>
            <a:off x="2843808" y="214290"/>
            <a:ext cx="5157216" cy="571504"/>
          </a:xfrm>
        </p:spPr>
        <p:txBody>
          <a:bodyPr/>
          <a:lstStyle/>
          <a:p>
            <a:pPr algn="r"/>
            <a:r>
              <a:rPr lang="pt-BR" sz="2400" dirty="0" smtClean="0"/>
              <a:t>Contratos com Flexibilidade - Exemplos</a:t>
            </a:r>
            <a:endParaRPr lang="pt-BR" sz="2400" dirty="0"/>
          </a:p>
        </p:txBody>
      </p:sp>
      <p:sp>
        <p:nvSpPr>
          <p:cNvPr id="2" name="Retângulo 1"/>
          <p:cNvSpPr/>
          <p:nvPr/>
        </p:nvSpPr>
        <p:spPr>
          <a:xfrm>
            <a:off x="755575" y="1484784"/>
            <a:ext cx="7916969" cy="4832092"/>
          </a:xfrm>
          <a:prstGeom prst="rect">
            <a:avLst/>
          </a:prstGeom>
        </p:spPr>
        <p:txBody>
          <a:bodyPr wrap="square">
            <a:spAutoFit/>
          </a:bodyPr>
          <a:lstStyle/>
          <a:p>
            <a:pPr algn="just"/>
            <a:r>
              <a:rPr lang="pt-BR" sz="1400" dirty="0" smtClean="0"/>
              <a:t>“Considerando </a:t>
            </a:r>
            <a:r>
              <a:rPr lang="pt-BR" sz="1400" dirty="0"/>
              <a:t>que para a maioria dos contratos que atualmente são ajustados ex-post, em função do consumo medido, é determinada a necessidade para o atendimento da(s) carga(s), obedecendo os limites mensais contratados. Da  necessidade apurada são subtraídos os contratos do PROINFA e registrados contratos por submercado de acordo com a localização das cargas</a:t>
            </a:r>
            <a:r>
              <a:rPr lang="pt-BR" sz="1400" dirty="0" smtClean="0"/>
              <a:t>.”</a:t>
            </a:r>
          </a:p>
          <a:p>
            <a:pPr algn="just"/>
            <a:endParaRPr lang="pt-BR" sz="1400" dirty="0"/>
          </a:p>
          <a:p>
            <a:pPr algn="just"/>
            <a:r>
              <a:rPr lang="pt-BR" sz="1400" dirty="0"/>
              <a:t>“1) Como reproduzir a modulação que representa a necessidade do agente considerando os limites mínimo e máximo mensal contratados ?</a:t>
            </a:r>
          </a:p>
          <a:p>
            <a:pPr algn="just"/>
            <a:endParaRPr lang="pt-BR" sz="1400" dirty="0"/>
          </a:p>
          <a:p>
            <a:pPr algn="just"/>
            <a:r>
              <a:rPr lang="pt-BR" sz="1400" dirty="0"/>
              <a:t>1.1) uma solução próxima seria considerar o contrato do PROINFA como um contrato firme, e atender o restante da carga através de um contrato de flexibilidade por percentual, sem limite de modulação (permite o cadastramento de limites mínimo e máximo mensal), considerando a contratação de aproximadamente 98% da carga no CG. Em função da sazonalidade do contrato do PROINFA, poderemos ter exposições ou excedentes mensais, e talvez penalidades por insuficiência de contratação. </a:t>
            </a:r>
          </a:p>
          <a:p>
            <a:pPr algn="just"/>
            <a:endParaRPr lang="pt-BR" sz="1400" dirty="0"/>
          </a:p>
          <a:p>
            <a:pPr algn="just"/>
            <a:r>
              <a:rPr lang="pt-BR" sz="1400" dirty="0"/>
              <a:t>1.2) Outra solução seria considerar o contrato do PROINFA como contrato firme e atender o restante da carga através de um contrato de flexibilidade por prioridade, sem limites de modulação, porém, para este contrato não existe a possibilidade de cadastrar limites mínimo e máximo mensal</a:t>
            </a:r>
            <a:r>
              <a:rPr lang="pt-BR" sz="1400" dirty="0" smtClean="0"/>
              <a:t>.”</a:t>
            </a:r>
          </a:p>
          <a:p>
            <a:pPr algn="just"/>
            <a:endParaRPr lang="pt-BR" sz="1400" dirty="0"/>
          </a:p>
          <a:p>
            <a:pPr algn="just"/>
            <a:r>
              <a:rPr lang="pt-BR" sz="1400" b="1" u="sng" dirty="0">
                <a:solidFill>
                  <a:schemeClr val="tx2"/>
                </a:solidFill>
              </a:rPr>
              <a:t>Resposta:</a:t>
            </a:r>
          </a:p>
          <a:p>
            <a:pPr algn="just"/>
            <a:r>
              <a:rPr lang="pt-BR" sz="1400" dirty="0" smtClean="0">
                <a:solidFill>
                  <a:schemeClr val="tx2"/>
                </a:solidFill>
              </a:rPr>
              <a:t>Entendemos que a utilização individual ou combinada das três modalidades contratuais propostas atendam às questões acima </a:t>
            </a:r>
            <a:r>
              <a:rPr lang="pt-BR" sz="1400" dirty="0">
                <a:solidFill>
                  <a:schemeClr val="tx2"/>
                </a:solidFill>
              </a:rPr>
              <a:t>a</a:t>
            </a:r>
            <a:r>
              <a:rPr lang="pt-BR" sz="1400" dirty="0" smtClean="0">
                <a:solidFill>
                  <a:schemeClr val="tx2"/>
                </a:solidFill>
              </a:rPr>
              <a:t>bordadas.</a:t>
            </a:r>
            <a:endParaRPr lang="pt-BR" sz="1400" dirty="0">
              <a:solidFill>
                <a:schemeClr val="tx2"/>
              </a:solidFill>
            </a:endParaRPr>
          </a:p>
          <a:p>
            <a:pPr algn="just"/>
            <a:endParaRPr lang="pt-BR" sz="1400" dirty="0"/>
          </a:p>
        </p:txBody>
      </p:sp>
    </p:spTree>
    <p:extLst>
      <p:ext uri="{BB962C8B-B14F-4D97-AF65-F5344CB8AC3E}">
        <p14:creationId xmlns:p14="http://schemas.microsoft.com/office/powerpoint/2010/main" val="3950110027"/>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Espaço Reservado para Número de Slide 3"/>
          <p:cNvSpPr txBox="1">
            <a:spLocks/>
          </p:cNvSpPr>
          <p:nvPr/>
        </p:nvSpPr>
        <p:spPr>
          <a:xfrm>
            <a:off x="8672545" y="6492899"/>
            <a:ext cx="471487"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5982A366-06E1-403F-9EA0-5CC931BD59A0}" type="slidenum">
              <a:rPr kumimoji="0" lang="pt-BR" sz="1200" b="0" i="0" u="none" strike="noStrike" kern="1200" cap="none" spc="0" normalizeH="0" baseline="0" noProof="0" smtClean="0">
                <a:ln>
                  <a:noFill/>
                </a:ln>
                <a:solidFill>
                  <a:schemeClr val="tx1">
                    <a:lumMod val="50000"/>
                    <a:lumOff val="50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pt-BR" sz="1200" b="0" i="0" u="none" strike="noStrike" kern="1200" cap="none" spc="0" normalizeH="0" baseline="0" noProof="0" dirty="0">
              <a:ln>
                <a:noFill/>
              </a:ln>
              <a:solidFill>
                <a:schemeClr val="tx1">
                  <a:lumMod val="50000"/>
                  <a:lumOff val="50000"/>
                </a:schemeClr>
              </a:solidFill>
              <a:effectLst/>
              <a:uLnTx/>
              <a:uFillTx/>
              <a:latin typeface="+mn-lt"/>
              <a:ea typeface="+mn-ea"/>
              <a:cs typeface="+mn-cs"/>
            </a:endParaRPr>
          </a:p>
        </p:txBody>
      </p:sp>
      <p:sp>
        <p:nvSpPr>
          <p:cNvPr id="13" name="CaixaDeTexto 12"/>
          <p:cNvSpPr txBox="1"/>
          <p:nvPr/>
        </p:nvSpPr>
        <p:spPr>
          <a:xfrm>
            <a:off x="287048" y="1052736"/>
            <a:ext cx="8856984" cy="400110"/>
          </a:xfrm>
          <a:prstGeom prst="rect">
            <a:avLst/>
          </a:prstGeom>
          <a:noFill/>
        </p:spPr>
        <p:txBody>
          <a:bodyPr wrap="square" rtlCol="0">
            <a:spAutoFit/>
          </a:bodyPr>
          <a:lstStyle/>
          <a:p>
            <a:pPr marL="342900" indent="-342900" algn="just">
              <a:buFont typeface="Wingdings" panose="05000000000000000000" pitchFamily="2" charset="2"/>
              <a:buChar char="q"/>
            </a:pPr>
            <a:r>
              <a:rPr lang="pt-BR" sz="2000" b="1" dirty="0" smtClean="0">
                <a:solidFill>
                  <a:schemeClr val="tx1">
                    <a:lumMod val="75000"/>
                    <a:lumOff val="25000"/>
                  </a:schemeClr>
                </a:solidFill>
              </a:rPr>
              <a:t>Perguntas relacionadas ao exemplo 4</a:t>
            </a:r>
          </a:p>
        </p:txBody>
      </p:sp>
      <p:sp>
        <p:nvSpPr>
          <p:cNvPr id="23" name="Título 1"/>
          <p:cNvSpPr>
            <a:spLocks noGrp="1"/>
          </p:cNvSpPr>
          <p:nvPr>
            <p:ph type="title"/>
          </p:nvPr>
        </p:nvSpPr>
        <p:spPr>
          <a:xfrm>
            <a:off x="2843808" y="214290"/>
            <a:ext cx="5157216" cy="571504"/>
          </a:xfrm>
        </p:spPr>
        <p:txBody>
          <a:bodyPr/>
          <a:lstStyle/>
          <a:p>
            <a:pPr algn="r"/>
            <a:r>
              <a:rPr lang="pt-BR" sz="2400" dirty="0" smtClean="0"/>
              <a:t>Contratos com Flexibilidade - Exemplos</a:t>
            </a:r>
            <a:endParaRPr lang="pt-BR" sz="2400" dirty="0"/>
          </a:p>
        </p:txBody>
      </p:sp>
      <p:sp>
        <p:nvSpPr>
          <p:cNvPr id="2" name="Retângulo 1"/>
          <p:cNvSpPr/>
          <p:nvPr/>
        </p:nvSpPr>
        <p:spPr>
          <a:xfrm>
            <a:off x="755575" y="1484784"/>
            <a:ext cx="7916969" cy="2462213"/>
          </a:xfrm>
          <a:prstGeom prst="rect">
            <a:avLst/>
          </a:prstGeom>
        </p:spPr>
        <p:txBody>
          <a:bodyPr wrap="square">
            <a:spAutoFit/>
          </a:bodyPr>
          <a:lstStyle/>
          <a:p>
            <a:pPr algn="just"/>
            <a:r>
              <a:rPr lang="pt-BR" sz="1400" dirty="0" smtClean="0"/>
              <a:t>“Nossa sugestão: entendemos </a:t>
            </a:r>
            <a:r>
              <a:rPr lang="pt-BR" sz="1400" dirty="0"/>
              <a:t>que uma alternativa seria contemplar a opção de cadastrar  limites mínimo e máximo mensal para os contratos de flexibilidade por prioridade</a:t>
            </a:r>
            <a:r>
              <a:rPr lang="pt-BR" sz="1400" dirty="0" smtClean="0"/>
              <a:t>.”</a:t>
            </a:r>
          </a:p>
          <a:p>
            <a:pPr algn="just"/>
            <a:endParaRPr lang="pt-BR" sz="1400" dirty="0"/>
          </a:p>
          <a:p>
            <a:pPr algn="just"/>
            <a:r>
              <a:rPr lang="pt-BR" sz="1400" b="1" u="sng" dirty="0" smtClean="0">
                <a:solidFill>
                  <a:schemeClr val="tx2"/>
                </a:solidFill>
              </a:rPr>
              <a:t>Resposta:</a:t>
            </a:r>
          </a:p>
          <a:p>
            <a:pPr algn="just"/>
            <a:r>
              <a:rPr lang="pt-BR" sz="1400" dirty="0" smtClean="0">
                <a:solidFill>
                  <a:schemeClr val="tx2"/>
                </a:solidFill>
              </a:rPr>
              <a:t>O CCEAL Flexível por Prioridade foi concebido </a:t>
            </a:r>
            <a:r>
              <a:rPr lang="pt-BR" sz="1400" dirty="0">
                <a:solidFill>
                  <a:schemeClr val="tx2"/>
                </a:solidFill>
              </a:rPr>
              <a:t>para mitigar </a:t>
            </a:r>
            <a:r>
              <a:rPr lang="pt-BR" sz="1400" dirty="0" smtClean="0">
                <a:solidFill>
                  <a:schemeClr val="tx2"/>
                </a:solidFill>
              </a:rPr>
              <a:t>ou eliminar a exposição no MCP (positiva ou </a:t>
            </a:r>
            <a:r>
              <a:rPr lang="pt-BR" sz="1400" dirty="0">
                <a:solidFill>
                  <a:schemeClr val="tx2"/>
                </a:solidFill>
              </a:rPr>
              <a:t>n</a:t>
            </a:r>
            <a:r>
              <a:rPr lang="pt-BR" sz="1400" dirty="0" smtClean="0">
                <a:solidFill>
                  <a:schemeClr val="tx2"/>
                </a:solidFill>
              </a:rPr>
              <a:t>egativa). Para atender a esta premissa entendemos que a melhor forma de execução é a verificação horária da carga remanescente, limitada aos montantes mínimo e máximo. Por construção os </a:t>
            </a:r>
            <a:r>
              <a:rPr lang="pt-BR" sz="1400" dirty="0" err="1" smtClean="0">
                <a:solidFill>
                  <a:schemeClr val="tx2"/>
                </a:solidFill>
              </a:rPr>
              <a:t>limits</a:t>
            </a:r>
            <a:r>
              <a:rPr lang="pt-BR" sz="1400" dirty="0" smtClean="0">
                <a:solidFill>
                  <a:schemeClr val="tx2"/>
                </a:solidFill>
              </a:rPr>
              <a:t> de modulação são os próprios montantes mínimo e máximo. </a:t>
            </a:r>
          </a:p>
          <a:p>
            <a:pPr algn="just"/>
            <a:r>
              <a:rPr lang="pt-BR" sz="1400" dirty="0" smtClean="0">
                <a:solidFill>
                  <a:schemeClr val="tx2"/>
                </a:solidFill>
              </a:rPr>
              <a:t>Entendemos que a sugestão apresentada pelo agente modifica o objetivo idealizado para este contrato.</a:t>
            </a:r>
          </a:p>
          <a:p>
            <a:pPr algn="just"/>
            <a:endParaRPr lang="pt-BR" sz="1400" dirty="0" smtClean="0"/>
          </a:p>
          <a:p>
            <a:pPr algn="just"/>
            <a:endParaRPr lang="pt-BR" sz="1400" dirty="0"/>
          </a:p>
        </p:txBody>
      </p:sp>
    </p:spTree>
    <p:extLst>
      <p:ext uri="{BB962C8B-B14F-4D97-AF65-F5344CB8AC3E}">
        <p14:creationId xmlns:p14="http://schemas.microsoft.com/office/powerpoint/2010/main" val="4001754884"/>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Espaço Reservado para Número de Slide 3"/>
          <p:cNvSpPr txBox="1">
            <a:spLocks/>
          </p:cNvSpPr>
          <p:nvPr/>
        </p:nvSpPr>
        <p:spPr>
          <a:xfrm>
            <a:off x="8672545" y="6492899"/>
            <a:ext cx="471487"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5982A366-06E1-403F-9EA0-5CC931BD59A0}" type="slidenum">
              <a:rPr kumimoji="0" lang="pt-BR" sz="1200" b="0" i="0" u="none" strike="noStrike" kern="1200" cap="none" spc="0" normalizeH="0" baseline="0" noProof="0" smtClean="0">
                <a:ln>
                  <a:noFill/>
                </a:ln>
                <a:solidFill>
                  <a:schemeClr val="tx1">
                    <a:lumMod val="50000"/>
                    <a:lumOff val="50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pt-BR" sz="1200" b="0" i="0" u="none" strike="noStrike" kern="1200" cap="none" spc="0" normalizeH="0" baseline="0" noProof="0" dirty="0">
              <a:ln>
                <a:noFill/>
              </a:ln>
              <a:solidFill>
                <a:schemeClr val="tx1">
                  <a:lumMod val="50000"/>
                  <a:lumOff val="50000"/>
                </a:schemeClr>
              </a:solidFill>
              <a:effectLst/>
              <a:uLnTx/>
              <a:uFillTx/>
              <a:latin typeface="+mn-lt"/>
              <a:ea typeface="+mn-ea"/>
              <a:cs typeface="+mn-cs"/>
            </a:endParaRPr>
          </a:p>
        </p:txBody>
      </p:sp>
      <p:sp>
        <p:nvSpPr>
          <p:cNvPr id="13" name="CaixaDeTexto 12"/>
          <p:cNvSpPr txBox="1"/>
          <p:nvPr/>
        </p:nvSpPr>
        <p:spPr>
          <a:xfrm>
            <a:off x="287048" y="1196752"/>
            <a:ext cx="8856984" cy="400110"/>
          </a:xfrm>
          <a:prstGeom prst="rect">
            <a:avLst/>
          </a:prstGeom>
          <a:noFill/>
        </p:spPr>
        <p:txBody>
          <a:bodyPr wrap="square" rtlCol="0">
            <a:spAutoFit/>
          </a:bodyPr>
          <a:lstStyle/>
          <a:p>
            <a:pPr marL="342900" indent="-342900" algn="just">
              <a:buFont typeface="Wingdings" panose="05000000000000000000" pitchFamily="2" charset="2"/>
              <a:buChar char="q"/>
            </a:pPr>
            <a:r>
              <a:rPr lang="pt-BR" sz="2000" b="1" dirty="0" smtClean="0">
                <a:solidFill>
                  <a:schemeClr val="tx1">
                    <a:lumMod val="75000"/>
                    <a:lumOff val="25000"/>
                  </a:schemeClr>
                </a:solidFill>
              </a:rPr>
              <a:t>Perguntas relacionadas aos exemplos 5, 6 e 7</a:t>
            </a:r>
          </a:p>
        </p:txBody>
      </p:sp>
      <p:sp>
        <p:nvSpPr>
          <p:cNvPr id="23" name="Título 1"/>
          <p:cNvSpPr>
            <a:spLocks noGrp="1"/>
          </p:cNvSpPr>
          <p:nvPr>
            <p:ph type="title"/>
          </p:nvPr>
        </p:nvSpPr>
        <p:spPr>
          <a:xfrm>
            <a:off x="2843808" y="214290"/>
            <a:ext cx="5157216" cy="571504"/>
          </a:xfrm>
        </p:spPr>
        <p:txBody>
          <a:bodyPr/>
          <a:lstStyle/>
          <a:p>
            <a:pPr algn="r"/>
            <a:r>
              <a:rPr lang="pt-BR" sz="2400" dirty="0" smtClean="0"/>
              <a:t>Contratos com Flexibilidade - Exemplos</a:t>
            </a:r>
            <a:endParaRPr lang="pt-BR" sz="2400" dirty="0"/>
          </a:p>
        </p:txBody>
      </p:sp>
      <p:sp>
        <p:nvSpPr>
          <p:cNvPr id="2" name="Retângulo 1"/>
          <p:cNvSpPr/>
          <p:nvPr/>
        </p:nvSpPr>
        <p:spPr>
          <a:xfrm>
            <a:off x="755575" y="1844824"/>
            <a:ext cx="7916969" cy="2677656"/>
          </a:xfrm>
          <a:prstGeom prst="rect">
            <a:avLst/>
          </a:prstGeom>
        </p:spPr>
        <p:txBody>
          <a:bodyPr wrap="square">
            <a:spAutoFit/>
          </a:bodyPr>
          <a:lstStyle/>
          <a:p>
            <a:pPr algn="just"/>
            <a:r>
              <a:rPr lang="pt-BR" sz="1400" dirty="0" smtClean="0"/>
              <a:t>“Como </a:t>
            </a:r>
            <a:r>
              <a:rPr lang="pt-BR" sz="1400" dirty="0"/>
              <a:t>reproduzir a modulação de contratos que atendem cargas em mais de um submercado, onde a avaliação das flexibilidades deve considerar o conjunto das </a:t>
            </a:r>
            <a:r>
              <a:rPr lang="pt-BR" sz="1400" dirty="0" smtClean="0"/>
              <a:t>cargas.”</a:t>
            </a:r>
          </a:p>
          <a:p>
            <a:pPr algn="just"/>
            <a:endParaRPr lang="pt-BR" sz="1400" dirty="0"/>
          </a:p>
          <a:p>
            <a:pPr algn="just"/>
            <a:r>
              <a:rPr lang="pt-BR" sz="1400" dirty="0" smtClean="0"/>
              <a:t>“Considerando </a:t>
            </a:r>
            <a:r>
              <a:rPr lang="pt-BR" sz="1400" dirty="0"/>
              <a:t>que deve ser registrado e parametrizado  um contrato para cada submercado, não estamos enxergando uma alternativa que contemple a avaliação das flexibilidades considerando o conjunto das cargas</a:t>
            </a:r>
            <a:r>
              <a:rPr lang="pt-BR" sz="1400" dirty="0" smtClean="0"/>
              <a:t>.“</a:t>
            </a:r>
            <a:endParaRPr lang="pt-BR" sz="1400" dirty="0"/>
          </a:p>
          <a:p>
            <a:pPr algn="just"/>
            <a:endParaRPr lang="pt-BR" sz="1400" dirty="0" smtClean="0"/>
          </a:p>
          <a:p>
            <a:pPr algn="just"/>
            <a:r>
              <a:rPr lang="pt-BR" sz="1400" b="1" u="sng" dirty="0" smtClean="0">
                <a:solidFill>
                  <a:schemeClr val="tx2"/>
                </a:solidFill>
              </a:rPr>
              <a:t>Resposta:</a:t>
            </a:r>
          </a:p>
          <a:p>
            <a:pPr algn="just"/>
            <a:r>
              <a:rPr lang="pt-BR" sz="1400" dirty="0">
                <a:solidFill>
                  <a:schemeClr val="tx2"/>
                </a:solidFill>
              </a:rPr>
              <a:t>Para reproduzir  a modulação nos casos em que há contratos </a:t>
            </a:r>
            <a:r>
              <a:rPr lang="pt-BR" sz="1400" dirty="0" smtClean="0">
                <a:solidFill>
                  <a:schemeClr val="tx2"/>
                </a:solidFill>
              </a:rPr>
              <a:t>e/ou </a:t>
            </a:r>
            <a:r>
              <a:rPr lang="pt-BR" sz="1400" dirty="0">
                <a:solidFill>
                  <a:schemeClr val="tx2"/>
                </a:solidFill>
              </a:rPr>
              <a:t>cargas em mais de um submercado, </a:t>
            </a:r>
            <a:r>
              <a:rPr lang="pt-BR" sz="1400" dirty="0" smtClean="0">
                <a:solidFill>
                  <a:schemeClr val="tx2"/>
                </a:solidFill>
              </a:rPr>
              <a:t>sob </a:t>
            </a:r>
            <a:r>
              <a:rPr lang="pt-BR" sz="1400" dirty="0">
                <a:solidFill>
                  <a:schemeClr val="tx2"/>
                </a:solidFill>
              </a:rPr>
              <a:t>um mesmo perfil de agente, basta efetuar-se os vínculos dos contratos com os ativos de carga. </a:t>
            </a:r>
            <a:r>
              <a:rPr lang="pt-BR" sz="1400" dirty="0" smtClean="0">
                <a:solidFill>
                  <a:schemeClr val="tx2"/>
                </a:solidFill>
              </a:rPr>
              <a:t>Os vínculos podem ser realizados em todas </a:t>
            </a:r>
            <a:r>
              <a:rPr lang="pt-BR" sz="1400" dirty="0">
                <a:solidFill>
                  <a:schemeClr val="tx2"/>
                </a:solidFill>
              </a:rPr>
              <a:t>as modalidades de CCEAL (Firme, Flexível por Percentual ou Flexível por Prioridade</a:t>
            </a:r>
            <a:r>
              <a:rPr lang="pt-BR" sz="1400" dirty="0" smtClean="0">
                <a:solidFill>
                  <a:schemeClr val="tx2"/>
                </a:solidFill>
              </a:rPr>
              <a:t>).</a:t>
            </a:r>
            <a:endParaRPr lang="pt-BR" sz="1400" dirty="0">
              <a:solidFill>
                <a:schemeClr val="tx2"/>
              </a:solidFill>
            </a:endParaRPr>
          </a:p>
        </p:txBody>
      </p:sp>
    </p:spTree>
    <p:extLst>
      <p:ext uri="{BB962C8B-B14F-4D97-AF65-F5344CB8AC3E}">
        <p14:creationId xmlns:p14="http://schemas.microsoft.com/office/powerpoint/2010/main" val="1200292884"/>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Espaço Reservado para Número de Slide 3"/>
          <p:cNvSpPr txBox="1">
            <a:spLocks/>
          </p:cNvSpPr>
          <p:nvPr/>
        </p:nvSpPr>
        <p:spPr>
          <a:xfrm>
            <a:off x="8672545" y="6492899"/>
            <a:ext cx="471487"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5982A366-06E1-403F-9EA0-5CC931BD59A0}" type="slidenum">
              <a:rPr kumimoji="0" lang="pt-BR" sz="1200" b="0" i="0" u="none" strike="noStrike" kern="1200" cap="none" spc="0" normalizeH="0" baseline="0" noProof="0" smtClean="0">
                <a:ln>
                  <a:noFill/>
                </a:ln>
                <a:solidFill>
                  <a:schemeClr val="tx1">
                    <a:lumMod val="50000"/>
                    <a:lumOff val="50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pt-BR" sz="1200" b="0" i="0" u="none" strike="noStrike" kern="1200" cap="none" spc="0" normalizeH="0" baseline="0" noProof="0" dirty="0">
              <a:ln>
                <a:noFill/>
              </a:ln>
              <a:solidFill>
                <a:schemeClr val="tx1">
                  <a:lumMod val="50000"/>
                  <a:lumOff val="50000"/>
                </a:schemeClr>
              </a:solidFill>
              <a:effectLst/>
              <a:uLnTx/>
              <a:uFillTx/>
              <a:latin typeface="+mn-lt"/>
              <a:ea typeface="+mn-ea"/>
              <a:cs typeface="+mn-cs"/>
            </a:endParaRPr>
          </a:p>
        </p:txBody>
      </p:sp>
      <p:sp>
        <p:nvSpPr>
          <p:cNvPr id="13" name="CaixaDeTexto 12"/>
          <p:cNvSpPr txBox="1"/>
          <p:nvPr/>
        </p:nvSpPr>
        <p:spPr>
          <a:xfrm>
            <a:off x="287048" y="1196752"/>
            <a:ext cx="8856984" cy="400110"/>
          </a:xfrm>
          <a:prstGeom prst="rect">
            <a:avLst/>
          </a:prstGeom>
          <a:noFill/>
        </p:spPr>
        <p:txBody>
          <a:bodyPr wrap="square" rtlCol="0">
            <a:spAutoFit/>
          </a:bodyPr>
          <a:lstStyle/>
          <a:p>
            <a:pPr marL="342900" indent="-342900" algn="just">
              <a:buFont typeface="Wingdings" panose="05000000000000000000" pitchFamily="2" charset="2"/>
              <a:buChar char="q"/>
            </a:pPr>
            <a:r>
              <a:rPr lang="pt-BR" sz="2000" b="1" dirty="0" smtClean="0">
                <a:solidFill>
                  <a:schemeClr val="tx1">
                    <a:lumMod val="75000"/>
                    <a:lumOff val="25000"/>
                  </a:schemeClr>
                </a:solidFill>
              </a:rPr>
              <a:t>Perguntas relacionadas aos exemplos 5, 6 e 7</a:t>
            </a:r>
          </a:p>
        </p:txBody>
      </p:sp>
      <p:sp>
        <p:nvSpPr>
          <p:cNvPr id="23" name="Título 1"/>
          <p:cNvSpPr>
            <a:spLocks noGrp="1"/>
          </p:cNvSpPr>
          <p:nvPr>
            <p:ph type="title"/>
          </p:nvPr>
        </p:nvSpPr>
        <p:spPr>
          <a:xfrm>
            <a:off x="2843808" y="214290"/>
            <a:ext cx="5157216" cy="571504"/>
          </a:xfrm>
        </p:spPr>
        <p:txBody>
          <a:bodyPr/>
          <a:lstStyle/>
          <a:p>
            <a:pPr algn="r"/>
            <a:r>
              <a:rPr lang="pt-BR" sz="2400" dirty="0" smtClean="0"/>
              <a:t>Contratos com Flexibilidade - Exemplos</a:t>
            </a:r>
            <a:endParaRPr lang="pt-BR" sz="2400" dirty="0"/>
          </a:p>
        </p:txBody>
      </p:sp>
      <p:sp>
        <p:nvSpPr>
          <p:cNvPr id="2" name="Retângulo 1"/>
          <p:cNvSpPr/>
          <p:nvPr/>
        </p:nvSpPr>
        <p:spPr>
          <a:xfrm>
            <a:off x="755575" y="1844824"/>
            <a:ext cx="7916969" cy="3970318"/>
          </a:xfrm>
          <a:prstGeom prst="rect">
            <a:avLst/>
          </a:prstGeom>
        </p:spPr>
        <p:txBody>
          <a:bodyPr wrap="square">
            <a:spAutoFit/>
          </a:bodyPr>
          <a:lstStyle/>
          <a:p>
            <a:pPr algn="just"/>
            <a:r>
              <a:rPr lang="pt-BR" sz="1400" dirty="0" smtClean="0"/>
              <a:t>“Aplicar </a:t>
            </a:r>
            <a:r>
              <a:rPr lang="pt-BR" sz="1400" dirty="0"/>
              <a:t>flexibilidade com referência </a:t>
            </a:r>
            <a:r>
              <a:rPr lang="pt-BR" sz="1400" dirty="0" smtClean="0"/>
              <a:t>mensal.</a:t>
            </a:r>
            <a:endParaRPr lang="pt-BR" sz="1400" dirty="0"/>
          </a:p>
          <a:p>
            <a:pPr algn="just"/>
            <a:r>
              <a:rPr lang="pt-BR" sz="1400" dirty="0" smtClean="0"/>
              <a:t>Observa-se </a:t>
            </a:r>
            <a:r>
              <a:rPr lang="pt-BR" sz="1400" dirty="0"/>
              <a:t>nos mercados maduros a existência de produtos padrão que atendem diferentes frequências/duração (p.ex. hour-</a:t>
            </a:r>
            <a:r>
              <a:rPr lang="pt-BR" sz="1400" dirty="0" err="1"/>
              <a:t>ahead</a:t>
            </a:r>
            <a:r>
              <a:rPr lang="pt-BR" sz="1400" dirty="0"/>
              <a:t>, </a:t>
            </a:r>
            <a:r>
              <a:rPr lang="pt-BR" sz="1400" dirty="0" err="1"/>
              <a:t>day-ahead</a:t>
            </a:r>
            <a:r>
              <a:rPr lang="pt-BR" sz="1400" dirty="0"/>
              <a:t>, </a:t>
            </a:r>
            <a:r>
              <a:rPr lang="pt-BR" sz="1400" dirty="0" err="1"/>
              <a:t>week-ahead</a:t>
            </a:r>
            <a:r>
              <a:rPr lang="pt-BR" sz="1400" dirty="0"/>
              <a:t>, </a:t>
            </a:r>
            <a:r>
              <a:rPr lang="pt-BR" sz="1400" dirty="0" err="1"/>
              <a:t>month-ahead</a:t>
            </a:r>
            <a:r>
              <a:rPr lang="pt-BR" sz="1400" dirty="0"/>
              <a:t>). Com a constatação da prática de contratos para o mês, e na prática de planejamento de consumidores e contratação de uso de rede com as distribuidoras também serem mensais, a existência de contrato flexível que atenda a quantidade contratada mensal e limites aplicados sobre a variação mensal, respeitariam o registro ex-ante semanal e mantém viáveis contratos com grande aplicação no mercado</a:t>
            </a:r>
            <a:r>
              <a:rPr lang="pt-BR" sz="1400" dirty="0" smtClean="0"/>
              <a:t>.”</a:t>
            </a:r>
          </a:p>
          <a:p>
            <a:pPr algn="just"/>
            <a:endParaRPr lang="pt-BR" sz="1400" dirty="0"/>
          </a:p>
          <a:p>
            <a:pPr algn="just"/>
            <a:r>
              <a:rPr lang="pt-BR" sz="1400" b="1" u="sng" dirty="0">
                <a:solidFill>
                  <a:schemeClr val="tx2"/>
                </a:solidFill>
              </a:rPr>
              <a:t>Resposta:</a:t>
            </a:r>
          </a:p>
          <a:p>
            <a:pPr algn="just"/>
            <a:r>
              <a:rPr lang="pt-BR" sz="1400" dirty="0" smtClean="0">
                <a:solidFill>
                  <a:schemeClr val="tx2"/>
                </a:solidFill>
              </a:rPr>
              <a:t>No CCEAL Flexível por Percentual a vigência de montante define a aplicação da flexibilidade, possibilitando com isto atender a frequências/duração diversas, padronizadas ou não (a vigência de montante é livre), respeitando-se o montante mensal.</a:t>
            </a:r>
          </a:p>
          <a:p>
            <a:pPr algn="just"/>
            <a:r>
              <a:rPr lang="pt-BR" sz="1400" dirty="0" smtClean="0">
                <a:solidFill>
                  <a:schemeClr val="tx2"/>
                </a:solidFill>
              </a:rPr>
              <a:t>Entendemos que as demais modalidades (Firme e Prioridade) também são adequadas para atender a produtos padronizados, entretanto cada uma das três modalidades propostas possuem características distintas, possibilitando contemplar às possibilidades de contratação no ACL.</a:t>
            </a:r>
          </a:p>
          <a:p>
            <a:pPr algn="just"/>
            <a:endParaRPr lang="pt-BR" sz="1400" dirty="0">
              <a:solidFill>
                <a:schemeClr val="tx2"/>
              </a:solidFill>
            </a:endParaRPr>
          </a:p>
          <a:p>
            <a:pPr algn="just"/>
            <a:endParaRPr lang="pt-BR" sz="1400" dirty="0"/>
          </a:p>
          <a:p>
            <a:pPr algn="just"/>
            <a:endParaRPr lang="pt-BR" sz="1400" dirty="0"/>
          </a:p>
        </p:txBody>
      </p:sp>
    </p:spTree>
    <p:extLst>
      <p:ext uri="{BB962C8B-B14F-4D97-AF65-F5344CB8AC3E}">
        <p14:creationId xmlns:p14="http://schemas.microsoft.com/office/powerpoint/2010/main" val="4172899667"/>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Espaço Reservado para Número de Slide 3"/>
          <p:cNvSpPr txBox="1">
            <a:spLocks/>
          </p:cNvSpPr>
          <p:nvPr/>
        </p:nvSpPr>
        <p:spPr>
          <a:xfrm>
            <a:off x="8672545" y="6492899"/>
            <a:ext cx="471487"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5982A366-06E1-403F-9EA0-5CC931BD59A0}" type="slidenum">
              <a:rPr kumimoji="0" lang="pt-BR" sz="1200" b="0" i="0" u="none" strike="noStrike" kern="1200" cap="none" spc="0" normalizeH="0" baseline="0" noProof="0" smtClean="0">
                <a:ln>
                  <a:noFill/>
                </a:ln>
                <a:solidFill>
                  <a:schemeClr val="tx1">
                    <a:lumMod val="50000"/>
                    <a:lumOff val="50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pt-BR" sz="1200" b="0" i="0" u="none" strike="noStrike" kern="1200" cap="none" spc="0" normalizeH="0" baseline="0" noProof="0" dirty="0">
              <a:ln>
                <a:noFill/>
              </a:ln>
              <a:solidFill>
                <a:schemeClr val="tx1">
                  <a:lumMod val="50000"/>
                  <a:lumOff val="50000"/>
                </a:schemeClr>
              </a:solidFill>
              <a:effectLst/>
              <a:uLnTx/>
              <a:uFillTx/>
              <a:latin typeface="+mn-lt"/>
              <a:ea typeface="+mn-ea"/>
              <a:cs typeface="+mn-cs"/>
            </a:endParaRPr>
          </a:p>
        </p:txBody>
      </p:sp>
      <p:sp>
        <p:nvSpPr>
          <p:cNvPr id="13" name="CaixaDeTexto 12"/>
          <p:cNvSpPr txBox="1"/>
          <p:nvPr/>
        </p:nvSpPr>
        <p:spPr>
          <a:xfrm>
            <a:off x="287048" y="1196752"/>
            <a:ext cx="8856984" cy="400110"/>
          </a:xfrm>
          <a:prstGeom prst="rect">
            <a:avLst/>
          </a:prstGeom>
          <a:noFill/>
        </p:spPr>
        <p:txBody>
          <a:bodyPr wrap="square" rtlCol="0">
            <a:spAutoFit/>
          </a:bodyPr>
          <a:lstStyle/>
          <a:p>
            <a:pPr marL="342900" indent="-342900" algn="just">
              <a:buFont typeface="Wingdings" panose="05000000000000000000" pitchFamily="2" charset="2"/>
              <a:buChar char="q"/>
            </a:pPr>
            <a:r>
              <a:rPr lang="pt-BR" sz="2000" b="1" dirty="0" smtClean="0">
                <a:solidFill>
                  <a:schemeClr val="tx1">
                    <a:lumMod val="75000"/>
                    <a:lumOff val="25000"/>
                  </a:schemeClr>
                </a:solidFill>
              </a:rPr>
              <a:t>Perguntas relacionadas aos exemplos 5, 6 e 7</a:t>
            </a:r>
          </a:p>
        </p:txBody>
      </p:sp>
      <p:sp>
        <p:nvSpPr>
          <p:cNvPr id="23" name="Título 1"/>
          <p:cNvSpPr>
            <a:spLocks noGrp="1"/>
          </p:cNvSpPr>
          <p:nvPr>
            <p:ph type="title"/>
          </p:nvPr>
        </p:nvSpPr>
        <p:spPr>
          <a:xfrm>
            <a:off x="2843808" y="214290"/>
            <a:ext cx="5157216" cy="571504"/>
          </a:xfrm>
        </p:spPr>
        <p:txBody>
          <a:bodyPr/>
          <a:lstStyle/>
          <a:p>
            <a:pPr algn="r"/>
            <a:r>
              <a:rPr lang="pt-BR" sz="2400" dirty="0" smtClean="0"/>
              <a:t>Contratos com Flexibilidade - Exemplos</a:t>
            </a:r>
            <a:endParaRPr lang="pt-BR" sz="2400" dirty="0"/>
          </a:p>
        </p:txBody>
      </p:sp>
      <p:sp>
        <p:nvSpPr>
          <p:cNvPr id="2" name="Retângulo 1"/>
          <p:cNvSpPr/>
          <p:nvPr/>
        </p:nvSpPr>
        <p:spPr>
          <a:xfrm>
            <a:off x="755575" y="1844824"/>
            <a:ext cx="7916969" cy="3539430"/>
          </a:xfrm>
          <a:prstGeom prst="rect">
            <a:avLst/>
          </a:prstGeom>
        </p:spPr>
        <p:txBody>
          <a:bodyPr wrap="square">
            <a:spAutoFit/>
          </a:bodyPr>
          <a:lstStyle/>
          <a:p>
            <a:pPr algn="just"/>
            <a:r>
              <a:rPr lang="pt-BR" sz="1400" dirty="0"/>
              <a:t>“Desenvolver contrato cuja flexibilidade seja baseada na medição consolidada de diferentes ativos modelados sob diferentes agentes (ou perfis) da CCEE.</a:t>
            </a:r>
          </a:p>
          <a:p>
            <a:pPr algn="just"/>
            <a:r>
              <a:rPr lang="pt-BR" sz="1400" dirty="0"/>
              <a:t>• Atende a condição comercial bastante utilizada por consumidores em que a flexibilidade contratual é verificada sobre o consumo agregado de várias unidades consumidoras, não aplicando-se limite individual por unidade. Enquadram-se nesta situação consumidores que possuem mais de um agente na CCEE para representar matriz e filiais, ou mesmo os que possuem apenas 1 agente na CCEE porém com unidades em diferentes </a:t>
            </a:r>
            <a:r>
              <a:rPr lang="pt-BR" sz="1400" dirty="0" err="1"/>
              <a:t>submercados</a:t>
            </a:r>
            <a:r>
              <a:rPr lang="pt-BR" sz="1400" dirty="0"/>
              <a:t>, e por isso modelados em diferentes perfis.</a:t>
            </a:r>
          </a:p>
          <a:p>
            <a:pPr algn="just"/>
            <a:r>
              <a:rPr lang="pt-BR" sz="1400" dirty="0"/>
              <a:t>• A alocação de energia nos diferentes agentes (ou perfis) deve ser proporcional ao consumo verificado de cada unidade modelada e respeitado o limite global de flexibilidade mínima e máxima.”</a:t>
            </a:r>
          </a:p>
          <a:p>
            <a:pPr algn="just"/>
            <a:endParaRPr lang="pt-BR" sz="1400" dirty="0"/>
          </a:p>
          <a:p>
            <a:pPr algn="just"/>
            <a:r>
              <a:rPr lang="pt-BR" sz="1400" b="1" u="sng" dirty="0">
                <a:solidFill>
                  <a:schemeClr val="tx2"/>
                </a:solidFill>
              </a:rPr>
              <a:t>Resposta:</a:t>
            </a:r>
          </a:p>
          <a:p>
            <a:pPr algn="just"/>
            <a:r>
              <a:rPr lang="pt-BR" sz="1400" dirty="0">
                <a:solidFill>
                  <a:schemeClr val="tx2"/>
                </a:solidFill>
              </a:rPr>
              <a:t>Na proposta apresentada o mecanismo de flexibilidade será exercido observando contratos e ativos de carga dentro do perfil de agente, independentemente de quantos </a:t>
            </a:r>
            <a:r>
              <a:rPr lang="pt-BR" sz="1400" dirty="0" err="1">
                <a:solidFill>
                  <a:schemeClr val="tx2"/>
                </a:solidFill>
              </a:rPr>
              <a:t>submercados</a:t>
            </a:r>
            <a:r>
              <a:rPr lang="pt-BR" sz="1400" dirty="0">
                <a:solidFill>
                  <a:schemeClr val="tx2"/>
                </a:solidFill>
              </a:rPr>
              <a:t> estejam envolvidos.</a:t>
            </a:r>
          </a:p>
          <a:p>
            <a:pPr algn="just"/>
            <a:endParaRPr lang="pt-BR" sz="1400" dirty="0">
              <a:solidFill>
                <a:schemeClr val="tx2"/>
              </a:solidFill>
            </a:endParaRPr>
          </a:p>
          <a:p>
            <a:pPr algn="just"/>
            <a:endParaRPr lang="pt-BR" sz="1400" dirty="0"/>
          </a:p>
          <a:p>
            <a:pPr algn="just"/>
            <a:endParaRPr lang="pt-BR" sz="1400" dirty="0"/>
          </a:p>
        </p:txBody>
      </p:sp>
    </p:spTree>
    <p:extLst>
      <p:ext uri="{BB962C8B-B14F-4D97-AF65-F5344CB8AC3E}">
        <p14:creationId xmlns:p14="http://schemas.microsoft.com/office/powerpoint/2010/main" val="1306164909"/>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Espaço Reservado para Número de Slide 3"/>
          <p:cNvSpPr txBox="1">
            <a:spLocks/>
          </p:cNvSpPr>
          <p:nvPr/>
        </p:nvSpPr>
        <p:spPr>
          <a:xfrm>
            <a:off x="8672545" y="6492899"/>
            <a:ext cx="471487"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5982A366-06E1-403F-9EA0-5CC931BD59A0}" type="slidenum">
              <a:rPr kumimoji="0" lang="pt-BR" sz="1200" b="0" i="0" u="none" strike="noStrike" kern="1200" cap="none" spc="0" normalizeH="0" baseline="0" noProof="0" smtClean="0">
                <a:ln>
                  <a:noFill/>
                </a:ln>
                <a:solidFill>
                  <a:schemeClr val="tx1">
                    <a:lumMod val="50000"/>
                    <a:lumOff val="50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pt-BR" sz="1200" b="0" i="0" u="none" strike="noStrike" kern="1200" cap="none" spc="0" normalizeH="0" baseline="0" noProof="0" dirty="0">
              <a:ln>
                <a:noFill/>
              </a:ln>
              <a:solidFill>
                <a:schemeClr val="tx1">
                  <a:lumMod val="50000"/>
                  <a:lumOff val="50000"/>
                </a:schemeClr>
              </a:solidFill>
              <a:effectLst/>
              <a:uLnTx/>
              <a:uFillTx/>
              <a:latin typeface="+mn-lt"/>
              <a:ea typeface="+mn-ea"/>
              <a:cs typeface="+mn-cs"/>
            </a:endParaRPr>
          </a:p>
        </p:txBody>
      </p:sp>
      <p:sp>
        <p:nvSpPr>
          <p:cNvPr id="13" name="CaixaDeTexto 12"/>
          <p:cNvSpPr txBox="1"/>
          <p:nvPr/>
        </p:nvSpPr>
        <p:spPr>
          <a:xfrm>
            <a:off x="287048" y="1196752"/>
            <a:ext cx="8856984" cy="400110"/>
          </a:xfrm>
          <a:prstGeom prst="rect">
            <a:avLst/>
          </a:prstGeom>
          <a:noFill/>
        </p:spPr>
        <p:txBody>
          <a:bodyPr wrap="square" rtlCol="0">
            <a:spAutoFit/>
          </a:bodyPr>
          <a:lstStyle/>
          <a:p>
            <a:pPr marL="342900" indent="-342900" algn="just">
              <a:buFont typeface="Wingdings" panose="05000000000000000000" pitchFamily="2" charset="2"/>
              <a:buChar char="q"/>
            </a:pPr>
            <a:r>
              <a:rPr lang="pt-BR" sz="2000" b="1" dirty="0" smtClean="0">
                <a:solidFill>
                  <a:schemeClr val="tx1">
                    <a:lumMod val="75000"/>
                    <a:lumOff val="25000"/>
                  </a:schemeClr>
                </a:solidFill>
              </a:rPr>
              <a:t>Perguntas relacionadas aos exemplos 5, 6 e 7</a:t>
            </a:r>
          </a:p>
        </p:txBody>
      </p:sp>
      <p:sp>
        <p:nvSpPr>
          <p:cNvPr id="23" name="Título 1"/>
          <p:cNvSpPr>
            <a:spLocks noGrp="1"/>
          </p:cNvSpPr>
          <p:nvPr>
            <p:ph type="title"/>
          </p:nvPr>
        </p:nvSpPr>
        <p:spPr>
          <a:xfrm>
            <a:off x="2843808" y="214290"/>
            <a:ext cx="5157216" cy="571504"/>
          </a:xfrm>
        </p:spPr>
        <p:txBody>
          <a:bodyPr/>
          <a:lstStyle/>
          <a:p>
            <a:pPr algn="r"/>
            <a:r>
              <a:rPr lang="pt-BR" sz="2400" dirty="0" smtClean="0"/>
              <a:t>Contratos com Flexibilidade - Exemplos</a:t>
            </a:r>
            <a:endParaRPr lang="pt-BR" sz="2400" dirty="0"/>
          </a:p>
        </p:txBody>
      </p:sp>
      <p:sp>
        <p:nvSpPr>
          <p:cNvPr id="2" name="Retângulo 1"/>
          <p:cNvSpPr/>
          <p:nvPr/>
        </p:nvSpPr>
        <p:spPr>
          <a:xfrm>
            <a:off x="755575" y="1844824"/>
            <a:ext cx="7916969" cy="3539430"/>
          </a:xfrm>
          <a:prstGeom prst="rect">
            <a:avLst/>
          </a:prstGeom>
        </p:spPr>
        <p:txBody>
          <a:bodyPr wrap="square">
            <a:spAutoFit/>
          </a:bodyPr>
          <a:lstStyle/>
          <a:p>
            <a:pPr algn="just"/>
            <a:r>
              <a:rPr lang="pt-BR" sz="1400" dirty="0"/>
              <a:t>“Desenvolver contrato cuja flexibilidade seja baseada na medição consolidada de diferentes ativos modelados sob diferentes agentes (ou perfis) da CCEE.</a:t>
            </a:r>
          </a:p>
          <a:p>
            <a:pPr algn="just"/>
            <a:r>
              <a:rPr lang="pt-BR" sz="1400" dirty="0"/>
              <a:t>• Atende a condição comercial bastante utilizada por consumidores em que a flexibilidade contratual é verificada sobre o consumo agregado de várias unidades consumidoras, não aplicando-se limite individual por unidade. Enquadram-se nesta situação consumidores que possuem mais de um agente na CCEE para representar matriz e filiais, ou mesmo os que possuem apenas 1 agente na CCEE porém com unidades em diferentes </a:t>
            </a:r>
            <a:r>
              <a:rPr lang="pt-BR" sz="1400" dirty="0" err="1"/>
              <a:t>submercados</a:t>
            </a:r>
            <a:r>
              <a:rPr lang="pt-BR" sz="1400" dirty="0"/>
              <a:t>, e por isso modelados em diferentes perfis.</a:t>
            </a:r>
          </a:p>
          <a:p>
            <a:pPr algn="just"/>
            <a:r>
              <a:rPr lang="pt-BR" sz="1400" dirty="0"/>
              <a:t>• A alocação de energia nos diferentes agentes (ou perfis) deve ser proporcional ao consumo verificado de cada unidade modelada e respeitado o limite global de flexibilidade mínima e máxima.”</a:t>
            </a:r>
          </a:p>
          <a:p>
            <a:pPr algn="just"/>
            <a:endParaRPr lang="pt-BR" sz="1400" dirty="0"/>
          </a:p>
          <a:p>
            <a:pPr algn="just"/>
            <a:r>
              <a:rPr lang="pt-BR" sz="1400" b="1" u="sng" dirty="0">
                <a:solidFill>
                  <a:schemeClr val="tx2"/>
                </a:solidFill>
              </a:rPr>
              <a:t>Resposta:</a:t>
            </a:r>
          </a:p>
          <a:p>
            <a:pPr algn="just"/>
            <a:r>
              <a:rPr lang="pt-BR" sz="1400" dirty="0">
                <a:solidFill>
                  <a:schemeClr val="tx2"/>
                </a:solidFill>
              </a:rPr>
              <a:t>Na proposta apresentada o mecanismo de flexibilidade será exercido observando contratos e ativos de carga dentro do perfil de agente, independentemente de quantos </a:t>
            </a:r>
            <a:r>
              <a:rPr lang="pt-BR" sz="1400" dirty="0" err="1">
                <a:solidFill>
                  <a:schemeClr val="tx2"/>
                </a:solidFill>
              </a:rPr>
              <a:t>submercados</a:t>
            </a:r>
            <a:r>
              <a:rPr lang="pt-BR" sz="1400" dirty="0">
                <a:solidFill>
                  <a:schemeClr val="tx2"/>
                </a:solidFill>
              </a:rPr>
              <a:t> estejam envolvidos.</a:t>
            </a:r>
          </a:p>
          <a:p>
            <a:pPr algn="just"/>
            <a:endParaRPr lang="pt-BR" sz="1400" dirty="0">
              <a:solidFill>
                <a:schemeClr val="tx2"/>
              </a:solidFill>
            </a:endParaRPr>
          </a:p>
          <a:p>
            <a:pPr algn="just"/>
            <a:endParaRPr lang="pt-BR" sz="1400" dirty="0"/>
          </a:p>
          <a:p>
            <a:pPr algn="just"/>
            <a:endParaRPr lang="pt-BR" sz="1400" dirty="0"/>
          </a:p>
        </p:txBody>
      </p:sp>
    </p:spTree>
    <p:extLst>
      <p:ext uri="{BB962C8B-B14F-4D97-AF65-F5344CB8AC3E}">
        <p14:creationId xmlns:p14="http://schemas.microsoft.com/office/powerpoint/2010/main" val="3474828006"/>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ítulo 1"/>
          <p:cNvSpPr>
            <a:spLocks noGrp="1"/>
          </p:cNvSpPr>
          <p:nvPr>
            <p:ph type="title"/>
          </p:nvPr>
        </p:nvSpPr>
        <p:spPr>
          <a:xfrm>
            <a:off x="4211960" y="2564904"/>
            <a:ext cx="4752528" cy="2714625"/>
          </a:xfrm>
        </p:spPr>
        <p:txBody>
          <a:bodyPr>
            <a:normAutofit/>
          </a:bodyPr>
          <a:lstStyle/>
          <a:p>
            <a:r>
              <a:rPr lang="pt-BR" sz="2400" b="1" dirty="0" smtClean="0"/>
              <a:t>Dúvidas não relacionadas aos exemplos apresentados</a:t>
            </a:r>
          </a:p>
        </p:txBody>
      </p:sp>
    </p:spTree>
    <p:extLst>
      <p:ext uri="{BB962C8B-B14F-4D97-AF65-F5344CB8AC3E}">
        <p14:creationId xmlns:p14="http://schemas.microsoft.com/office/powerpoint/2010/main" val="3945374016"/>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ângulo 2"/>
          <p:cNvSpPr/>
          <p:nvPr/>
        </p:nvSpPr>
        <p:spPr>
          <a:xfrm>
            <a:off x="467544" y="1375608"/>
            <a:ext cx="8136904" cy="1152128"/>
          </a:xfrm>
          <a:prstGeom prst="rect">
            <a:avLst/>
          </a:prstGeom>
          <a:solidFill>
            <a:schemeClr val="tx2"/>
          </a:solidFill>
          <a:ln>
            <a:solidFill>
              <a:schemeClr val="tx2"/>
            </a:solidFill>
          </a:ln>
        </p:spPr>
        <p:style>
          <a:lnRef idx="0">
            <a:schemeClr val="accent3"/>
          </a:lnRef>
          <a:fillRef idx="3">
            <a:schemeClr val="accent3"/>
          </a:fillRef>
          <a:effectRef idx="3">
            <a:schemeClr val="accent3"/>
          </a:effectRef>
          <a:fontRef idx="minor">
            <a:schemeClr val="lt1"/>
          </a:fontRef>
        </p:style>
        <p:txBody>
          <a:bodyPr rtlCol="0" anchor="ctr"/>
          <a:lstStyle/>
          <a:p>
            <a:pPr algn="ctr"/>
            <a:endParaRPr lang="pt-BR">
              <a:solidFill>
                <a:schemeClr val="bg1"/>
              </a:solidFill>
            </a:endParaRPr>
          </a:p>
        </p:txBody>
      </p:sp>
      <p:sp>
        <p:nvSpPr>
          <p:cNvPr id="4" name="Espaço Reservado para Número de Slide 3"/>
          <p:cNvSpPr>
            <a:spLocks noGrp="1"/>
          </p:cNvSpPr>
          <p:nvPr>
            <p:ph type="sldNum" sz="quarter" idx="12"/>
          </p:nvPr>
        </p:nvSpPr>
        <p:spPr>
          <a:xfrm>
            <a:off x="8672545" y="6492899"/>
            <a:ext cx="471487" cy="365125"/>
          </a:xfrm>
        </p:spPr>
        <p:txBody>
          <a:bodyPr/>
          <a:lstStyle/>
          <a:p>
            <a:pPr>
              <a:defRPr/>
            </a:pPr>
            <a:fld id="{5982A366-06E1-403F-9EA0-5CC931BD59A0}" type="slidenum">
              <a:rPr lang="pt-BR" smtClean="0"/>
              <a:pPr>
                <a:defRPr/>
              </a:pPr>
              <a:t>51</a:t>
            </a:fld>
            <a:endParaRPr lang="pt-BR" dirty="0"/>
          </a:p>
        </p:txBody>
      </p:sp>
      <p:sp>
        <p:nvSpPr>
          <p:cNvPr id="7" name="Título 1"/>
          <p:cNvSpPr>
            <a:spLocks noGrp="1"/>
          </p:cNvSpPr>
          <p:nvPr>
            <p:ph type="title"/>
          </p:nvPr>
        </p:nvSpPr>
        <p:spPr>
          <a:xfrm>
            <a:off x="2439120" y="214290"/>
            <a:ext cx="5661272" cy="571504"/>
          </a:xfrm>
        </p:spPr>
        <p:txBody>
          <a:bodyPr/>
          <a:lstStyle/>
          <a:p>
            <a:pPr algn="r"/>
            <a:r>
              <a:rPr lang="pt-BR" sz="2000" dirty="0" smtClean="0"/>
              <a:t>Contratos com Flexibilidade – Dúvidas/Questões</a:t>
            </a:r>
            <a:endParaRPr lang="pt-BR" sz="2000" dirty="0"/>
          </a:p>
        </p:txBody>
      </p:sp>
      <p:sp>
        <p:nvSpPr>
          <p:cNvPr id="2" name="Retângulo 1"/>
          <p:cNvSpPr/>
          <p:nvPr/>
        </p:nvSpPr>
        <p:spPr>
          <a:xfrm>
            <a:off x="687895" y="1591632"/>
            <a:ext cx="7700529" cy="646331"/>
          </a:xfrm>
          <a:prstGeom prst="rect">
            <a:avLst/>
          </a:prstGeom>
        </p:spPr>
        <p:txBody>
          <a:bodyPr wrap="square">
            <a:spAutoFit/>
          </a:bodyPr>
          <a:lstStyle/>
          <a:p>
            <a:pPr algn="just"/>
            <a:r>
              <a:rPr lang="pt-BR" b="1" dirty="0" smtClean="0">
                <a:solidFill>
                  <a:schemeClr val="bg1"/>
                </a:solidFill>
              </a:rPr>
              <a:t>“Permitir </a:t>
            </a:r>
            <a:r>
              <a:rPr lang="pt-BR" b="1" dirty="0">
                <a:solidFill>
                  <a:schemeClr val="bg1"/>
                </a:solidFill>
              </a:rPr>
              <a:t>a aplicação dos contratos flexíveis para ajuste ex-post com base na medição da </a:t>
            </a:r>
            <a:r>
              <a:rPr lang="pt-BR" b="1" dirty="0" smtClean="0">
                <a:solidFill>
                  <a:schemeClr val="bg1"/>
                </a:solidFill>
              </a:rPr>
              <a:t>Geração”</a:t>
            </a:r>
            <a:endParaRPr lang="pt-BR" b="1" dirty="0">
              <a:solidFill>
                <a:schemeClr val="bg1"/>
              </a:solidFill>
            </a:endParaRPr>
          </a:p>
        </p:txBody>
      </p:sp>
      <p:sp>
        <p:nvSpPr>
          <p:cNvPr id="8" name="Retângulo 7"/>
          <p:cNvSpPr/>
          <p:nvPr/>
        </p:nvSpPr>
        <p:spPr>
          <a:xfrm>
            <a:off x="539552" y="2887776"/>
            <a:ext cx="7700529" cy="1477328"/>
          </a:xfrm>
          <a:prstGeom prst="rect">
            <a:avLst/>
          </a:prstGeom>
        </p:spPr>
        <p:txBody>
          <a:bodyPr wrap="square">
            <a:spAutoFit/>
          </a:bodyPr>
          <a:lstStyle/>
          <a:p>
            <a:pPr algn="just"/>
            <a:r>
              <a:rPr lang="pt-BR" b="1" u="sng" dirty="0" smtClean="0"/>
              <a:t>Resposta:</a:t>
            </a:r>
          </a:p>
          <a:p>
            <a:pPr algn="just"/>
            <a:r>
              <a:rPr lang="pt-BR" b="1" dirty="0" smtClean="0"/>
              <a:t>A </a:t>
            </a:r>
            <a:r>
              <a:rPr lang="pt-BR" b="1" dirty="0"/>
              <a:t>Portaria 455 é especifica em criar o contrato com mecanismo de flexibilidade cuja determinação do montante é vinculado ao consumo/carga do agente. Por este motivo não existe na proposta encaminhada pela CCEE opção de CCEAL Flexível que contemple o modelo contratual </a:t>
            </a:r>
            <a:r>
              <a:rPr lang="pt-BR" b="1" dirty="0" smtClean="0"/>
              <a:t>apresentado.</a:t>
            </a:r>
            <a:endParaRPr lang="pt-BR" b="1" dirty="0"/>
          </a:p>
        </p:txBody>
      </p:sp>
    </p:spTree>
    <p:extLst>
      <p:ext uri="{BB962C8B-B14F-4D97-AF65-F5344CB8AC3E}">
        <p14:creationId xmlns:p14="http://schemas.microsoft.com/office/powerpoint/2010/main" val="3304146763"/>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ângulo 2"/>
          <p:cNvSpPr/>
          <p:nvPr/>
        </p:nvSpPr>
        <p:spPr>
          <a:xfrm>
            <a:off x="467544" y="1484784"/>
            <a:ext cx="8136904" cy="1296144"/>
          </a:xfrm>
          <a:prstGeom prst="rect">
            <a:avLst/>
          </a:prstGeom>
          <a:solidFill>
            <a:schemeClr val="tx2"/>
          </a:solidFill>
          <a:ln>
            <a:solidFill>
              <a:schemeClr val="tx2"/>
            </a:solidFill>
          </a:ln>
        </p:spPr>
        <p:style>
          <a:lnRef idx="0">
            <a:schemeClr val="accent3"/>
          </a:lnRef>
          <a:fillRef idx="3">
            <a:schemeClr val="accent3"/>
          </a:fillRef>
          <a:effectRef idx="3">
            <a:schemeClr val="accent3"/>
          </a:effectRef>
          <a:fontRef idx="minor">
            <a:schemeClr val="lt1"/>
          </a:fontRef>
        </p:style>
        <p:txBody>
          <a:bodyPr rtlCol="0" anchor="ctr"/>
          <a:lstStyle/>
          <a:p>
            <a:pPr algn="ctr"/>
            <a:endParaRPr lang="pt-BR">
              <a:solidFill>
                <a:schemeClr val="bg1"/>
              </a:solidFill>
            </a:endParaRPr>
          </a:p>
        </p:txBody>
      </p:sp>
      <p:sp>
        <p:nvSpPr>
          <p:cNvPr id="4" name="Espaço Reservado para Número de Slide 3"/>
          <p:cNvSpPr>
            <a:spLocks noGrp="1"/>
          </p:cNvSpPr>
          <p:nvPr>
            <p:ph type="sldNum" sz="quarter" idx="12"/>
          </p:nvPr>
        </p:nvSpPr>
        <p:spPr>
          <a:xfrm>
            <a:off x="8672545" y="6492899"/>
            <a:ext cx="471487" cy="365125"/>
          </a:xfrm>
        </p:spPr>
        <p:txBody>
          <a:bodyPr/>
          <a:lstStyle/>
          <a:p>
            <a:pPr>
              <a:defRPr/>
            </a:pPr>
            <a:fld id="{5982A366-06E1-403F-9EA0-5CC931BD59A0}" type="slidenum">
              <a:rPr lang="pt-BR" smtClean="0"/>
              <a:pPr>
                <a:defRPr/>
              </a:pPr>
              <a:t>52</a:t>
            </a:fld>
            <a:endParaRPr lang="pt-BR" dirty="0"/>
          </a:p>
        </p:txBody>
      </p:sp>
      <p:sp>
        <p:nvSpPr>
          <p:cNvPr id="7" name="Título 1"/>
          <p:cNvSpPr>
            <a:spLocks noGrp="1"/>
          </p:cNvSpPr>
          <p:nvPr>
            <p:ph type="title"/>
          </p:nvPr>
        </p:nvSpPr>
        <p:spPr>
          <a:xfrm>
            <a:off x="2439120" y="214290"/>
            <a:ext cx="5661272" cy="571504"/>
          </a:xfrm>
        </p:spPr>
        <p:txBody>
          <a:bodyPr/>
          <a:lstStyle/>
          <a:p>
            <a:pPr algn="r"/>
            <a:r>
              <a:rPr lang="pt-BR" sz="2000" dirty="0" smtClean="0"/>
              <a:t>Contratos com Flexibilidade – Dúvidas/Questões</a:t>
            </a:r>
            <a:endParaRPr lang="pt-BR" sz="2000" dirty="0"/>
          </a:p>
        </p:txBody>
      </p:sp>
      <p:sp>
        <p:nvSpPr>
          <p:cNvPr id="2" name="Retângulo 1"/>
          <p:cNvSpPr/>
          <p:nvPr/>
        </p:nvSpPr>
        <p:spPr>
          <a:xfrm>
            <a:off x="687895" y="1754232"/>
            <a:ext cx="7700529" cy="646331"/>
          </a:xfrm>
          <a:prstGeom prst="rect">
            <a:avLst/>
          </a:prstGeom>
        </p:spPr>
        <p:txBody>
          <a:bodyPr wrap="square">
            <a:spAutoFit/>
          </a:bodyPr>
          <a:lstStyle/>
          <a:p>
            <a:pPr algn="just"/>
            <a:r>
              <a:rPr lang="pt-BR" b="1" dirty="0" smtClean="0">
                <a:solidFill>
                  <a:schemeClr val="bg1"/>
                </a:solidFill>
              </a:rPr>
              <a:t>Contrato </a:t>
            </a:r>
            <a:r>
              <a:rPr lang="pt-BR" b="1" dirty="0">
                <a:solidFill>
                  <a:schemeClr val="bg1"/>
                </a:solidFill>
              </a:rPr>
              <a:t>negociado com Consumidor e Comercializadora, sendo que o volume acima do Consumido é registrado para a Comercializadora.</a:t>
            </a:r>
          </a:p>
        </p:txBody>
      </p:sp>
      <p:sp>
        <p:nvSpPr>
          <p:cNvPr id="8" name="Retângulo 7"/>
          <p:cNvSpPr/>
          <p:nvPr/>
        </p:nvSpPr>
        <p:spPr>
          <a:xfrm>
            <a:off x="685731" y="3212976"/>
            <a:ext cx="7700529" cy="3416320"/>
          </a:xfrm>
          <a:prstGeom prst="rect">
            <a:avLst/>
          </a:prstGeom>
        </p:spPr>
        <p:txBody>
          <a:bodyPr wrap="square">
            <a:spAutoFit/>
          </a:bodyPr>
          <a:lstStyle/>
          <a:p>
            <a:pPr algn="just"/>
            <a:r>
              <a:rPr lang="pt-BR" b="1" u="sng" dirty="0" smtClean="0"/>
              <a:t>Resposta:</a:t>
            </a:r>
          </a:p>
          <a:p>
            <a:pPr algn="just"/>
            <a:r>
              <a:rPr lang="pt-BR" b="1" dirty="0"/>
              <a:t>Entendemos que a utilização individual ou combinada das três modalidades contratuais propostas atendam à questão abordada, e que a triangulação de contratos pode ser atendida mediante registros de contratos distintos.</a:t>
            </a:r>
          </a:p>
          <a:p>
            <a:pPr algn="just"/>
            <a:endParaRPr lang="pt-BR" b="1" dirty="0"/>
          </a:p>
          <a:p>
            <a:pPr algn="just"/>
            <a:r>
              <a:rPr lang="pt-BR" b="1" dirty="0"/>
              <a:t>Como </a:t>
            </a:r>
            <a:r>
              <a:rPr lang="pt-BR" b="1" u="sng" dirty="0"/>
              <a:t>exemplo</a:t>
            </a:r>
            <a:r>
              <a:rPr lang="pt-BR" b="1" dirty="0"/>
              <a:t>, supondo que o gerador tem um contrato de 10 MW médios registrado com o consumidor, e que o volume não consumido será </a:t>
            </a:r>
            <a:r>
              <a:rPr lang="pt-BR" b="1" dirty="0" smtClean="0"/>
              <a:t>assumido pelo agente </a:t>
            </a:r>
            <a:r>
              <a:rPr lang="pt-BR" b="1" dirty="0"/>
              <a:t>comercializador. Para atender a esta </a:t>
            </a:r>
            <a:r>
              <a:rPr lang="pt-BR" b="1" dirty="0" smtClean="0"/>
              <a:t>necessidade </a:t>
            </a:r>
            <a:r>
              <a:rPr lang="pt-BR" b="1" dirty="0"/>
              <a:t>no regime de contratação </a:t>
            </a:r>
            <a:r>
              <a:rPr lang="pt-BR" b="1" i="1" dirty="0"/>
              <a:t>ex-ante</a:t>
            </a:r>
            <a:r>
              <a:rPr lang="pt-BR" b="1" dirty="0"/>
              <a:t>,  pode ser registrado um contrato firme entre o gerador e o consumidor, por exemplo de 8 MW médios, e um segundo contrato, entre a comercializadora e o consumidor, com mínimo de 0 e máximo de 2 MW médios.</a:t>
            </a:r>
            <a:endParaRPr lang="pt-BR" b="1" dirty="0"/>
          </a:p>
        </p:txBody>
      </p:sp>
    </p:spTree>
    <p:extLst>
      <p:ext uri="{BB962C8B-B14F-4D97-AF65-F5344CB8AC3E}">
        <p14:creationId xmlns:p14="http://schemas.microsoft.com/office/powerpoint/2010/main" val="4029230442"/>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ângulo 2"/>
          <p:cNvSpPr/>
          <p:nvPr/>
        </p:nvSpPr>
        <p:spPr>
          <a:xfrm>
            <a:off x="467544" y="1484784"/>
            <a:ext cx="8136904" cy="2160240"/>
          </a:xfrm>
          <a:prstGeom prst="rect">
            <a:avLst/>
          </a:prstGeom>
          <a:solidFill>
            <a:schemeClr val="tx2"/>
          </a:solidFill>
          <a:ln>
            <a:solidFill>
              <a:schemeClr val="tx2"/>
            </a:solidFill>
          </a:ln>
        </p:spPr>
        <p:style>
          <a:lnRef idx="0">
            <a:schemeClr val="accent3"/>
          </a:lnRef>
          <a:fillRef idx="3">
            <a:schemeClr val="accent3"/>
          </a:fillRef>
          <a:effectRef idx="3">
            <a:schemeClr val="accent3"/>
          </a:effectRef>
          <a:fontRef idx="minor">
            <a:schemeClr val="lt1"/>
          </a:fontRef>
        </p:style>
        <p:txBody>
          <a:bodyPr rtlCol="0" anchor="ctr"/>
          <a:lstStyle/>
          <a:p>
            <a:pPr algn="ctr"/>
            <a:endParaRPr lang="pt-BR">
              <a:solidFill>
                <a:schemeClr val="bg1"/>
              </a:solidFill>
            </a:endParaRPr>
          </a:p>
        </p:txBody>
      </p:sp>
      <p:sp>
        <p:nvSpPr>
          <p:cNvPr id="4" name="Espaço Reservado para Número de Slide 3"/>
          <p:cNvSpPr>
            <a:spLocks noGrp="1"/>
          </p:cNvSpPr>
          <p:nvPr>
            <p:ph type="sldNum" sz="quarter" idx="12"/>
          </p:nvPr>
        </p:nvSpPr>
        <p:spPr>
          <a:xfrm>
            <a:off x="8672545" y="6492899"/>
            <a:ext cx="471487" cy="365125"/>
          </a:xfrm>
        </p:spPr>
        <p:txBody>
          <a:bodyPr/>
          <a:lstStyle/>
          <a:p>
            <a:pPr>
              <a:defRPr/>
            </a:pPr>
            <a:fld id="{5982A366-06E1-403F-9EA0-5CC931BD59A0}" type="slidenum">
              <a:rPr lang="pt-BR" smtClean="0"/>
              <a:pPr>
                <a:defRPr/>
              </a:pPr>
              <a:t>53</a:t>
            </a:fld>
            <a:endParaRPr lang="pt-BR" dirty="0"/>
          </a:p>
        </p:txBody>
      </p:sp>
      <p:sp>
        <p:nvSpPr>
          <p:cNvPr id="7" name="Título 1"/>
          <p:cNvSpPr>
            <a:spLocks noGrp="1"/>
          </p:cNvSpPr>
          <p:nvPr>
            <p:ph type="title"/>
          </p:nvPr>
        </p:nvSpPr>
        <p:spPr>
          <a:xfrm>
            <a:off x="2439120" y="214290"/>
            <a:ext cx="5661272" cy="571504"/>
          </a:xfrm>
        </p:spPr>
        <p:txBody>
          <a:bodyPr/>
          <a:lstStyle/>
          <a:p>
            <a:pPr algn="r"/>
            <a:r>
              <a:rPr lang="pt-BR" sz="2000" dirty="0" smtClean="0"/>
              <a:t>Contratos com Flexibilidade – Dúvidas/Questões</a:t>
            </a:r>
            <a:endParaRPr lang="pt-BR" sz="2000" dirty="0"/>
          </a:p>
        </p:txBody>
      </p:sp>
      <p:sp>
        <p:nvSpPr>
          <p:cNvPr id="2" name="Retângulo 1"/>
          <p:cNvSpPr/>
          <p:nvPr/>
        </p:nvSpPr>
        <p:spPr>
          <a:xfrm>
            <a:off x="687895" y="1628800"/>
            <a:ext cx="7700529" cy="1815882"/>
          </a:xfrm>
          <a:prstGeom prst="rect">
            <a:avLst/>
          </a:prstGeom>
        </p:spPr>
        <p:txBody>
          <a:bodyPr wrap="square">
            <a:spAutoFit/>
          </a:bodyPr>
          <a:lstStyle/>
          <a:p>
            <a:pPr algn="just"/>
            <a:r>
              <a:rPr lang="pt-BR" sz="1600" b="1" dirty="0" smtClean="0">
                <a:solidFill>
                  <a:schemeClr val="bg1"/>
                </a:solidFill>
              </a:rPr>
              <a:t>“No </a:t>
            </a:r>
            <a:r>
              <a:rPr lang="pt-BR" sz="1600" b="1" dirty="0">
                <a:solidFill>
                  <a:schemeClr val="bg1"/>
                </a:solidFill>
              </a:rPr>
              <a:t>caso do CCEAL Flexível por Percentual, tenho as seguintes perguntas:</a:t>
            </a:r>
          </a:p>
          <a:p>
            <a:pPr algn="just"/>
            <a:endParaRPr lang="pt-BR" sz="1600" b="1" dirty="0">
              <a:solidFill>
                <a:schemeClr val="bg1"/>
              </a:solidFill>
            </a:endParaRPr>
          </a:p>
          <a:p>
            <a:pPr algn="just"/>
            <a:r>
              <a:rPr lang="pt-BR" sz="1600" b="1" dirty="0" smtClean="0">
                <a:solidFill>
                  <a:schemeClr val="bg1"/>
                </a:solidFill>
              </a:rPr>
              <a:t>(i)Se </a:t>
            </a:r>
            <a:r>
              <a:rPr lang="pt-BR" sz="1600" b="1" dirty="0">
                <a:solidFill>
                  <a:schemeClr val="bg1"/>
                </a:solidFill>
              </a:rPr>
              <a:t>após a última semana do mês, após o exercício (automático) da flexibilidade prevista, for verificado uma exposição negativa do consumidor, será permitido ao consumidor fazer um ajuste ex-post de forma a "zerar" sua exposição no mês</a:t>
            </a:r>
            <a:r>
              <a:rPr lang="pt-BR" sz="1600" b="1" dirty="0" smtClean="0">
                <a:solidFill>
                  <a:schemeClr val="bg1"/>
                </a:solidFill>
              </a:rPr>
              <a:t>? (ii)Se </a:t>
            </a:r>
            <a:r>
              <a:rPr lang="pt-BR" sz="1600" b="1" dirty="0">
                <a:solidFill>
                  <a:schemeClr val="bg1"/>
                </a:solidFill>
              </a:rPr>
              <a:t>não, o consumidor poderá compensar essa exposição negativa com uma exposição positiva (de mesmo montante) no mês seguinte? </a:t>
            </a:r>
            <a:r>
              <a:rPr lang="pt-BR" sz="1600" b="1" dirty="0" smtClean="0">
                <a:solidFill>
                  <a:schemeClr val="bg1"/>
                </a:solidFill>
              </a:rPr>
              <a:t>(iii) Haverá </a:t>
            </a:r>
            <a:r>
              <a:rPr lang="pt-BR" sz="1600" b="1" dirty="0">
                <a:solidFill>
                  <a:schemeClr val="bg1"/>
                </a:solidFill>
              </a:rPr>
              <a:t>penalidade</a:t>
            </a:r>
            <a:r>
              <a:rPr lang="pt-BR" sz="1600" b="1" dirty="0" smtClean="0">
                <a:solidFill>
                  <a:schemeClr val="bg1"/>
                </a:solidFill>
              </a:rPr>
              <a:t>?”</a:t>
            </a:r>
            <a:endParaRPr lang="pt-BR" sz="1600" b="1" dirty="0">
              <a:solidFill>
                <a:schemeClr val="bg1"/>
              </a:solidFill>
            </a:endParaRPr>
          </a:p>
        </p:txBody>
      </p:sp>
      <p:sp>
        <p:nvSpPr>
          <p:cNvPr id="10" name="Retângulo 9"/>
          <p:cNvSpPr/>
          <p:nvPr/>
        </p:nvSpPr>
        <p:spPr>
          <a:xfrm>
            <a:off x="683568" y="3940021"/>
            <a:ext cx="7700529" cy="2031325"/>
          </a:xfrm>
          <a:prstGeom prst="rect">
            <a:avLst/>
          </a:prstGeom>
        </p:spPr>
        <p:txBody>
          <a:bodyPr wrap="square">
            <a:spAutoFit/>
          </a:bodyPr>
          <a:lstStyle/>
          <a:p>
            <a:pPr algn="just"/>
            <a:r>
              <a:rPr lang="pt-BR" b="1" u="sng" dirty="0" smtClean="0"/>
              <a:t>Respostas:</a:t>
            </a:r>
          </a:p>
          <a:p>
            <a:pPr algn="just"/>
            <a:r>
              <a:rPr lang="pt-BR" b="1" dirty="0" smtClean="0"/>
              <a:t>(i) Não.</a:t>
            </a:r>
          </a:p>
          <a:p>
            <a:pPr algn="just"/>
            <a:r>
              <a:rPr lang="pt-BR" b="1" dirty="0" smtClean="0"/>
              <a:t>(ii) Sim.</a:t>
            </a:r>
          </a:p>
          <a:p>
            <a:pPr algn="just"/>
            <a:r>
              <a:rPr lang="pt-BR" b="1" dirty="0" smtClean="0"/>
              <a:t>(iii) A CCEE encaminhou à Aneel proposta para tratar da flexibilização da penalidade por insuficiência de lastro de energia, com duas alternativas:</a:t>
            </a:r>
          </a:p>
          <a:p>
            <a:pPr marL="285750" indent="-285750" algn="just">
              <a:buFontTx/>
              <a:buChar char="-"/>
            </a:pPr>
            <a:r>
              <a:rPr lang="pt-BR" b="1" dirty="0" smtClean="0"/>
              <a:t>Aferição mensal com aplicação trimestral</a:t>
            </a:r>
          </a:p>
          <a:p>
            <a:pPr marL="285750" indent="-285750" algn="just">
              <a:buFontTx/>
              <a:buChar char="-"/>
            </a:pPr>
            <a:r>
              <a:rPr lang="pt-BR" b="1" dirty="0" smtClean="0"/>
              <a:t>Atenuação da precificação da penalidade (fator de até 5 %).</a:t>
            </a:r>
          </a:p>
        </p:txBody>
      </p:sp>
    </p:spTree>
    <p:extLst>
      <p:ext uri="{BB962C8B-B14F-4D97-AF65-F5344CB8AC3E}">
        <p14:creationId xmlns:p14="http://schemas.microsoft.com/office/powerpoint/2010/main" val="1913931883"/>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ço Reservado para Número de Slide 3"/>
          <p:cNvSpPr>
            <a:spLocks noGrp="1"/>
          </p:cNvSpPr>
          <p:nvPr>
            <p:ph type="sldNum" sz="quarter" idx="12"/>
          </p:nvPr>
        </p:nvSpPr>
        <p:spPr>
          <a:xfrm>
            <a:off x="8672545" y="6492899"/>
            <a:ext cx="471487" cy="365125"/>
          </a:xfrm>
        </p:spPr>
        <p:txBody>
          <a:bodyPr/>
          <a:lstStyle/>
          <a:p>
            <a:pPr>
              <a:defRPr/>
            </a:pPr>
            <a:fld id="{5982A366-06E1-403F-9EA0-5CC931BD59A0}" type="slidenum">
              <a:rPr lang="pt-BR" smtClean="0"/>
              <a:pPr>
                <a:defRPr/>
              </a:pPr>
              <a:t>54</a:t>
            </a:fld>
            <a:endParaRPr lang="pt-BR" dirty="0"/>
          </a:p>
        </p:txBody>
      </p:sp>
      <p:sp>
        <p:nvSpPr>
          <p:cNvPr id="7" name="Título 1"/>
          <p:cNvSpPr>
            <a:spLocks noGrp="1"/>
          </p:cNvSpPr>
          <p:nvPr>
            <p:ph type="title"/>
          </p:nvPr>
        </p:nvSpPr>
        <p:spPr>
          <a:xfrm>
            <a:off x="2339752" y="214290"/>
            <a:ext cx="5661272" cy="571504"/>
          </a:xfrm>
        </p:spPr>
        <p:txBody>
          <a:bodyPr/>
          <a:lstStyle/>
          <a:p>
            <a:pPr algn="r"/>
            <a:r>
              <a:rPr lang="pt-BR" dirty="0" smtClean="0"/>
              <a:t>Contratos com Flexibilidade – Dúvidas/Questões</a:t>
            </a:r>
            <a:endParaRPr lang="pt-BR" dirty="0"/>
          </a:p>
        </p:txBody>
      </p:sp>
      <p:sp>
        <p:nvSpPr>
          <p:cNvPr id="8" name="Retângulo 7"/>
          <p:cNvSpPr/>
          <p:nvPr/>
        </p:nvSpPr>
        <p:spPr>
          <a:xfrm>
            <a:off x="683568" y="3573016"/>
            <a:ext cx="7700529" cy="923330"/>
          </a:xfrm>
          <a:prstGeom prst="rect">
            <a:avLst/>
          </a:prstGeom>
        </p:spPr>
        <p:txBody>
          <a:bodyPr wrap="square">
            <a:spAutoFit/>
          </a:bodyPr>
          <a:lstStyle/>
          <a:p>
            <a:pPr algn="just"/>
            <a:r>
              <a:rPr lang="pt-BR" b="1" u="sng" dirty="0" smtClean="0"/>
              <a:t>Respostas:</a:t>
            </a:r>
          </a:p>
          <a:p>
            <a:pPr algn="just"/>
            <a:r>
              <a:rPr lang="pt-BR" b="1" dirty="0" smtClean="0"/>
              <a:t>(i) Não. A Portaria 455 não prevê flexibilização quanto à exposição no MCP. </a:t>
            </a:r>
          </a:p>
          <a:p>
            <a:pPr algn="just"/>
            <a:r>
              <a:rPr lang="pt-BR" b="1" dirty="0" smtClean="0"/>
              <a:t>(ii) Sim. Caso haja exposição positiva no MCP esta será liquidada ao PLD.</a:t>
            </a:r>
          </a:p>
        </p:txBody>
      </p:sp>
      <p:sp>
        <p:nvSpPr>
          <p:cNvPr id="9" name="Retângulo 8"/>
          <p:cNvSpPr/>
          <p:nvPr/>
        </p:nvSpPr>
        <p:spPr>
          <a:xfrm>
            <a:off x="467544" y="1196752"/>
            <a:ext cx="8136904" cy="2016224"/>
          </a:xfrm>
          <a:prstGeom prst="rect">
            <a:avLst/>
          </a:prstGeom>
          <a:solidFill>
            <a:schemeClr val="tx2"/>
          </a:solidFill>
        </p:spPr>
        <p:style>
          <a:lnRef idx="0">
            <a:schemeClr val="accent3"/>
          </a:lnRef>
          <a:fillRef idx="3">
            <a:schemeClr val="accent3"/>
          </a:fillRef>
          <a:effectRef idx="3">
            <a:schemeClr val="accent3"/>
          </a:effectRef>
          <a:fontRef idx="minor">
            <a:schemeClr val="lt1"/>
          </a:fontRef>
        </p:style>
        <p:txBody>
          <a:bodyPr rtlCol="0" anchor="ctr"/>
          <a:lstStyle/>
          <a:p>
            <a:pPr algn="ctr"/>
            <a:endParaRPr lang="pt-BR"/>
          </a:p>
        </p:txBody>
      </p:sp>
      <p:sp>
        <p:nvSpPr>
          <p:cNvPr id="10" name="Retângulo 9"/>
          <p:cNvSpPr/>
          <p:nvPr/>
        </p:nvSpPr>
        <p:spPr>
          <a:xfrm>
            <a:off x="687895" y="1466200"/>
            <a:ext cx="7700529" cy="1200329"/>
          </a:xfrm>
          <a:prstGeom prst="rect">
            <a:avLst/>
          </a:prstGeom>
        </p:spPr>
        <p:txBody>
          <a:bodyPr wrap="square">
            <a:spAutoFit/>
          </a:bodyPr>
          <a:lstStyle/>
          <a:p>
            <a:pPr algn="just"/>
            <a:r>
              <a:rPr lang="pt-BR" b="1" dirty="0" smtClean="0">
                <a:solidFill>
                  <a:schemeClr val="bg1"/>
                </a:solidFill>
              </a:rPr>
              <a:t>“(i) Se </a:t>
            </a:r>
            <a:r>
              <a:rPr lang="pt-BR" b="1" dirty="0">
                <a:solidFill>
                  <a:schemeClr val="bg1"/>
                </a:solidFill>
              </a:rPr>
              <a:t>após a última semana do mês, após o exercício (automático) da flexibilidade prevista, for verificado uma exposição positiva do vendedor, será permitido ao vendedor fazer a venda (ex-post) desse excedente? </a:t>
            </a:r>
            <a:r>
              <a:rPr lang="pt-BR" b="1" dirty="0" smtClean="0">
                <a:solidFill>
                  <a:schemeClr val="bg1"/>
                </a:solidFill>
              </a:rPr>
              <a:t>(ii) Se </a:t>
            </a:r>
            <a:r>
              <a:rPr lang="pt-BR" b="1" dirty="0">
                <a:solidFill>
                  <a:schemeClr val="bg1"/>
                </a:solidFill>
              </a:rPr>
              <a:t>não, o vendedor é obrigado a liquidar essa energia a PLD</a:t>
            </a:r>
            <a:r>
              <a:rPr lang="pt-BR" b="1" dirty="0" smtClean="0">
                <a:solidFill>
                  <a:schemeClr val="bg1"/>
                </a:solidFill>
              </a:rPr>
              <a:t>?”</a:t>
            </a:r>
            <a:endParaRPr lang="pt-BR" b="1" dirty="0">
              <a:solidFill>
                <a:schemeClr val="bg1"/>
              </a:solidFill>
            </a:endParaRPr>
          </a:p>
        </p:txBody>
      </p:sp>
    </p:spTree>
    <p:extLst>
      <p:ext uri="{BB962C8B-B14F-4D97-AF65-F5344CB8AC3E}">
        <p14:creationId xmlns:p14="http://schemas.microsoft.com/office/powerpoint/2010/main" val="2939567022"/>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ângulo 2"/>
          <p:cNvSpPr/>
          <p:nvPr/>
        </p:nvSpPr>
        <p:spPr>
          <a:xfrm>
            <a:off x="467544" y="1484783"/>
            <a:ext cx="8136904" cy="1296145"/>
          </a:xfrm>
          <a:prstGeom prst="rect">
            <a:avLst/>
          </a:prstGeom>
          <a:solidFill>
            <a:schemeClr val="tx2"/>
          </a:solidFill>
        </p:spPr>
        <p:style>
          <a:lnRef idx="0">
            <a:schemeClr val="accent3"/>
          </a:lnRef>
          <a:fillRef idx="3">
            <a:schemeClr val="accent3"/>
          </a:fillRef>
          <a:effectRef idx="3">
            <a:schemeClr val="accent3"/>
          </a:effectRef>
          <a:fontRef idx="minor">
            <a:schemeClr val="lt1"/>
          </a:fontRef>
        </p:style>
        <p:txBody>
          <a:bodyPr rtlCol="0" anchor="ctr"/>
          <a:lstStyle/>
          <a:p>
            <a:pPr algn="ctr"/>
            <a:endParaRPr lang="pt-BR"/>
          </a:p>
        </p:txBody>
      </p:sp>
      <p:sp>
        <p:nvSpPr>
          <p:cNvPr id="4" name="Espaço Reservado para Número de Slide 3"/>
          <p:cNvSpPr>
            <a:spLocks noGrp="1"/>
          </p:cNvSpPr>
          <p:nvPr>
            <p:ph type="sldNum" sz="quarter" idx="12"/>
          </p:nvPr>
        </p:nvSpPr>
        <p:spPr>
          <a:xfrm>
            <a:off x="8672545" y="6492899"/>
            <a:ext cx="471487" cy="365125"/>
          </a:xfrm>
        </p:spPr>
        <p:txBody>
          <a:bodyPr/>
          <a:lstStyle/>
          <a:p>
            <a:pPr>
              <a:defRPr/>
            </a:pPr>
            <a:fld id="{5982A366-06E1-403F-9EA0-5CC931BD59A0}" type="slidenum">
              <a:rPr lang="pt-BR" smtClean="0"/>
              <a:pPr>
                <a:defRPr/>
              </a:pPr>
              <a:t>55</a:t>
            </a:fld>
            <a:endParaRPr lang="pt-BR" dirty="0"/>
          </a:p>
        </p:txBody>
      </p:sp>
      <p:sp>
        <p:nvSpPr>
          <p:cNvPr id="7" name="Título 1"/>
          <p:cNvSpPr>
            <a:spLocks noGrp="1"/>
          </p:cNvSpPr>
          <p:nvPr>
            <p:ph type="title"/>
          </p:nvPr>
        </p:nvSpPr>
        <p:spPr>
          <a:xfrm>
            <a:off x="2339752" y="214290"/>
            <a:ext cx="5661272" cy="571504"/>
          </a:xfrm>
        </p:spPr>
        <p:txBody>
          <a:bodyPr/>
          <a:lstStyle/>
          <a:p>
            <a:pPr algn="r"/>
            <a:r>
              <a:rPr lang="pt-BR" dirty="0" smtClean="0"/>
              <a:t>Contratos com Flexibilidade – Dúvidas/Questões</a:t>
            </a:r>
            <a:endParaRPr lang="pt-BR" dirty="0"/>
          </a:p>
        </p:txBody>
      </p:sp>
      <p:sp>
        <p:nvSpPr>
          <p:cNvPr id="2" name="Retângulo 1"/>
          <p:cNvSpPr/>
          <p:nvPr/>
        </p:nvSpPr>
        <p:spPr>
          <a:xfrm>
            <a:off x="611560" y="1772816"/>
            <a:ext cx="7700529" cy="646331"/>
          </a:xfrm>
          <a:prstGeom prst="rect">
            <a:avLst/>
          </a:prstGeom>
        </p:spPr>
        <p:txBody>
          <a:bodyPr wrap="square">
            <a:spAutoFit/>
          </a:bodyPr>
          <a:lstStyle/>
          <a:p>
            <a:pPr algn="just"/>
            <a:r>
              <a:rPr lang="pt-BR" b="1" dirty="0" smtClean="0">
                <a:solidFill>
                  <a:schemeClr val="bg1"/>
                </a:solidFill>
              </a:rPr>
              <a:t>“Desenvolver </a:t>
            </a:r>
            <a:r>
              <a:rPr lang="pt-BR" b="1" dirty="0">
                <a:solidFill>
                  <a:schemeClr val="bg1"/>
                </a:solidFill>
              </a:rPr>
              <a:t>contrato cuja flexibilidade seja baseada na medição consolidada de diferentes ativos modelados sob diferentes agentes (ou perfis) da CCEE</a:t>
            </a:r>
            <a:r>
              <a:rPr lang="pt-BR" b="1" dirty="0" smtClean="0">
                <a:solidFill>
                  <a:schemeClr val="bg1"/>
                </a:solidFill>
              </a:rPr>
              <a:t>.”</a:t>
            </a:r>
            <a:endParaRPr lang="pt-BR" b="1" dirty="0">
              <a:solidFill>
                <a:schemeClr val="bg1"/>
              </a:solidFill>
            </a:endParaRPr>
          </a:p>
        </p:txBody>
      </p:sp>
      <p:sp>
        <p:nvSpPr>
          <p:cNvPr id="8" name="Retângulo 7"/>
          <p:cNvSpPr/>
          <p:nvPr/>
        </p:nvSpPr>
        <p:spPr>
          <a:xfrm>
            <a:off x="611560" y="3212976"/>
            <a:ext cx="7700529" cy="1200329"/>
          </a:xfrm>
          <a:prstGeom prst="rect">
            <a:avLst/>
          </a:prstGeom>
        </p:spPr>
        <p:txBody>
          <a:bodyPr wrap="square">
            <a:spAutoFit/>
          </a:bodyPr>
          <a:lstStyle/>
          <a:p>
            <a:pPr algn="just"/>
            <a:r>
              <a:rPr lang="pt-BR" b="1" u="sng" dirty="0"/>
              <a:t>Resposta:</a:t>
            </a:r>
          </a:p>
          <a:p>
            <a:pPr algn="just"/>
            <a:r>
              <a:rPr lang="pt-BR" b="1" dirty="0"/>
              <a:t>Na proposta encaminhada pela CCEE não existe opção de CCEAL Flexível que contemple o modelo contratual apresentado</a:t>
            </a:r>
            <a:r>
              <a:rPr lang="pt-BR" b="1" dirty="0" smtClean="0"/>
              <a:t>. As modalidades propostas são executadas exclusivamente por perfil de agente.</a:t>
            </a:r>
            <a:endParaRPr lang="pt-BR" b="1" dirty="0"/>
          </a:p>
        </p:txBody>
      </p:sp>
    </p:spTree>
    <p:extLst>
      <p:ext uri="{BB962C8B-B14F-4D97-AF65-F5344CB8AC3E}">
        <p14:creationId xmlns:p14="http://schemas.microsoft.com/office/powerpoint/2010/main" val="501212924"/>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ângulo 2"/>
          <p:cNvSpPr/>
          <p:nvPr/>
        </p:nvSpPr>
        <p:spPr>
          <a:xfrm>
            <a:off x="467544" y="1484784"/>
            <a:ext cx="8136904" cy="2160240"/>
          </a:xfrm>
          <a:prstGeom prst="rect">
            <a:avLst/>
          </a:prstGeom>
          <a:solidFill>
            <a:schemeClr val="tx2"/>
          </a:solidFill>
        </p:spPr>
        <p:style>
          <a:lnRef idx="0">
            <a:schemeClr val="accent3"/>
          </a:lnRef>
          <a:fillRef idx="3">
            <a:schemeClr val="accent3"/>
          </a:fillRef>
          <a:effectRef idx="3">
            <a:schemeClr val="accent3"/>
          </a:effectRef>
          <a:fontRef idx="minor">
            <a:schemeClr val="lt1"/>
          </a:fontRef>
        </p:style>
        <p:txBody>
          <a:bodyPr rtlCol="0" anchor="ctr"/>
          <a:lstStyle/>
          <a:p>
            <a:pPr algn="ctr"/>
            <a:endParaRPr lang="pt-BR"/>
          </a:p>
        </p:txBody>
      </p:sp>
      <p:sp>
        <p:nvSpPr>
          <p:cNvPr id="4" name="Espaço Reservado para Número de Slide 3"/>
          <p:cNvSpPr>
            <a:spLocks noGrp="1"/>
          </p:cNvSpPr>
          <p:nvPr>
            <p:ph type="sldNum" sz="quarter" idx="12"/>
          </p:nvPr>
        </p:nvSpPr>
        <p:spPr>
          <a:xfrm>
            <a:off x="8672545" y="6492899"/>
            <a:ext cx="471487" cy="365125"/>
          </a:xfrm>
        </p:spPr>
        <p:txBody>
          <a:bodyPr/>
          <a:lstStyle/>
          <a:p>
            <a:pPr>
              <a:defRPr/>
            </a:pPr>
            <a:fld id="{5982A366-06E1-403F-9EA0-5CC931BD59A0}" type="slidenum">
              <a:rPr lang="pt-BR" smtClean="0"/>
              <a:pPr>
                <a:defRPr/>
              </a:pPr>
              <a:t>56</a:t>
            </a:fld>
            <a:endParaRPr lang="pt-BR" dirty="0"/>
          </a:p>
        </p:txBody>
      </p:sp>
      <p:sp>
        <p:nvSpPr>
          <p:cNvPr id="7" name="Título 1"/>
          <p:cNvSpPr>
            <a:spLocks noGrp="1"/>
          </p:cNvSpPr>
          <p:nvPr>
            <p:ph type="title"/>
          </p:nvPr>
        </p:nvSpPr>
        <p:spPr>
          <a:xfrm>
            <a:off x="2339752" y="214290"/>
            <a:ext cx="5661272" cy="571504"/>
          </a:xfrm>
        </p:spPr>
        <p:txBody>
          <a:bodyPr/>
          <a:lstStyle/>
          <a:p>
            <a:pPr algn="r"/>
            <a:r>
              <a:rPr lang="pt-BR" dirty="0" smtClean="0"/>
              <a:t>Contratos com Flexibilidade – Dúvidas/Questões</a:t>
            </a:r>
            <a:endParaRPr lang="pt-BR" dirty="0"/>
          </a:p>
        </p:txBody>
      </p:sp>
      <p:sp>
        <p:nvSpPr>
          <p:cNvPr id="2" name="Retângulo 1"/>
          <p:cNvSpPr/>
          <p:nvPr/>
        </p:nvSpPr>
        <p:spPr>
          <a:xfrm>
            <a:off x="611560" y="1772816"/>
            <a:ext cx="7700529" cy="1754326"/>
          </a:xfrm>
          <a:prstGeom prst="rect">
            <a:avLst/>
          </a:prstGeom>
        </p:spPr>
        <p:txBody>
          <a:bodyPr wrap="square">
            <a:spAutoFit/>
          </a:bodyPr>
          <a:lstStyle/>
          <a:p>
            <a:pPr algn="just"/>
            <a:r>
              <a:rPr lang="pt-BR" b="1" dirty="0" smtClean="0">
                <a:solidFill>
                  <a:schemeClr val="bg1"/>
                </a:solidFill>
              </a:rPr>
              <a:t>“Definir </a:t>
            </a:r>
            <a:r>
              <a:rPr lang="pt-BR" b="1" dirty="0">
                <a:solidFill>
                  <a:schemeClr val="bg1"/>
                </a:solidFill>
              </a:rPr>
              <a:t>que toda priorização de contratos deverá ser registrada pelo comprador e validada pelo vendedor</a:t>
            </a:r>
            <a:r>
              <a:rPr lang="pt-BR" b="1" dirty="0" smtClean="0">
                <a:solidFill>
                  <a:schemeClr val="bg1"/>
                </a:solidFill>
              </a:rPr>
              <a:t>.”</a:t>
            </a:r>
          </a:p>
          <a:p>
            <a:pPr algn="just"/>
            <a:endParaRPr lang="pt-BR" b="1" dirty="0">
              <a:solidFill>
                <a:schemeClr val="bg1"/>
              </a:solidFill>
            </a:endParaRPr>
          </a:p>
          <a:p>
            <a:pPr algn="just"/>
            <a:r>
              <a:rPr lang="pt-BR" b="1" dirty="0">
                <a:solidFill>
                  <a:schemeClr val="bg1"/>
                </a:solidFill>
              </a:rPr>
              <a:t>“Definir que toda priorização de contratos deverá ser registrada pelo </a:t>
            </a:r>
            <a:r>
              <a:rPr lang="pt-BR" b="1" dirty="0" smtClean="0">
                <a:solidFill>
                  <a:schemeClr val="bg1"/>
                </a:solidFill>
              </a:rPr>
              <a:t>vendedor e </a:t>
            </a:r>
            <a:r>
              <a:rPr lang="pt-BR" b="1" dirty="0">
                <a:solidFill>
                  <a:schemeClr val="bg1"/>
                </a:solidFill>
              </a:rPr>
              <a:t>validada pelo </a:t>
            </a:r>
            <a:r>
              <a:rPr lang="pt-BR" b="1" dirty="0" smtClean="0">
                <a:solidFill>
                  <a:schemeClr val="bg1"/>
                </a:solidFill>
              </a:rPr>
              <a:t>comprador.”</a:t>
            </a:r>
          </a:p>
          <a:p>
            <a:pPr algn="just"/>
            <a:endParaRPr lang="pt-BR" b="1" dirty="0">
              <a:solidFill>
                <a:schemeClr val="bg1"/>
              </a:solidFill>
            </a:endParaRPr>
          </a:p>
        </p:txBody>
      </p:sp>
      <p:sp>
        <p:nvSpPr>
          <p:cNvPr id="8" name="Retângulo 7"/>
          <p:cNvSpPr/>
          <p:nvPr/>
        </p:nvSpPr>
        <p:spPr>
          <a:xfrm>
            <a:off x="611560" y="4020848"/>
            <a:ext cx="7700529" cy="646331"/>
          </a:xfrm>
          <a:prstGeom prst="rect">
            <a:avLst/>
          </a:prstGeom>
        </p:spPr>
        <p:txBody>
          <a:bodyPr wrap="square">
            <a:spAutoFit/>
          </a:bodyPr>
          <a:lstStyle/>
          <a:p>
            <a:pPr algn="just"/>
            <a:r>
              <a:rPr lang="pt-BR" b="1" u="sng" dirty="0" smtClean="0"/>
              <a:t>Resposta:</a:t>
            </a:r>
          </a:p>
          <a:p>
            <a:pPr algn="just"/>
            <a:r>
              <a:rPr lang="pt-BR" b="1" dirty="0" smtClean="0"/>
              <a:t>A CCEE sugere que sejam realizadas contribuições na AP a ser aberta.</a:t>
            </a:r>
            <a:endParaRPr lang="pt-BR" b="1" dirty="0"/>
          </a:p>
        </p:txBody>
      </p:sp>
    </p:spTree>
    <p:extLst>
      <p:ext uri="{BB962C8B-B14F-4D97-AF65-F5344CB8AC3E}">
        <p14:creationId xmlns:p14="http://schemas.microsoft.com/office/powerpoint/2010/main" val="1294344891"/>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ítulo 1"/>
          <p:cNvSpPr>
            <a:spLocks noGrp="1"/>
          </p:cNvSpPr>
          <p:nvPr>
            <p:ph type="title"/>
          </p:nvPr>
        </p:nvSpPr>
        <p:spPr>
          <a:xfrm>
            <a:off x="2786063" y="1928813"/>
            <a:ext cx="6000750" cy="2714625"/>
          </a:xfrm>
        </p:spPr>
        <p:txBody>
          <a:bodyPr>
            <a:normAutofit/>
          </a:bodyPr>
          <a:lstStyle/>
          <a:p>
            <a:r>
              <a:rPr lang="pt-BR" sz="2400" b="1" dirty="0" smtClean="0"/>
              <a:t>OBRIGADO !</a:t>
            </a:r>
            <a:endParaRPr lang="pt-BR" sz="3200" b="1" dirty="0" smtClean="0"/>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ARTICULATE_PROJECT_OPEN" val="0"/>
</p:tagLst>
</file>

<file path=ppt/theme/theme1.xml><?xml version="1.0" encoding="utf-8"?>
<a:theme xmlns:a="http://schemas.openxmlformats.org/drawingml/2006/main" name="1_Tema do Office">
  <a:themeElements>
    <a:clrScheme name="APRE_CCEE_2012">
      <a:dk1>
        <a:sysClr val="windowText" lastClr="000000"/>
      </a:dk1>
      <a:lt1>
        <a:sysClr val="window" lastClr="FFFFFF"/>
      </a:lt1>
      <a:dk2>
        <a:srgbClr val="08296C"/>
      </a:dk2>
      <a:lt2>
        <a:srgbClr val="FFCB05"/>
      </a:lt2>
      <a:accent1>
        <a:srgbClr val="007B77"/>
      </a:accent1>
      <a:accent2>
        <a:srgbClr val="00909E"/>
      </a:accent2>
      <a:accent3>
        <a:srgbClr val="8DC63F"/>
      </a:accent3>
      <a:accent4>
        <a:srgbClr val="BFD730"/>
      </a:accent4>
      <a:accent5>
        <a:srgbClr val="CE181E"/>
      </a:accent5>
      <a:accent6>
        <a:srgbClr val="EF4323"/>
      </a:accent6>
      <a:hlink>
        <a:srgbClr val="0073AE"/>
      </a:hlink>
      <a:folHlink>
        <a:srgbClr val="ED1164"/>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38073</TotalTime>
  <Words>5826</Words>
  <Application>Microsoft Office PowerPoint</Application>
  <PresentationFormat>Apresentação na tela (4:3)</PresentationFormat>
  <Paragraphs>952</Paragraphs>
  <Slides>57</Slides>
  <Notes>57</Notes>
  <HiddenSlides>4</HiddenSlides>
  <MMClips>0</MMClips>
  <ScaleCrop>false</ScaleCrop>
  <HeadingPairs>
    <vt:vector size="6" baseType="variant">
      <vt:variant>
        <vt:lpstr>Fontes usadas</vt:lpstr>
      </vt:variant>
      <vt:variant>
        <vt:i4>4</vt:i4>
      </vt:variant>
      <vt:variant>
        <vt:lpstr>Tema</vt:lpstr>
      </vt:variant>
      <vt:variant>
        <vt:i4>1</vt:i4>
      </vt:variant>
      <vt:variant>
        <vt:lpstr>Títulos de slides</vt:lpstr>
      </vt:variant>
      <vt:variant>
        <vt:i4>57</vt:i4>
      </vt:variant>
    </vt:vector>
  </HeadingPairs>
  <TitlesOfParts>
    <vt:vector size="62" baseType="lpstr">
      <vt:lpstr>Arial</vt:lpstr>
      <vt:lpstr>Calibri</vt:lpstr>
      <vt:lpstr>Courier New</vt:lpstr>
      <vt:lpstr>Wingdings</vt:lpstr>
      <vt:lpstr>1_Tema do Office</vt:lpstr>
      <vt:lpstr>Portaria MME 455/2012 Exemplos de aplicação do mecanismo de flexibilidade</vt:lpstr>
      <vt:lpstr>Contratos com Flexibilidade</vt:lpstr>
      <vt:lpstr>AGENDA</vt:lpstr>
      <vt:lpstr>Contratos no ACL</vt:lpstr>
      <vt:lpstr>Contratos com Flexibilidade</vt:lpstr>
      <vt:lpstr>Contratos com Flexibilidade</vt:lpstr>
      <vt:lpstr>CCEAL Firme</vt:lpstr>
      <vt:lpstr>CCEAL Firme</vt:lpstr>
      <vt:lpstr>Contratos com Flexibilidade</vt:lpstr>
      <vt:lpstr>CCEAL Flexível por Percentual</vt:lpstr>
      <vt:lpstr>Contratos com Flexibilidade</vt:lpstr>
      <vt:lpstr>Contratos com Flexibilidade</vt:lpstr>
      <vt:lpstr>Contratos com Flexibilidade</vt:lpstr>
      <vt:lpstr>Contratos com Flexibilidade</vt:lpstr>
      <vt:lpstr>Contratos com Flexibilidade</vt:lpstr>
      <vt:lpstr>Contratos com Flexibilidade</vt:lpstr>
      <vt:lpstr>Contratos com Flexibilidade</vt:lpstr>
      <vt:lpstr>AGENDA</vt:lpstr>
      <vt:lpstr>Contratos com Flexibilidade - Exemplos</vt:lpstr>
      <vt:lpstr>CCEAL Flexível por Percentual</vt:lpstr>
      <vt:lpstr>CCEAL Flexível por Percentual</vt:lpstr>
      <vt:lpstr>CCEAL Flexível por Percentual</vt:lpstr>
      <vt:lpstr>CCEAL Flexível por Percentual</vt:lpstr>
      <vt:lpstr>CCEAL Flexível por Percentual</vt:lpstr>
      <vt:lpstr>Contratos com Flexibilidade - Exemplos</vt:lpstr>
      <vt:lpstr>AGENDA</vt:lpstr>
      <vt:lpstr>Contratos com Flexibilidade - Exemplos</vt:lpstr>
      <vt:lpstr>Contratos com Flexibilidade - Exemplos</vt:lpstr>
      <vt:lpstr>Contratos com Flexibilidade - Exemplos</vt:lpstr>
      <vt:lpstr>AGENDA</vt:lpstr>
      <vt:lpstr>Contratos com Flexibilidade - Exemplos</vt:lpstr>
      <vt:lpstr>Contratos com Flexibilidade - Exemplos</vt:lpstr>
      <vt:lpstr>Contratos com Flexibilidade - Exemplos</vt:lpstr>
      <vt:lpstr>AGENDA</vt:lpstr>
      <vt:lpstr>Contratos com Flexibilidade – Exemplo 5</vt:lpstr>
      <vt:lpstr>Contratos com Flexibilidade – Exemplo 5</vt:lpstr>
      <vt:lpstr>Contratos com Flexibilidade – Exemplo 6</vt:lpstr>
      <vt:lpstr>Contratos com Flexibilidade – Exemplo 7</vt:lpstr>
      <vt:lpstr>AGENDA</vt:lpstr>
      <vt:lpstr>Contratos com Flexibilidade - Exemplos</vt:lpstr>
      <vt:lpstr>Contratos com Flexibilidade - Exemplos</vt:lpstr>
      <vt:lpstr>Contratos com Flexibilidade - Exemplos</vt:lpstr>
      <vt:lpstr>Contratos com Flexibilidade - Exemplos</vt:lpstr>
      <vt:lpstr>Contratos com Flexibilidade - Exemplos</vt:lpstr>
      <vt:lpstr>Contratos com Flexibilidade - Exemplos</vt:lpstr>
      <vt:lpstr>Contratos com Flexibilidade - Exemplos</vt:lpstr>
      <vt:lpstr>Contratos com Flexibilidade - Exemplos</vt:lpstr>
      <vt:lpstr>Contratos com Flexibilidade - Exemplos</vt:lpstr>
      <vt:lpstr>Contratos com Flexibilidade - Exemplos</vt:lpstr>
      <vt:lpstr>Dúvidas não relacionadas aos exemplos apresentados</vt:lpstr>
      <vt:lpstr>Contratos com Flexibilidade – Dúvidas/Questões</vt:lpstr>
      <vt:lpstr>Contratos com Flexibilidade – Dúvidas/Questões</vt:lpstr>
      <vt:lpstr>Contratos com Flexibilidade – Dúvidas/Questões</vt:lpstr>
      <vt:lpstr>Contratos com Flexibilidade – Dúvidas/Questões</vt:lpstr>
      <vt:lpstr>Contratos com Flexibilidade – Dúvidas/Questões</vt:lpstr>
      <vt:lpstr>Contratos com Flexibilidade – Dúvidas/Questões</vt:lpstr>
      <vt:lpstr>OBRIGADO !</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CCEE – Câmara de Comercialização de Energia Elétrica</dc:title>
  <dc:creator>Iury Oliveira</dc:creator>
  <cp:lastModifiedBy>2013.3.0</cp:lastModifiedBy>
  <cp:revision>2740</cp:revision>
  <cp:lastPrinted>2013-09-26T19:19:53Z</cp:lastPrinted>
  <dcterms:created xsi:type="dcterms:W3CDTF">2012-09-28T18:54:22Z</dcterms:created>
  <dcterms:modified xsi:type="dcterms:W3CDTF">2013-09-26T20:29:28Z</dcterms:modified>
</cp:coreProperties>
</file>